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72" r:id="rId9"/>
  </p:sldIdLst>
  <p:sldSz cx="24382413" cy="13716000"/>
  <p:notesSz cx="6858000" cy="9144000"/>
  <p:embeddedFontLst>
    <p:embeddedFont>
      <p:font typeface="Tahoma" panose="020B0604030504040204" pitchFamily="34" charset="0"/>
      <p:regular r:id="rId11"/>
      <p:bold r:id="rId12"/>
      <p:italic r:id="rId13"/>
    </p:embeddedFont>
    <p:embeddedFont>
      <p:font typeface="TT Norms Pro" panose="02000503030000090003" charset="0"/>
      <p:regular r:id="rId14"/>
      <p:bold r:id="rId15"/>
      <p:italic r:id="rId16"/>
      <p:boldItalic r:id="rId17"/>
    </p:embeddedFont>
    <p:embeddedFont>
      <p:font typeface="TT Norms Pro Medium" panose="02000803020000090003" charset="0"/>
      <p:regular r:id="rId18"/>
      <p:italic r:id="rId19"/>
    </p:embeddedFont>
  </p:embeddedFontLst>
  <p:custDataLst>
    <p:tags r:id="rId20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939EB6B-0A7F-4D44-876C-7897148C34EA}">
          <p14:sldIdLst>
            <p14:sldId id="256"/>
            <p14:sldId id="273"/>
            <p14:sldId id="274"/>
            <p14:sldId id="276"/>
            <p14:sldId id="277"/>
            <p14:sldId id="278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4284" autoAdjust="0"/>
  </p:normalViewPr>
  <p:slideViewPr>
    <p:cSldViewPr snapToGrid="0" showGuides="1">
      <p:cViewPr varScale="1">
        <p:scale>
          <a:sx n="68" d="100"/>
          <a:sy n="68" d="100"/>
        </p:scale>
        <p:origin x="1560" y="78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3512459"/>
            <a:ext cx="13549598" cy="4314960"/>
          </a:xfrm>
        </p:spPr>
        <p:txBody>
          <a:bodyPr/>
          <a:lstStyle/>
          <a:p>
            <a:r>
              <a:rPr lang="ru-RU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поиска в глубину на графе. Алгоритм построения компонент связности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Дарьютин Даниил Денисович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БИВТ-23-4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/>
              <a:t>https://github.com/DaniilDarjutin/MISIS_DFS_Dariutin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проведения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.202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8776-280F-55F6-D248-6C4679B1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27C11-CB45-7AEF-7E41-424A12A15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843684"/>
            <a:ext cx="12678741" cy="6542999"/>
          </a:xfrm>
        </p:spPr>
        <p:txBody>
          <a:bodyPr/>
          <a:lstStyle/>
          <a:p>
            <a:r>
              <a:rPr lang="ru-RU" dirty="0"/>
              <a:t>Алгоритм DFS — метод обхода вершин графа</a:t>
            </a:r>
          </a:p>
          <a:p>
            <a:endParaRPr lang="ru-RU" dirty="0"/>
          </a:p>
          <a:p>
            <a:r>
              <a:rPr lang="ru-RU" dirty="0"/>
              <a:t>Цель: нахождение компонент связности в графе</a:t>
            </a:r>
          </a:p>
          <a:p>
            <a:endParaRPr lang="ru-RU" dirty="0"/>
          </a:p>
          <a:p>
            <a:r>
              <a:rPr lang="ru-RU" dirty="0"/>
              <a:t>Пример: Для графа {(1, 2), (2, 3), (4, 5)} связные компоненты: {1, 2, 3}, {4, 5}</a:t>
            </a:r>
          </a:p>
          <a:p>
            <a:endParaRPr lang="ru-RU" dirty="0"/>
          </a:p>
          <a:p>
            <a:r>
              <a:rPr lang="ru-RU" dirty="0"/>
              <a:t>Представление графа: список смежности</a:t>
            </a:r>
          </a:p>
          <a:p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487C83D-9FE1-1192-CDE0-9AB33EE1D1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62649F0-9B5A-DDC2-F7B6-D21E7A18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413" y="4843684"/>
            <a:ext cx="6096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E6FC-E5D7-A51D-0EB6-2E970304B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Теоретическое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35EBE8-A959-6FF3-BF21-A9D056549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31430" y="4818845"/>
            <a:ext cx="13839884" cy="2732773"/>
          </a:xfrm>
        </p:spPr>
        <p:txBody>
          <a:bodyPr/>
          <a:lstStyle/>
          <a:p>
            <a:r>
              <a:rPr lang="ru-RU" dirty="0"/>
              <a:t>Поиск в глубину (DFS) — алгоритм обхода графа, посещающий вершины рекурсивно или с помощью стека. Начав с произвольной вершины, он обходит все смежные вершины, возвращаясь при достижении тупика.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FA52A2D-7D28-1944-C2CB-325821157A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40D107A7-4D2C-B97B-0F7F-2A713CB11B02}"/>
              </a:ext>
            </a:extLst>
          </p:cNvPr>
          <p:cNvSpPr txBox="1">
            <a:spLocks/>
          </p:cNvSpPr>
          <p:nvPr/>
        </p:nvSpPr>
        <p:spPr>
          <a:xfrm>
            <a:off x="1298516" y="7949283"/>
            <a:ext cx="13839884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Шаги алгоритма:</a:t>
            </a:r>
          </a:p>
          <a:p>
            <a:r>
              <a:rPr lang="ru-RU" dirty="0"/>
              <a:t>1. Начать с произвольной вершины. </a:t>
            </a:r>
          </a:p>
          <a:p>
            <a:r>
              <a:rPr lang="ru-RU" dirty="0"/>
              <a:t>2. Пометить её как посещённую. </a:t>
            </a:r>
          </a:p>
          <a:p>
            <a:r>
              <a:rPr lang="ru-RU" dirty="0"/>
              <a:t>3. Для каждой не посещённой смежной вершины рекурсивно выполнить шаги с пункта 2. </a:t>
            </a:r>
          </a:p>
          <a:p>
            <a:r>
              <a:rPr lang="ru-RU" dirty="0"/>
              <a:t>4. Завершить обход, когда все вершины, достижимые из текущей, будут посещены.</a:t>
            </a:r>
          </a:p>
        </p:txBody>
      </p:sp>
    </p:spTree>
    <p:extLst>
      <p:ext uri="{BB962C8B-B14F-4D97-AF65-F5344CB8AC3E}">
        <p14:creationId xmlns:p14="http://schemas.microsoft.com/office/powerpoint/2010/main" val="26778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376A6-0FCD-6E12-9B29-E59608163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32" y="2004704"/>
            <a:ext cx="21053485" cy="1878793"/>
          </a:xfrm>
        </p:spPr>
        <p:txBody>
          <a:bodyPr/>
          <a:lstStyle/>
          <a:p>
            <a:r>
              <a:rPr lang="ru-RU" b="1" dirty="0"/>
              <a:t>Сравнительный анализ исходного алгоритма с аналогичными алгоритмами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57757-B2F9-8116-76A9-04B9C24A6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8232" y="7037794"/>
            <a:ext cx="5207711" cy="1424035"/>
          </a:xfrm>
        </p:spPr>
        <p:txBody>
          <a:bodyPr/>
          <a:lstStyle/>
          <a:p>
            <a:r>
              <a:rPr lang="en-US" dirty="0"/>
              <a:t>DFS</a:t>
            </a:r>
            <a:r>
              <a:rPr lang="ru-RU" dirty="0"/>
              <a:t> (Алгоритм поиска в глубину)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46868-420B-EFB8-4593-3150FC71953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939651C-BBC0-63AF-49DC-83BA6106AD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74101" y="7037794"/>
            <a:ext cx="5207711" cy="593557"/>
          </a:xfrm>
        </p:spPr>
        <p:txBody>
          <a:bodyPr/>
          <a:lstStyle/>
          <a:p>
            <a:r>
              <a:rPr lang="ru-RU" dirty="0"/>
              <a:t>BFS (Алгоритм поиска в ширину)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0662B60-8927-3E4D-4230-2932051408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009970" y="7334572"/>
            <a:ext cx="6937374" cy="593557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Union-Find</a:t>
            </a:r>
            <a:endParaRPr lang="ru-RU" dirty="0"/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7AEF3BBA-FC05-79D1-7C13-CA343227818D}"/>
              </a:ext>
            </a:extLst>
          </p:cNvPr>
          <p:cNvSpPr txBox="1">
            <a:spLocks/>
          </p:cNvSpPr>
          <p:nvPr/>
        </p:nvSpPr>
        <p:spPr>
          <a:xfrm>
            <a:off x="1298516" y="7949283"/>
            <a:ext cx="13839884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EAEEC69F-4C72-864A-E827-B908E68C43FB}"/>
              </a:ext>
            </a:extLst>
          </p:cNvPr>
          <p:cNvSpPr txBox="1">
            <a:spLocks/>
          </p:cNvSpPr>
          <p:nvPr/>
        </p:nvSpPr>
        <p:spPr>
          <a:xfrm>
            <a:off x="1298516" y="9540515"/>
            <a:ext cx="6426911" cy="2011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Простой в реализации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Оптимален для статичных графов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23EE1C74-3A06-F126-5A5D-E10F22BDA83A}"/>
              </a:ext>
            </a:extLst>
          </p:cNvPr>
          <p:cNvSpPr txBox="1">
            <a:spLocks/>
          </p:cNvSpPr>
          <p:nvPr/>
        </p:nvSpPr>
        <p:spPr>
          <a:xfrm>
            <a:off x="8651518" y="8621144"/>
            <a:ext cx="6426911" cy="422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Аналогичная сложность, но требует больше памяти.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Предпочтителен для нахождения кратчайших путей.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C3271DF9-D43D-8346-59A8-8F732521420B}"/>
              </a:ext>
            </a:extLst>
          </p:cNvPr>
          <p:cNvSpPr txBox="1">
            <a:spLocks/>
          </p:cNvSpPr>
          <p:nvPr/>
        </p:nvSpPr>
        <p:spPr>
          <a:xfrm>
            <a:off x="16004520" y="8768221"/>
            <a:ext cx="6426911" cy="355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Высокая эффективность для динамических графов.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Более сложная реализация.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19838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FC1F-EFB0-0948-DE9C-BC2D6C7B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7687" y="2276072"/>
            <a:ext cx="10168434" cy="2804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Реализация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1D8DC4E-54E8-5252-4B22-42842764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52" b="-2"/>
          <a:stretch/>
        </p:blipFill>
        <p:spPr>
          <a:xfrm>
            <a:off x="1928380" y="1744344"/>
            <a:ext cx="9598113" cy="68798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43954" y="1742292"/>
            <a:ext cx="147378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7E0A404A-07F0-4128-3525-967D1B565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7687" y="3897668"/>
            <a:ext cx="10168434" cy="8733318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: C#.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Граф</a:t>
            </a:r>
            <a:r>
              <a:rPr lang="en-US" dirty="0"/>
              <a:t> </a:t>
            </a:r>
            <a:r>
              <a:rPr lang="en-US" dirty="0" err="1"/>
              <a:t>представлен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словарь</a:t>
            </a:r>
            <a:r>
              <a:rPr lang="en-US" dirty="0"/>
              <a:t>: Dictionary&lt;int, List&lt;int&gt;&gt;,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ключи</a:t>
            </a:r>
            <a:r>
              <a:rPr lang="en-US" dirty="0"/>
              <a:t> — </a:t>
            </a:r>
            <a:r>
              <a:rPr lang="en-US" dirty="0" err="1"/>
              <a:t>вершины</a:t>
            </a:r>
            <a:r>
              <a:rPr lang="en-US" dirty="0"/>
              <a:t>, </a:t>
            </a:r>
            <a:r>
              <a:rPr lang="en-US" dirty="0" err="1"/>
              <a:t>значения</a:t>
            </a:r>
            <a:r>
              <a:rPr lang="en-US" dirty="0"/>
              <a:t> — </a:t>
            </a:r>
            <a:r>
              <a:rPr lang="en-US" dirty="0" err="1"/>
              <a:t>списки</a:t>
            </a:r>
            <a:r>
              <a:rPr lang="en-US" dirty="0"/>
              <a:t>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вершин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Методы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: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AddEdge</a:t>
            </a:r>
            <a:r>
              <a:rPr lang="en-US" dirty="0"/>
              <a:t>: </a:t>
            </a:r>
            <a:r>
              <a:rPr lang="en-US" dirty="0" err="1"/>
              <a:t>добавляет</a:t>
            </a:r>
            <a:r>
              <a:rPr lang="en-US" dirty="0"/>
              <a:t> </a:t>
            </a:r>
            <a:r>
              <a:rPr lang="en-US" dirty="0" err="1"/>
              <a:t>ребро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двумя</a:t>
            </a:r>
            <a:r>
              <a:rPr lang="en-US" dirty="0"/>
              <a:t> </a:t>
            </a:r>
            <a:r>
              <a:rPr lang="en-US" dirty="0" err="1"/>
              <a:t>вершинами</a:t>
            </a:r>
            <a:endParaRPr lang="en-US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DFS: </a:t>
            </a:r>
            <a:r>
              <a:rPr lang="en-US" dirty="0" err="1"/>
              <a:t>рекурсивный</a:t>
            </a:r>
            <a:r>
              <a:rPr lang="en-US" dirty="0"/>
              <a:t> </a:t>
            </a:r>
            <a:r>
              <a:rPr lang="en-US" dirty="0" err="1"/>
              <a:t>обход</a:t>
            </a:r>
            <a:r>
              <a:rPr lang="en-US" dirty="0"/>
              <a:t>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вершин</a:t>
            </a:r>
            <a:endParaRPr lang="en-US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FindConnectedComponents</a:t>
            </a:r>
            <a:r>
              <a:rPr lang="en-US" dirty="0"/>
              <a:t>: </a:t>
            </a:r>
            <a:r>
              <a:rPr lang="en-US" dirty="0" err="1"/>
              <a:t>запускает</a:t>
            </a:r>
            <a:r>
              <a:rPr lang="en-US" dirty="0"/>
              <a:t> DFS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посещённых</a:t>
            </a:r>
            <a:r>
              <a:rPr lang="en-US" dirty="0"/>
              <a:t> </a:t>
            </a:r>
            <a:r>
              <a:rPr lang="en-US" dirty="0" err="1"/>
              <a:t>вершин</a:t>
            </a:r>
            <a:r>
              <a:rPr lang="en-US" dirty="0"/>
              <a:t>, </a:t>
            </a:r>
            <a:r>
              <a:rPr lang="en-US" dirty="0" err="1"/>
              <a:t>формируя</a:t>
            </a:r>
            <a:r>
              <a:rPr lang="en-US" dirty="0"/>
              <a:t> </a:t>
            </a:r>
            <a:r>
              <a:rPr lang="en-US" dirty="0" err="1"/>
              <a:t>компоненты</a:t>
            </a:r>
            <a:r>
              <a:rPr lang="en-US" dirty="0"/>
              <a:t> </a:t>
            </a:r>
            <a:r>
              <a:rPr lang="en-US" dirty="0" err="1"/>
              <a:t>связности</a:t>
            </a:r>
            <a:endParaRPr lang="en-US" dirty="0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97DDA528-6339-BC29-8D2B-73DB2334FC91}"/>
              </a:ext>
            </a:extLst>
          </p:cNvPr>
          <p:cNvSpPr txBox="1">
            <a:spLocks/>
          </p:cNvSpPr>
          <p:nvPr/>
        </p:nvSpPr>
        <p:spPr>
          <a:xfrm>
            <a:off x="19812000" y="12630986"/>
            <a:ext cx="328966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1828709" rtl="0" eaLnBrk="1" latinLnBrk="0" hangingPunct="1">
              <a:defRPr sz="2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E72764-8859-F639-1347-B630AEF7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76" y="8896416"/>
            <a:ext cx="4607150" cy="409969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0E568F0-A8ED-1D39-4C20-2A2953E4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81" y="8896416"/>
            <a:ext cx="5334255" cy="36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1783-1600-EAC5-A7FF-A0283B7B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159" y="924896"/>
            <a:ext cx="6960841" cy="918251"/>
          </a:xfrm>
        </p:spPr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0088C-DBA3-F808-95DD-0E18F13AD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8648" y="1795866"/>
            <a:ext cx="11981784" cy="3304402"/>
          </a:xfrm>
        </p:spPr>
        <p:txBody>
          <a:bodyPr/>
          <a:lstStyle/>
          <a:p>
            <a:r>
              <a:rPr lang="ru-RU" dirty="0"/>
              <a:t>Итог:</a:t>
            </a:r>
            <a:r>
              <a:rPr lang="en-US" dirty="0"/>
              <a:t> </a:t>
            </a:r>
            <a:r>
              <a:rPr lang="ru-RU" dirty="0"/>
              <a:t>Все тесты работают корректно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Пустой граф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Граф с одной вершиной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Граф с одной компонентой связности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Граф с несколькими компонентами связности</a:t>
            </a:r>
          </a:p>
          <a:p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0971DC0-6FE8-8E20-E808-9C6952D1B3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E2E0C8-D812-2D47-9324-8AC8F04C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48" y="5294889"/>
            <a:ext cx="7424570" cy="27133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E456A7-077D-4DA9-615C-47C0A12F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48" y="8106641"/>
            <a:ext cx="5682855" cy="82280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101293-A0A7-7E49-1CBC-0A24F477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278" y="3546863"/>
            <a:ext cx="8366745" cy="27889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055CBE7-12BE-9EE4-A1A0-FC6CE2CF4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9587" y="6442963"/>
            <a:ext cx="7146436" cy="94873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0F88B5-822D-D73A-FDFF-72FEE35C4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6951" y="8786153"/>
            <a:ext cx="9039072" cy="27889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8463941-981A-0573-E514-8308338CC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0432" y="11682253"/>
            <a:ext cx="8535591" cy="84784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4181D67-B3C6-08DD-9E47-878197EFAD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48" y="9124070"/>
            <a:ext cx="8192837" cy="237051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36CD186-63BA-B2A5-EEA2-4E424B289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648" y="11587609"/>
            <a:ext cx="7664971" cy="9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A552-DA48-A792-2276-66523E361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BB9F1-860A-6D5B-00CB-3DC62B228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5" y="4901742"/>
            <a:ext cx="10626783" cy="6542999"/>
          </a:xfrm>
        </p:spPr>
        <p:txBody>
          <a:bodyPr/>
          <a:lstStyle/>
          <a:p>
            <a:r>
              <a:rPr lang="ru-RU" dirty="0"/>
              <a:t>Алгоритм DFS успешно справляется с задачей нахождения компонент связности.</a:t>
            </a:r>
          </a:p>
          <a:p>
            <a:endParaRPr lang="ru-RU" dirty="0"/>
          </a:p>
          <a:p>
            <a:r>
              <a:rPr lang="ru-RU" dirty="0"/>
              <a:t>Простота реализации и эффективность делают его подходящим для большинства задач работы с графами.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DD26A5F-CCA0-36F6-2B1A-A311E9250A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BBD34189-2555-0E02-2AE8-47B8D7A7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925" y="4785405"/>
            <a:ext cx="8676909" cy="4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12394465"/>
            <a:ext cx="8542170" cy="610335"/>
          </a:xfrm>
        </p:spPr>
        <p:txBody>
          <a:bodyPr/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m2302250@edu.misis.ru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362</Words>
  <Application>Microsoft Office PowerPoint</Application>
  <PresentationFormat>Произвольный</PresentationFormat>
  <Paragraphs>58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Tahoma</vt:lpstr>
      <vt:lpstr>Calibri</vt:lpstr>
      <vt:lpstr>TT Norms Pro</vt:lpstr>
      <vt:lpstr>Arial</vt:lpstr>
      <vt:lpstr>TT Norms Pro Medium</vt:lpstr>
      <vt:lpstr>Misis</vt:lpstr>
      <vt:lpstr>Метод поиска в глубину на графе. Алгоритм построения компонент связности</vt:lpstr>
      <vt:lpstr>Введение</vt:lpstr>
      <vt:lpstr>Теоретическое описание</vt:lpstr>
      <vt:lpstr>Сравнительный анализ исходного алгоритма с аналогичными алгоритмами</vt:lpstr>
      <vt:lpstr>Реализация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Дарьютин Даниил Денисович</cp:lastModifiedBy>
  <cp:revision>89</cp:revision>
  <dcterms:created xsi:type="dcterms:W3CDTF">2022-07-26T11:52:44Z</dcterms:created>
  <dcterms:modified xsi:type="dcterms:W3CDTF">2024-12-07T13:02:38Z</dcterms:modified>
</cp:coreProperties>
</file>