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0"/>
  </p:notesMasterIdLst>
  <p:sldIdLst>
    <p:sldId id="256" r:id="rId2"/>
    <p:sldId id="273" r:id="rId3"/>
    <p:sldId id="274" r:id="rId4"/>
    <p:sldId id="276" r:id="rId5"/>
    <p:sldId id="277" r:id="rId6"/>
    <p:sldId id="278" r:id="rId7"/>
    <p:sldId id="279" r:id="rId8"/>
    <p:sldId id="272" r:id="rId9"/>
  </p:sldIdLst>
  <p:sldSz cx="24382413" cy="13716000"/>
  <p:notesSz cx="6858000" cy="9144000"/>
  <p:embeddedFontLst>
    <p:embeddedFont>
      <p:font typeface="Tahoma" panose="020B0604030504040204" pitchFamily="34" charset="0"/>
      <p:regular r:id="rId11"/>
      <p:bold r:id="rId12"/>
      <p:italic r:id="rId13"/>
    </p:embeddedFont>
    <p:embeddedFont>
      <p:font typeface="TT Norms Pro" panose="02000503030000090003" charset="0"/>
      <p:regular r:id="rId14"/>
      <p:bold r:id="rId15"/>
      <p:italic r:id="rId16"/>
      <p:boldItalic r:id="rId17"/>
    </p:embeddedFont>
    <p:embeddedFont>
      <p:font typeface="TT Norms Pro Medium" panose="02000803020000090003" charset="0"/>
      <p:regular r:id="rId18"/>
      <p:italic r:id="rId19"/>
    </p:embeddedFont>
  </p:embeddedFontLst>
  <p:custDataLst>
    <p:tags r:id="rId20"/>
  </p:custDataLst>
  <p:defaultTextStyle>
    <a:defPPr>
      <a:defRPr lang="ru-RU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B939EB6B-0A7F-4D44-876C-7897148C34EA}">
          <p14:sldIdLst>
            <p14:sldId id="256"/>
            <p14:sldId id="273"/>
            <p14:sldId id="274"/>
            <p14:sldId id="276"/>
            <p14:sldId id="277"/>
            <p14:sldId id="278"/>
            <p14:sldId id="279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6" userDrawn="1">
          <p15:clr>
            <a:srgbClr val="A4A3A4"/>
          </p15:clr>
        </p15:guide>
        <p15:guide id="2" pos="15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84284" autoAdjust="0"/>
  </p:normalViewPr>
  <p:slideViewPr>
    <p:cSldViewPr snapToGrid="0" showGuides="1">
      <p:cViewPr>
        <p:scale>
          <a:sx n="66" d="100"/>
          <a:sy n="66" d="100"/>
        </p:scale>
        <p:origin x="786" y="168"/>
      </p:cViewPr>
      <p:guideLst>
        <p:guide orient="horz" pos="7926"/>
        <p:guide pos="150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250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E627D-15EB-40F5-AEC0-AD078B3D9203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FAC02-5901-4D7E-90A5-4DB54C8C6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4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4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5185743"/>
            <a:ext cx="9952581" cy="3850681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9036424"/>
            <a:ext cx="9952581" cy="19995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Фамилия Имя Отчество</a:t>
            </a:r>
            <a:br>
              <a:rPr lang="ru-RU" dirty="0"/>
            </a:br>
            <a:r>
              <a:rPr lang="ru-RU" dirty="0"/>
              <a:t>Должность спикера в одну</a:t>
            </a:r>
            <a:br>
              <a:rPr lang="ru-RU" dirty="0"/>
            </a:br>
            <a:r>
              <a:rPr lang="ru-RU" dirty="0"/>
              <a:t>или более строк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560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Управление науки формирует приоритетные направления научно-исследовательской деятельности университета </a:t>
            </a:r>
            <a:br>
              <a:rPr lang="ru-RU" dirty="0"/>
            </a:br>
            <a:r>
              <a:rPr lang="ru-RU" dirty="0"/>
              <a:t>с целью создания и освоения </a:t>
            </a:r>
            <a:br>
              <a:rPr lang="ru-RU" dirty="0"/>
            </a:br>
            <a:r>
              <a:rPr lang="ru-RU" dirty="0"/>
              <a:t>новых технологий, становления </a:t>
            </a:r>
            <a:br>
              <a:rPr lang="ru-RU" dirty="0"/>
            </a:br>
            <a:r>
              <a:rPr lang="ru-RU" dirty="0"/>
              <a:t>и развития научных школ</a:t>
            </a:r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1338232" y="7037794"/>
            <a:ext cx="6897051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Достижения науки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8674101" y="7037794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Научное сообщество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54389" y="7037793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События отрасли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8674101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Управление науки занимается развитием научно-технического потенциала подразделений университета, отдельных сотрудников и университета</a:t>
            </a:r>
            <a:br>
              <a:rPr lang="ru-RU" dirty="0"/>
            </a:br>
            <a:r>
              <a:rPr lang="ru-RU" dirty="0"/>
              <a:t>в целом, способствует правовой охране</a:t>
            </a:r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605499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Информация о реализуемых образовательных программах,</a:t>
            </a:r>
            <a:br>
              <a:rPr lang="ru-RU" dirty="0"/>
            </a:br>
            <a:r>
              <a:rPr lang="ru-RU" dirty="0"/>
              <a:t>в том числе о реализуемых адаптированных образователь-</a:t>
            </a:r>
            <a:br>
              <a:rPr lang="ru-RU" dirty="0"/>
            </a:br>
            <a:r>
              <a:rPr lang="ru-RU" dirty="0" err="1"/>
              <a:t>ных</a:t>
            </a:r>
            <a:r>
              <a:rPr lang="ru-RU" dirty="0"/>
              <a:t> программах, с указанием </a:t>
            </a:r>
            <a:br>
              <a:rPr lang="ru-RU" dirty="0"/>
            </a:br>
            <a:r>
              <a:rPr lang="ru-RU" dirty="0"/>
              <a:t>в отношении каждой </a:t>
            </a:r>
            <a:r>
              <a:rPr lang="ru-RU" dirty="0" err="1"/>
              <a:t>образо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 err="1"/>
              <a:t>вательной</a:t>
            </a:r>
            <a:r>
              <a:rPr lang="ru-RU" dirty="0"/>
              <a:t> программы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4776190"/>
            <a:ext cx="2217600" cy="1839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1" y="4599790"/>
            <a:ext cx="1764000" cy="2016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300" y="4401790"/>
            <a:ext cx="1924670" cy="2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35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2442825" y="4707604"/>
            <a:ext cx="11939588" cy="57127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7765" y="4572755"/>
            <a:ext cx="10627535" cy="77002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  <a:p>
            <a:pPr lvl="0"/>
            <a:r>
              <a:rPr lang="en-US" dirty="0"/>
              <a:t>Lorem Ipsum has been the industry's standard dummy text ever since the 1500s, when an unknown printer took a galley </a:t>
            </a:r>
            <a:br>
              <a:rPr lang="en-US" dirty="0"/>
            </a:br>
            <a:r>
              <a:rPr lang="en-US" dirty="0"/>
              <a:t>of type and scrambled it to make a type </a:t>
            </a:r>
            <a:br>
              <a:rPr lang="en-US" dirty="0"/>
            </a:br>
            <a:r>
              <a:rPr lang="en-US" dirty="0"/>
              <a:t>specimen book. It has survived not only </a:t>
            </a:r>
            <a:br>
              <a:rPr lang="en-US" dirty="0"/>
            </a:br>
            <a:r>
              <a:rPr lang="en-US" dirty="0"/>
              <a:t>five centuries, but also the leap into electronic typesetting, remaining essentially unchanged. It was </a:t>
            </a:r>
            <a:r>
              <a:rPr lang="en-US" dirty="0" err="1"/>
              <a:t>popularised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35339" y="5373052"/>
            <a:ext cx="6937374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1-е место</a:t>
            </a:r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6035946" y="6648450"/>
            <a:ext cx="6936767" cy="33147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 err="1"/>
              <a:t>cреди</a:t>
            </a:r>
            <a:r>
              <a:rPr lang="ru-RU" dirty="0"/>
              <a:t> вузов Проекта 5–100 </a:t>
            </a:r>
            <a:br>
              <a:rPr lang="ru-RU" dirty="0"/>
            </a:br>
            <a:r>
              <a:rPr lang="ru-RU" dirty="0"/>
              <a:t>по количеству публикаций </a:t>
            </a:r>
            <a:br>
              <a:rPr lang="ru-RU" dirty="0"/>
            </a:br>
            <a:r>
              <a:rPr lang="ru-RU" dirty="0"/>
              <a:t>в материаловедении </a:t>
            </a:r>
            <a:br>
              <a:rPr lang="ru-RU" dirty="0"/>
            </a:br>
            <a:r>
              <a:rPr lang="ru-RU" dirty="0"/>
              <a:t>в журналах первого квартиля по SNIP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279" y="5430202"/>
            <a:ext cx="2167200" cy="18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15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>
          <a:xfrm>
            <a:off x="0" y="4707604"/>
            <a:ext cx="24382413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7765" y="655320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  <a:p>
            <a:pPr lvl="0"/>
            <a:r>
              <a:rPr lang="en-US" dirty="0"/>
              <a:t>Lorem Ipsum is simply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4" name="Текст 6"/>
          <p:cNvSpPr>
            <a:spLocks noGrp="1"/>
          </p:cNvSpPr>
          <p:nvPr>
            <p:ph type="body" sz="quarter" idx="26" hasCustomPrompt="1"/>
          </p:nvPr>
        </p:nvSpPr>
        <p:spPr>
          <a:xfrm>
            <a:off x="1297765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1297765" y="969264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>
          <a:xfrm>
            <a:off x="1297765" y="878612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4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12364228" y="6553200"/>
            <a:ext cx="10627535" cy="51968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br>
              <a:rPr lang="en-US" dirty="0"/>
            </a:br>
            <a:r>
              <a:rPr lang="en-US" dirty="0"/>
              <a:t>It has survived not only five centuries</a:t>
            </a:r>
          </a:p>
        </p:txBody>
      </p:sp>
      <p:sp>
        <p:nvSpPr>
          <p:cNvPr id="25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12364228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</p:spTree>
    <p:extLst>
      <p:ext uri="{BB962C8B-B14F-4D97-AF65-F5344CB8AC3E}">
        <p14:creationId xmlns:p14="http://schemas.microsoft.com/office/powerpoint/2010/main" val="76621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>
          <a:xfrm>
            <a:off x="1" y="3907504"/>
            <a:ext cx="11668538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1297766" y="5697107"/>
            <a:ext cx="9217834" cy="507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>
          <a:xfrm>
            <a:off x="1297765" y="4790588"/>
            <a:ext cx="92178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4370696"/>
            <a:ext cx="3749905" cy="209748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62%</a:t>
            </a:r>
            <a:endParaRPr lang="ru-RU" dirty="0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6468184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 dummy</a:t>
            </a:r>
            <a:br>
              <a:rPr lang="en-US" dirty="0"/>
            </a:br>
            <a:r>
              <a:rPr lang="en-US" dirty="0"/>
              <a:t>text of the printing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510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7281725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8328993"/>
            <a:ext cx="14312959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text of the printing and</a:t>
            </a:r>
            <a:br>
              <a:rPr lang="en-US" dirty="0"/>
            </a:br>
            <a:r>
              <a:rPr lang="en-US" dirty="0"/>
              <a:t>typesetting industry. Lorem Ipsum has been the industry's</a:t>
            </a:r>
            <a:br>
              <a:rPr lang="en-US" dirty="0"/>
            </a:br>
            <a:r>
              <a:rPr lang="en-US" dirty="0"/>
              <a:t>standard dummy text ever since the 1500s, when </a:t>
            </a:r>
            <a:br>
              <a:rPr lang="en-US" dirty="0"/>
            </a:br>
            <a:r>
              <a:rPr lang="en-US" dirty="0"/>
              <a:t>an unknown printer took a galley of type and scrambled</a:t>
            </a:r>
            <a:br>
              <a:rPr lang="en-US" dirty="0"/>
            </a:br>
            <a:r>
              <a:rPr lang="en-US" dirty="0"/>
              <a:t>it to make a type specimen book</a:t>
            </a:r>
            <a:endParaRPr lang="ru-RU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55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я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7" y="4572001"/>
            <a:ext cx="10626784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Стратегической целью НИТУ «МИСИС», согласно </a:t>
            </a:r>
            <a:br>
              <a:rPr lang="ru-RU" dirty="0"/>
            </a:br>
            <a:r>
              <a:rPr lang="ru-RU" dirty="0"/>
              <a:t>участию в Проекте «5–100», является вхождение </a:t>
            </a:r>
            <a:br>
              <a:rPr lang="ru-RU" dirty="0"/>
            </a:br>
            <a:r>
              <a:rPr lang="ru-RU" dirty="0"/>
              <a:t>и закрепление в числе ведущих мировых университетов </a:t>
            </a:r>
            <a:br>
              <a:rPr lang="ru-RU" dirty="0"/>
            </a:br>
            <a:r>
              <a:rPr lang="ru-RU" dirty="0"/>
              <a:t>по основным международным рейтингам (THE, QS), </a:t>
            </a:r>
            <a:br>
              <a:rPr lang="ru-RU" dirty="0"/>
            </a:br>
            <a:r>
              <a:rPr lang="ru-RU" dirty="0"/>
              <a:t>за счёт фундаментальных и прикладных исследований мирового уровня в материаловедении, нано- и </a:t>
            </a:r>
            <a:r>
              <a:rPr lang="ru-RU" dirty="0" err="1"/>
              <a:t>био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/>
              <a:t>технологиях, металлургии и горном деле.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8533870"/>
            <a:ext cx="11939588" cy="33930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4943270" y="8909945"/>
            <a:ext cx="6982029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ТОП-10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4956411" y="10189483"/>
            <a:ext cx="6968889" cy="1379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spc="-70" baseline="0">
                <a:solidFill>
                  <a:schemeClr val="bg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Среди лучших вузов России, </a:t>
            </a:r>
            <a:br>
              <a:rPr lang="ru-RU" dirty="0"/>
            </a:br>
            <a:r>
              <a:rPr lang="ru-RU" dirty="0"/>
              <a:t>по версии «Интерфакс»</a:t>
            </a:r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81" y="9141922"/>
            <a:ext cx="2286000" cy="18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9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Название данного</a:t>
            </a:r>
            <a:br>
              <a:rPr lang="ru-RU" dirty="0"/>
            </a:br>
            <a:r>
              <a:rPr lang="ru-RU" dirty="0"/>
              <a:t>блока информации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Постоянный поиск наиболее эффективных действующих</a:t>
            </a:r>
            <a:br>
              <a:rPr lang="ru-RU" dirty="0"/>
            </a:br>
            <a:r>
              <a:rPr lang="ru-RU" dirty="0"/>
              <a:t>веществ и их комбинаций,</a:t>
            </a:r>
            <a:br>
              <a:rPr lang="ru-RU" dirty="0"/>
            </a:br>
            <a:r>
              <a:rPr lang="ru-RU" dirty="0"/>
              <a:t>а также оригинальные</a:t>
            </a:r>
            <a:br>
              <a:rPr lang="ru-RU" dirty="0"/>
            </a:br>
            <a:r>
              <a:rPr lang="ru-RU" dirty="0"/>
              <a:t>инновационные препараты</a:t>
            </a:r>
          </a:p>
        </p:txBody>
      </p:sp>
    </p:spTree>
    <p:extLst>
      <p:ext uri="{BB962C8B-B14F-4D97-AF65-F5344CB8AC3E}">
        <p14:creationId xmlns:p14="http://schemas.microsoft.com/office/powerpoint/2010/main" val="2522694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Название данного</a:t>
            </a:r>
            <a:br>
              <a:rPr lang="ru-RU" dirty="0"/>
            </a:br>
            <a:r>
              <a:rPr lang="ru-RU" dirty="0"/>
              <a:t>блока информации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Постоянный поиск наиболее эффективных действующих</a:t>
            </a:r>
            <a:br>
              <a:rPr lang="ru-RU" dirty="0"/>
            </a:br>
            <a:r>
              <a:rPr lang="ru-RU" dirty="0"/>
              <a:t>веществ и их комбинаций,</a:t>
            </a:r>
            <a:br>
              <a:rPr lang="ru-RU" dirty="0"/>
            </a:br>
            <a:r>
              <a:rPr lang="ru-RU" dirty="0"/>
              <a:t>а также оригинальные</a:t>
            </a:r>
            <a:br>
              <a:rPr lang="ru-RU" dirty="0"/>
            </a:br>
            <a:r>
              <a:rPr lang="ru-RU" dirty="0"/>
              <a:t>инновационные препараты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42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368" y="3512130"/>
            <a:ext cx="3259345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Таблица 2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7804" y="3512131"/>
            <a:ext cx="6937374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Сопроводительный текст</a:t>
            </a:r>
            <a:br>
              <a:rPr lang="ru-RU" dirty="0"/>
            </a:br>
            <a:r>
              <a:rPr lang="ru-RU" dirty="0"/>
              <a:t>к данной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1398338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298516" y="10086693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Ленинский проспект, д. 4</a:t>
            </a:r>
            <a:br>
              <a:rPr lang="ru-RU" dirty="0"/>
            </a:br>
            <a:r>
              <a:rPr lang="ru-RU" dirty="0"/>
              <a:t>Москва, 119049</a:t>
            </a:r>
            <a:br>
              <a:rPr lang="ru-RU" dirty="0"/>
            </a:br>
            <a:r>
              <a:rPr lang="ru-RU" dirty="0"/>
              <a:t>тел. +7 (495) 955-00-32</a:t>
            </a:r>
            <a:br>
              <a:rPr lang="ru-RU" dirty="0"/>
            </a:br>
            <a:r>
              <a:rPr lang="ru-RU" dirty="0"/>
              <a:t>e-</a:t>
            </a:r>
            <a:r>
              <a:rPr lang="ru-RU" dirty="0" err="1"/>
              <a:t>mail</a:t>
            </a:r>
            <a:r>
              <a:rPr lang="ru-RU" dirty="0"/>
              <a:t>: kancela@misis.ru</a:t>
            </a:r>
            <a:br>
              <a:rPr lang="ru-RU" dirty="0"/>
            </a:br>
            <a:r>
              <a:rPr lang="ru-RU" dirty="0"/>
              <a:t>misis.ru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7184650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Спасибо</a:t>
            </a:r>
            <a:br>
              <a:rPr lang="ru-RU" dirty="0"/>
            </a:br>
            <a:r>
              <a:rPr lang="ru-RU" dirty="0"/>
              <a:t>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58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7890843"/>
            <a:ext cx="9952581" cy="2091357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10362149"/>
            <a:ext cx="9952581" cy="121022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Подзаголовок в одну, две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54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362700" y="5147643"/>
            <a:ext cx="12573000" cy="5539407"/>
          </a:xfrm>
        </p:spPr>
        <p:txBody>
          <a:bodyPr anchor="t">
            <a:noAutofit/>
          </a:bodyPr>
          <a:lstStyle>
            <a:lvl1pPr marL="0" marR="0" indent="0" algn="l" defTabSz="1828709" rtl="0" eaLnBrk="1" fontAlgn="auto" latinLnBrk="0" hangingPunct="1">
              <a:lnSpc>
                <a:spcPts val="13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13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</a:t>
            </a:r>
            <a:r>
              <a:rPr lang="ru-RU" dirty="0"/>
              <a:t>Заголовок</a:t>
            </a:r>
            <a:br>
              <a:rPr lang="ru-RU" dirty="0"/>
            </a:br>
            <a:r>
              <a:rPr lang="en-US" dirty="0"/>
              <a:t>       </a:t>
            </a:r>
            <a:r>
              <a:rPr lang="ru-RU" dirty="0"/>
              <a:t>раздела</a:t>
            </a:r>
            <a:br>
              <a:rPr lang="ru-RU" dirty="0"/>
            </a:br>
            <a:r>
              <a:rPr lang="ru-RU" dirty="0"/>
              <a:t>или главы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1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620000" y="5147643"/>
            <a:ext cx="12573000" cy="3748707"/>
          </a:xfrm>
        </p:spPr>
        <p:txBody>
          <a:bodyPr anchor="t">
            <a:noAutofit/>
          </a:bodyPr>
          <a:lstStyle>
            <a:lvl1pPr algn="l">
              <a:lnSpc>
                <a:spcPts val="13700"/>
              </a:lnSpc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en-US" dirty="0"/>
            </a:br>
            <a:r>
              <a:rPr lang="en-US" dirty="0"/>
              <a:t>     </a:t>
            </a:r>
            <a:r>
              <a:rPr lang="ru-RU" dirty="0"/>
              <a:t>короткий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00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7" y="2163817"/>
            <a:ext cx="7451784" cy="3130078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раздела</a:t>
            </a:r>
            <a:br>
              <a:rPr lang="ru-RU" dirty="0"/>
            </a:br>
            <a:r>
              <a:rPr lang="ru-RU" dirty="0"/>
              <a:t>или главы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7017374"/>
            <a:ext cx="9952581" cy="29929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При наличии может</a:t>
            </a:r>
            <a:br>
              <a:rPr lang="ru-RU" dirty="0"/>
            </a:br>
            <a:r>
              <a:rPr lang="ru-RU" dirty="0"/>
              <a:t>размещаться общая</a:t>
            </a:r>
            <a:br>
              <a:rPr lang="ru-RU" dirty="0"/>
            </a:br>
            <a:r>
              <a:rPr lang="ru-RU" dirty="0"/>
              <a:t>информация данного</a:t>
            </a:r>
            <a:br>
              <a:rPr lang="ru-RU" dirty="0"/>
            </a:br>
            <a:r>
              <a:rPr lang="ru-RU" dirty="0"/>
              <a:t>раздела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06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43794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5787113"/>
            <a:ext cx="10626783" cy="65429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</a:t>
            </a:r>
            <a:br>
              <a:rPr lang="en-US" dirty="0"/>
            </a:br>
            <a:r>
              <a:rPr lang="en-US" dirty="0"/>
              <a:t>of the printing and typesetting industry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Lorem Ipsum has been the industry's</a:t>
            </a:r>
            <a:br>
              <a:rPr lang="en-US" dirty="0"/>
            </a:br>
            <a:r>
              <a:rPr lang="en-US" dirty="0"/>
              <a:t>standard dummy text ever since the 1500s, when an unknown printer took a galley</a:t>
            </a:r>
            <a:br>
              <a:rPr lang="en-US" dirty="0"/>
            </a:br>
            <a:r>
              <a:rPr lang="en-US" dirty="0"/>
              <a:t>of type and scrambled it to make a type</a:t>
            </a:r>
            <a:br>
              <a:rPr lang="en-US" dirty="0"/>
            </a:br>
            <a:r>
              <a:rPr lang="en-US" dirty="0"/>
              <a:t>specimen book</a:t>
            </a:r>
            <a:endParaRPr lang="ru-RU" dirty="0"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18060989" y="9152022"/>
            <a:ext cx="4930774" cy="59355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0989" y="9745579"/>
            <a:ext cx="4930774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is simply dummy text</a:t>
            </a:r>
            <a:br>
              <a:rPr lang="en-US" dirty="0"/>
            </a:br>
            <a:r>
              <a:rPr lang="en-US" dirty="0"/>
              <a:t>Lorem Ipsum is simply 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5878842" y="8839203"/>
            <a:ext cx="2120397" cy="226995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72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6050292" y="4474746"/>
            <a:ext cx="7362158" cy="24785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«Хотел бы отметить особую роль НИТУ «</a:t>
            </a:r>
            <a:r>
              <a:rPr lang="ru-RU" dirty="0" err="1"/>
              <a:t>МИСиС</a:t>
            </a:r>
            <a:r>
              <a:rPr lang="ru-RU" dirty="0"/>
              <a:t>»</a:t>
            </a:r>
            <a:br>
              <a:rPr lang="ru-RU" dirty="0"/>
            </a:br>
            <a:r>
              <a:rPr lang="ru-RU" dirty="0"/>
              <a:t>в подготовке специалистов для предприятий ОМК.</a:t>
            </a:r>
            <a:br>
              <a:rPr lang="ru-RU" dirty="0"/>
            </a:br>
            <a:r>
              <a:rPr lang="ru-RU" dirty="0"/>
              <a:t>Блестящее качество образования и глубина знаний</a:t>
            </a:r>
            <a:br>
              <a:rPr lang="ru-RU" dirty="0"/>
            </a:br>
            <a:r>
              <a:rPr lang="ru-RU" dirty="0"/>
              <a:t>наших сотрудников, уникальные учебные программы</a:t>
            </a:r>
            <a:br>
              <a:rPr lang="ru-RU" dirty="0"/>
            </a:br>
            <a:r>
              <a:rPr lang="ru-RU" dirty="0"/>
              <a:t>университета, в том числе разработанные специально</a:t>
            </a:r>
            <a:br>
              <a:rPr lang="ru-RU" dirty="0"/>
            </a:br>
            <a:r>
              <a:rPr lang="ru-RU" dirty="0"/>
              <a:t>для нас, — один из главных факторов успеха ОМК»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6050292" y="7110162"/>
            <a:ext cx="7362158" cy="3093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Анатолий Седых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6050292" y="7382126"/>
            <a:ext cx="736215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Председатель правления АО «ОМК».</a:t>
            </a:r>
            <a:br>
              <a:rPr lang="ru-RU" dirty="0"/>
            </a:br>
            <a:r>
              <a:rPr lang="ru-RU" dirty="0"/>
              <a:t>Выпускник МИСИС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50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 userDrawn="1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 userDrawn="1">
          <p15:clr>
            <a:srgbClr val="FBAE40"/>
          </p15:clr>
        </p15:guide>
        <p15:guide id="16" orient="horz" pos="55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737165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7" y="3760060"/>
            <a:ext cx="8461710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is simply dummy</a:t>
            </a:r>
            <a:br>
              <a:rPr lang="en-US" dirty="0"/>
            </a:br>
            <a:r>
              <a:rPr lang="en-US" dirty="0"/>
              <a:t>text of the printing and typesetting</a:t>
            </a:r>
            <a:br>
              <a:rPr lang="en-US" dirty="0"/>
            </a:br>
            <a:r>
              <a:rPr lang="en-US" dirty="0"/>
              <a:t>industry. Lorem Ipsum has been</a:t>
            </a:r>
            <a:br>
              <a:rPr lang="en-US" dirty="0"/>
            </a:br>
            <a:r>
              <a:rPr lang="en-US" dirty="0"/>
              <a:t>the industry's standard dummy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63313" y="7655253"/>
            <a:ext cx="10682129" cy="467486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has been the industry's </a:t>
            </a:r>
            <a:br>
              <a:rPr lang="en-US" dirty="0"/>
            </a:br>
            <a:r>
              <a:rPr lang="en-US" dirty="0"/>
              <a:t>standard dummy text ever since the 1500s,</a:t>
            </a:r>
            <a:br>
              <a:rPr lang="en-US" dirty="0"/>
            </a:br>
            <a:r>
              <a:rPr lang="en-US" dirty="0"/>
              <a:t>when an unknown printer took a galley </a:t>
            </a:r>
          </a:p>
          <a:p>
            <a:pPr lvl="0"/>
            <a:r>
              <a:rPr lang="en-US" dirty="0"/>
              <a:t>Lorem Ipsum has been the industry's </a:t>
            </a:r>
            <a:br>
              <a:rPr lang="en-US" dirty="0"/>
            </a:br>
            <a:r>
              <a:rPr lang="en-US" dirty="0"/>
              <a:t>standard dummy text ever since the 1500s,</a:t>
            </a:r>
            <a:br>
              <a:rPr lang="en-US" dirty="0"/>
            </a:br>
            <a:r>
              <a:rPr lang="en-US" dirty="0"/>
              <a:t>when an unknown printer took a galley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23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8516" y="7672908"/>
            <a:ext cx="7129868" cy="247850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России  в самых ярких проектах в области</a:t>
            </a:r>
            <a:r>
              <a:rPr lang="en-US" dirty="0"/>
              <a:t> </a:t>
            </a:r>
            <a:r>
              <a:rPr lang="ru-RU" dirty="0"/>
              <a:t>физики частиц»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298516" y="10548418"/>
            <a:ext cx="7129868" cy="27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Григорий Трубников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298516" y="10820381"/>
            <a:ext cx="712986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заместитель министра науки </a:t>
            </a:r>
            <a:br>
              <a:rPr lang="ru-RU" dirty="0"/>
            </a:br>
            <a:r>
              <a:rPr lang="ru-RU" dirty="0"/>
              <a:t>и высшего образования РФ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47487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5990107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115</a:t>
            </a:r>
            <a:endParaRPr lang="ru-RU" dirty="0"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19722471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9665091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82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7" y="2030650"/>
            <a:ext cx="6956483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is simply</a:t>
            </a:r>
            <a:br>
              <a:rPr lang="en-US" dirty="0"/>
            </a:br>
            <a:r>
              <a:rPr lang="en-US" dirty="0"/>
              <a:t>dummy text of the printing and typesetting industry</a:t>
            </a:r>
          </a:p>
          <a:p>
            <a:pPr lvl="0"/>
            <a:r>
              <a:rPr lang="en-US" dirty="0"/>
              <a:t>Lorem Ipsum has been</a:t>
            </a:r>
            <a:br>
              <a:rPr lang="en-US" dirty="0"/>
            </a:br>
            <a:r>
              <a:rPr lang="en-US" dirty="0"/>
              <a:t>the industry's standard dummy text ever since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47575" y="8534188"/>
            <a:ext cx="10738355" cy="95663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Lorem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3744860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 dummy</a:t>
            </a:r>
            <a:br>
              <a:rPr lang="en-US" dirty="0"/>
            </a:br>
            <a:r>
              <a:rPr lang="en-US" dirty="0"/>
              <a:t>text of the printing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1707008"/>
            <a:ext cx="3749905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62%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8516" y="7096435"/>
            <a:ext cx="6135954" cy="287550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 России в самых ярких проектах в области</a:t>
            </a:r>
            <a:r>
              <a:rPr lang="en-US" dirty="0"/>
              <a:t> </a:t>
            </a:r>
            <a:r>
              <a:rPr lang="ru-RU" dirty="0"/>
              <a:t>физики частиц»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298516" y="10309875"/>
            <a:ext cx="6956484" cy="2719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Григорий Трубников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298516" y="10581838"/>
            <a:ext cx="6956484" cy="8291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заместитель министра науки </a:t>
            </a:r>
            <a:br>
              <a:rPr lang="ru-RU" dirty="0"/>
            </a:br>
            <a:r>
              <a:rPr lang="ru-RU" dirty="0"/>
              <a:t>и высшего образования РФ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4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63313" y="9448799"/>
            <a:ext cx="10738355" cy="29003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text of the</a:t>
            </a:r>
            <a:br>
              <a:rPr lang="en-US" dirty="0"/>
            </a:br>
            <a:r>
              <a:rPr lang="en-US" dirty="0"/>
              <a:t>printing and typesetting industry Lorem Ipsum has been the industry's standard dummy text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56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36555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5399" y="5123398"/>
            <a:ext cx="6937375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8674101" y="5123397"/>
            <a:ext cx="6937374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52801" y="5123397"/>
            <a:ext cx="6938961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</p:spTree>
    <p:extLst>
      <p:ext uri="{BB962C8B-B14F-4D97-AF65-F5344CB8AC3E}">
        <p14:creationId xmlns:p14="http://schemas.microsoft.com/office/powerpoint/2010/main" val="3236260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 userDrawn="1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5E2A4-72D4-4DC4-9470-54C0EE06E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53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7" r:id="rId4"/>
    <p:sldLayoutId id="2147483678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hf hdr="0"/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98516" y="3512459"/>
            <a:ext cx="13549598" cy="4314960"/>
          </a:xfrm>
        </p:spPr>
        <p:txBody>
          <a:bodyPr/>
          <a:lstStyle/>
          <a:p>
            <a:r>
              <a:rPr lang="ru-RU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поиска в глубину на графе. Алгоритм построения компонент связности</a:t>
            </a: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8516" y="8542069"/>
            <a:ext cx="9952581" cy="1999559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Дарьютин Даниил Денисович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БИВТ-23-4</a:t>
            </a: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Репозиторий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dirty="0"/>
              <a:t>https://github.com/DaniilDarjutin/MISIS_DFS_Dariutin 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1300459" y="11867187"/>
            <a:ext cx="5761821" cy="730250"/>
          </a:xfrm>
        </p:spPr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проведения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.202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716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78776-280F-55F6-D248-6C4679B1D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027C11-CB45-7AEF-7E41-424A12A15F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8516" y="4843684"/>
            <a:ext cx="12678741" cy="6542999"/>
          </a:xfrm>
        </p:spPr>
        <p:txBody>
          <a:bodyPr/>
          <a:lstStyle/>
          <a:p>
            <a:r>
              <a:rPr lang="ru-RU" dirty="0"/>
              <a:t>Алгоритм DFS — метод обхода вершин графа</a:t>
            </a:r>
          </a:p>
          <a:p>
            <a:endParaRPr lang="ru-RU" dirty="0"/>
          </a:p>
          <a:p>
            <a:r>
              <a:rPr lang="ru-RU" dirty="0"/>
              <a:t>Цель: нахождение компонент связности в графе</a:t>
            </a:r>
          </a:p>
          <a:p>
            <a:endParaRPr lang="ru-RU" dirty="0"/>
          </a:p>
          <a:p>
            <a:r>
              <a:rPr lang="ru-RU" dirty="0"/>
              <a:t>Пример: Для графа {(1, 2), (2, 3), (4, 5)} связные компоненты: {1, 2, 3}, {4, 5}</a:t>
            </a:r>
          </a:p>
          <a:p>
            <a:endParaRPr lang="ru-RU" dirty="0"/>
          </a:p>
          <a:p>
            <a:r>
              <a:rPr lang="ru-RU" dirty="0"/>
              <a:t>Представление графа: список смежности</a:t>
            </a:r>
          </a:p>
          <a:p>
            <a:endParaRPr lang="ru-RU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C487C83D-9FE1-1192-CDE0-9AB33EE1D1D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C62649F0-9B5A-DDC2-F7B6-D21E7A18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413" y="4843684"/>
            <a:ext cx="6096000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0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2E6FC-E5D7-A51D-0EB6-2E970304B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Теоретическое описание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35EBE8-A959-6FF3-BF21-A9D056549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31430" y="4818845"/>
            <a:ext cx="13839884" cy="2732773"/>
          </a:xfrm>
        </p:spPr>
        <p:txBody>
          <a:bodyPr/>
          <a:lstStyle/>
          <a:p>
            <a:r>
              <a:rPr lang="ru-RU" dirty="0"/>
              <a:t>Поиск в глубину (DFS) — алгоритм обхода графа, посещающий вершины рекурсивно или с помощью стека. Начав с произвольной вершины, он обходит все смежные вершины, возвращаясь при достижении тупика.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DFA52A2D-7D28-1944-C2CB-325821157A5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6" name="Текст 3">
            <a:extLst>
              <a:ext uri="{FF2B5EF4-FFF2-40B4-BE49-F238E27FC236}">
                <a16:creationId xmlns:a16="http://schemas.microsoft.com/office/drawing/2014/main" id="{40D107A7-4D2C-B97B-0F7F-2A713CB11B02}"/>
              </a:ext>
            </a:extLst>
          </p:cNvPr>
          <p:cNvSpPr txBox="1">
            <a:spLocks/>
          </p:cNvSpPr>
          <p:nvPr/>
        </p:nvSpPr>
        <p:spPr>
          <a:xfrm>
            <a:off x="1298516" y="7949283"/>
            <a:ext cx="13839884" cy="4681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Шаги алгоритма:</a:t>
            </a:r>
          </a:p>
          <a:p>
            <a:r>
              <a:rPr lang="ru-RU" dirty="0"/>
              <a:t>1. Начать с произвольной вершины. </a:t>
            </a:r>
          </a:p>
          <a:p>
            <a:r>
              <a:rPr lang="ru-RU" dirty="0"/>
              <a:t>2. Пометить её как посещённую. </a:t>
            </a:r>
          </a:p>
          <a:p>
            <a:r>
              <a:rPr lang="ru-RU" dirty="0"/>
              <a:t>3. Для каждой не посещённой смежной вершины рекурсивно выполнить шаги с пункта 2. </a:t>
            </a:r>
          </a:p>
          <a:p>
            <a:r>
              <a:rPr lang="ru-RU" dirty="0"/>
              <a:t>4. Завершить обход, когда все вершины, достижимые из текущей, будут посещены.</a:t>
            </a:r>
          </a:p>
        </p:txBody>
      </p:sp>
    </p:spTree>
    <p:extLst>
      <p:ext uri="{BB962C8B-B14F-4D97-AF65-F5344CB8AC3E}">
        <p14:creationId xmlns:p14="http://schemas.microsoft.com/office/powerpoint/2010/main" val="267782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376A6-0FCD-6E12-9B29-E59608163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232" y="2004704"/>
            <a:ext cx="21053485" cy="1878793"/>
          </a:xfrm>
        </p:spPr>
        <p:txBody>
          <a:bodyPr/>
          <a:lstStyle/>
          <a:p>
            <a:r>
              <a:rPr lang="ru-RU" b="1" dirty="0"/>
              <a:t>Сравнительный анализ исходного алгоритма с аналогичными алгоритмами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857757-B2F9-8116-76A9-04B9C24A69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8232" y="7037794"/>
            <a:ext cx="5207711" cy="1424035"/>
          </a:xfrm>
        </p:spPr>
        <p:txBody>
          <a:bodyPr/>
          <a:lstStyle/>
          <a:p>
            <a:r>
              <a:rPr lang="en-US" dirty="0"/>
              <a:t>DFS</a:t>
            </a:r>
            <a:r>
              <a:rPr lang="ru-RU" dirty="0"/>
              <a:t> (Алгоритм поиска в глубину)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246868-420B-EFB8-4593-3150FC71953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939651C-BBC0-63AF-49DC-83BA6106ADE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74101" y="7037794"/>
            <a:ext cx="5207711" cy="593557"/>
          </a:xfrm>
        </p:spPr>
        <p:txBody>
          <a:bodyPr/>
          <a:lstStyle/>
          <a:p>
            <a:r>
              <a:rPr lang="ru-RU" dirty="0"/>
              <a:t>BFS (Алгоритм поиска в ширину)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90662B60-8927-3E4D-4230-2932051408A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009970" y="7334572"/>
            <a:ext cx="6937374" cy="593557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Union-Find</a:t>
            </a:r>
            <a:endParaRPr lang="ru-RU" dirty="0"/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7AEF3BBA-FC05-79D1-7C13-CA343227818D}"/>
              </a:ext>
            </a:extLst>
          </p:cNvPr>
          <p:cNvSpPr txBox="1">
            <a:spLocks/>
          </p:cNvSpPr>
          <p:nvPr/>
        </p:nvSpPr>
        <p:spPr>
          <a:xfrm>
            <a:off x="1298516" y="7949283"/>
            <a:ext cx="13839884" cy="4681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EAEEC69F-4C72-864A-E827-B908E68C43FB}"/>
              </a:ext>
            </a:extLst>
          </p:cNvPr>
          <p:cNvSpPr txBox="1">
            <a:spLocks/>
          </p:cNvSpPr>
          <p:nvPr/>
        </p:nvSpPr>
        <p:spPr>
          <a:xfrm>
            <a:off x="1298516" y="9540515"/>
            <a:ext cx="6426911" cy="2011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Простой в реализации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Оптимален для статичных графов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23EE1C74-3A06-F126-5A5D-E10F22BDA83A}"/>
              </a:ext>
            </a:extLst>
          </p:cNvPr>
          <p:cNvSpPr txBox="1">
            <a:spLocks/>
          </p:cNvSpPr>
          <p:nvPr/>
        </p:nvSpPr>
        <p:spPr>
          <a:xfrm>
            <a:off x="8651518" y="8621144"/>
            <a:ext cx="6426911" cy="4229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Аналогичная сложность, но требует больше памяти.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Предпочтителен для нахождения кратчайших путей.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C3271DF9-D43D-8346-59A8-8F732521420B}"/>
              </a:ext>
            </a:extLst>
          </p:cNvPr>
          <p:cNvSpPr txBox="1">
            <a:spLocks/>
          </p:cNvSpPr>
          <p:nvPr/>
        </p:nvSpPr>
        <p:spPr>
          <a:xfrm>
            <a:off x="16004520" y="8768221"/>
            <a:ext cx="6426911" cy="3556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Высокая эффективность для динамических графов.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Более сложная реализация.</a:t>
            </a:r>
          </a:p>
        </p:txBody>
      </p:sp>
    </p:spTree>
    <p:extLst>
      <p:ext uri="{BB962C8B-B14F-4D97-AF65-F5344CB8AC3E}">
        <p14:creationId xmlns:p14="http://schemas.microsoft.com/office/powerpoint/2010/main" val="198387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FC1F-EFB0-0948-DE9C-BC2D6C7B2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7687" y="2276072"/>
            <a:ext cx="10168434" cy="28049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Реализация</a:t>
            </a:r>
            <a:endParaRPr lang="en-US" sz="6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1D8DC4E-54E8-5252-4B22-42842764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352" b="-2"/>
          <a:stretch/>
        </p:blipFill>
        <p:spPr>
          <a:xfrm>
            <a:off x="1928380" y="1744344"/>
            <a:ext cx="9598113" cy="687980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43954" y="1742292"/>
            <a:ext cx="1473782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7E0A404A-07F0-4128-3525-967D1B5658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37687" y="3897668"/>
            <a:ext cx="10168434" cy="8733318"/>
          </a:xfr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Язык</a:t>
            </a:r>
            <a:r>
              <a:rPr lang="en-US" dirty="0"/>
              <a:t> </a:t>
            </a:r>
            <a:r>
              <a:rPr lang="en-US" dirty="0" err="1"/>
              <a:t>программирования</a:t>
            </a:r>
            <a:r>
              <a:rPr lang="en-US" dirty="0"/>
              <a:t>: C#.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Граф</a:t>
            </a:r>
            <a:r>
              <a:rPr lang="en-US" dirty="0"/>
              <a:t> </a:t>
            </a:r>
            <a:r>
              <a:rPr lang="en-US" dirty="0" err="1"/>
              <a:t>представлен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словарь</a:t>
            </a:r>
            <a:r>
              <a:rPr lang="en-US" dirty="0"/>
              <a:t>: Dictionary&lt;int, List&lt;int&gt;&gt;, </a:t>
            </a:r>
            <a:r>
              <a:rPr lang="en-US" dirty="0" err="1"/>
              <a:t>где</a:t>
            </a:r>
            <a:r>
              <a:rPr lang="en-US" dirty="0"/>
              <a:t> </a:t>
            </a:r>
            <a:r>
              <a:rPr lang="en-US" dirty="0" err="1"/>
              <a:t>ключи</a:t>
            </a:r>
            <a:r>
              <a:rPr lang="en-US" dirty="0"/>
              <a:t> — </a:t>
            </a:r>
            <a:r>
              <a:rPr lang="en-US" dirty="0" err="1"/>
              <a:t>вершины</a:t>
            </a:r>
            <a:r>
              <a:rPr lang="en-US" dirty="0"/>
              <a:t>, </a:t>
            </a:r>
            <a:r>
              <a:rPr lang="en-US" dirty="0" err="1"/>
              <a:t>значения</a:t>
            </a:r>
            <a:r>
              <a:rPr lang="en-US" dirty="0"/>
              <a:t> — </a:t>
            </a:r>
            <a:r>
              <a:rPr lang="en-US" dirty="0" err="1"/>
              <a:t>списки</a:t>
            </a:r>
            <a:r>
              <a:rPr lang="en-US" dirty="0"/>
              <a:t> </a:t>
            </a:r>
            <a:r>
              <a:rPr lang="en-US" dirty="0" err="1"/>
              <a:t>смежных</a:t>
            </a:r>
            <a:r>
              <a:rPr lang="en-US" dirty="0"/>
              <a:t> </a:t>
            </a:r>
            <a:r>
              <a:rPr lang="en-US" dirty="0" err="1"/>
              <a:t>вершин</a:t>
            </a:r>
            <a:r>
              <a:rPr lang="en-US" dirty="0"/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Методы</a:t>
            </a:r>
            <a:r>
              <a:rPr lang="en-US" dirty="0"/>
              <a:t> </a:t>
            </a:r>
            <a:r>
              <a:rPr lang="en-US" dirty="0" err="1"/>
              <a:t>реализации</a:t>
            </a:r>
            <a:r>
              <a:rPr lang="en-US" dirty="0"/>
              <a:t>: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AddEdge</a:t>
            </a:r>
            <a:r>
              <a:rPr lang="en-US" dirty="0"/>
              <a:t>: </a:t>
            </a:r>
            <a:r>
              <a:rPr lang="en-US" dirty="0" err="1"/>
              <a:t>добавляет</a:t>
            </a:r>
            <a:r>
              <a:rPr lang="en-US" dirty="0"/>
              <a:t> </a:t>
            </a:r>
            <a:r>
              <a:rPr lang="en-US" dirty="0" err="1"/>
              <a:t>ребро</a:t>
            </a:r>
            <a:r>
              <a:rPr lang="en-US" dirty="0"/>
              <a:t> </a:t>
            </a:r>
            <a:r>
              <a:rPr lang="en-US" dirty="0" err="1"/>
              <a:t>между</a:t>
            </a:r>
            <a:r>
              <a:rPr lang="en-US" dirty="0"/>
              <a:t> </a:t>
            </a:r>
            <a:r>
              <a:rPr lang="en-US" dirty="0" err="1"/>
              <a:t>двумя</a:t>
            </a:r>
            <a:r>
              <a:rPr lang="en-US" dirty="0"/>
              <a:t> </a:t>
            </a:r>
            <a:r>
              <a:rPr lang="en-US" dirty="0" err="1"/>
              <a:t>вершинами</a:t>
            </a:r>
            <a:endParaRPr lang="en-US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DFS: </a:t>
            </a:r>
            <a:r>
              <a:rPr lang="en-US" dirty="0" err="1"/>
              <a:t>рекурсивный</a:t>
            </a:r>
            <a:r>
              <a:rPr lang="en-US" dirty="0"/>
              <a:t> </a:t>
            </a:r>
            <a:r>
              <a:rPr lang="en-US" dirty="0" err="1"/>
              <a:t>обход</a:t>
            </a:r>
            <a:r>
              <a:rPr lang="en-US" dirty="0"/>
              <a:t> </a:t>
            </a:r>
            <a:r>
              <a:rPr lang="en-US" dirty="0" err="1"/>
              <a:t>смежных</a:t>
            </a:r>
            <a:r>
              <a:rPr lang="en-US" dirty="0"/>
              <a:t> </a:t>
            </a:r>
            <a:r>
              <a:rPr lang="en-US" dirty="0" err="1"/>
              <a:t>вершин</a:t>
            </a:r>
            <a:endParaRPr lang="en-US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FindConnectedComponents</a:t>
            </a:r>
            <a:r>
              <a:rPr lang="en-US" dirty="0"/>
              <a:t>: </a:t>
            </a:r>
            <a:r>
              <a:rPr lang="en-US" dirty="0" err="1"/>
              <a:t>запускает</a:t>
            </a:r>
            <a:r>
              <a:rPr lang="en-US" dirty="0"/>
              <a:t> DFS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всех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посещённых</a:t>
            </a:r>
            <a:r>
              <a:rPr lang="en-US" dirty="0"/>
              <a:t> </a:t>
            </a:r>
            <a:r>
              <a:rPr lang="en-US" dirty="0" err="1"/>
              <a:t>вершин</a:t>
            </a:r>
            <a:r>
              <a:rPr lang="en-US" dirty="0"/>
              <a:t>, </a:t>
            </a:r>
            <a:r>
              <a:rPr lang="en-US" dirty="0" err="1"/>
              <a:t>формируя</a:t>
            </a:r>
            <a:r>
              <a:rPr lang="en-US" dirty="0"/>
              <a:t> </a:t>
            </a:r>
            <a:r>
              <a:rPr lang="en-US" dirty="0" err="1"/>
              <a:t>компоненты</a:t>
            </a:r>
            <a:r>
              <a:rPr lang="en-US" dirty="0"/>
              <a:t> </a:t>
            </a:r>
            <a:r>
              <a:rPr lang="en-US" dirty="0" err="1"/>
              <a:t>связности</a:t>
            </a:r>
            <a:endParaRPr lang="en-US" dirty="0"/>
          </a:p>
        </p:txBody>
      </p:sp>
      <p:sp>
        <p:nvSpPr>
          <p:cNvPr id="22" name="Номер слайда 5">
            <a:extLst>
              <a:ext uri="{FF2B5EF4-FFF2-40B4-BE49-F238E27FC236}">
                <a16:creationId xmlns:a16="http://schemas.microsoft.com/office/drawing/2014/main" id="{97DDA528-6339-BC29-8D2B-73DB2334FC91}"/>
              </a:ext>
            </a:extLst>
          </p:cNvPr>
          <p:cNvSpPr txBox="1">
            <a:spLocks/>
          </p:cNvSpPr>
          <p:nvPr/>
        </p:nvSpPr>
        <p:spPr>
          <a:xfrm>
            <a:off x="19812000" y="12630986"/>
            <a:ext cx="328966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1828709" rtl="0" eaLnBrk="1" latinLnBrk="0" hangingPunct="1">
              <a:defRPr sz="2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B5E2A4-72D4-4DC4-9470-54C0EE06E412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BE72764-8859-F639-1347-B630AEF72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576" y="8896416"/>
            <a:ext cx="4607150" cy="409969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0E568F0-A8ED-1D39-4C20-2A2953E4E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181" y="8896416"/>
            <a:ext cx="5334255" cy="368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8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61783-1600-EAC5-A7FF-A0283B7B1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9159" y="924896"/>
            <a:ext cx="6960841" cy="918251"/>
          </a:xfrm>
        </p:spPr>
        <p:txBody>
          <a:bodyPr/>
          <a:lstStyle/>
          <a:p>
            <a:r>
              <a:rPr lang="ru-RU" b="1" dirty="0"/>
              <a:t>Тестирование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40088C-DBA3-F808-95DD-0E18F13ADA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8648" y="1795866"/>
            <a:ext cx="11981784" cy="3304402"/>
          </a:xfrm>
        </p:spPr>
        <p:txBody>
          <a:bodyPr/>
          <a:lstStyle/>
          <a:p>
            <a:r>
              <a:rPr lang="ru-RU" dirty="0"/>
              <a:t>Итог тестов: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Пустой граф: работает корректно.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Граф с одной вершиной.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Граф с одной компонентой связности.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Граф с несколькими компонентами связности.</a:t>
            </a:r>
          </a:p>
          <a:p>
            <a:endParaRPr lang="ru-RU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F0971DC0-6FE8-8E20-E808-9C6952D1B3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DE2E0C8-D812-2D47-9324-8AC8F04C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48" y="5294889"/>
            <a:ext cx="7424570" cy="27133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CE456A7-077D-4DA9-615C-47C0A12F6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648" y="8106641"/>
            <a:ext cx="5682855" cy="82280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3101293-A0A7-7E49-1CBC-0A24F4775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278" y="3546863"/>
            <a:ext cx="8366745" cy="278891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055CBE7-12BE-9EE4-A1A0-FC6CE2CF4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9587" y="6442963"/>
            <a:ext cx="7146436" cy="94873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00F88B5-822D-D73A-FDFF-72FEE35C4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6951" y="8786153"/>
            <a:ext cx="9039072" cy="278891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8463941-981A-0573-E514-8308338CC5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0432" y="11682253"/>
            <a:ext cx="8535591" cy="84784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4181D67-B3C6-08DD-9E47-878197EFAD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648" y="9124070"/>
            <a:ext cx="8192837" cy="237051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36CD186-63BA-B2A5-EEA2-4E424B289C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648" y="11587609"/>
            <a:ext cx="7664971" cy="9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4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CA552-DA48-A792-2276-66523E361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DBB9F1-860A-6D5B-00CB-3DC62B2286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8515" y="4901742"/>
            <a:ext cx="10626783" cy="6542999"/>
          </a:xfrm>
        </p:spPr>
        <p:txBody>
          <a:bodyPr/>
          <a:lstStyle/>
          <a:p>
            <a:r>
              <a:rPr lang="ru-RU" dirty="0"/>
              <a:t>Алгоритм DFS успешно справляется с задачей нахождения компонент связности.</a:t>
            </a:r>
          </a:p>
          <a:p>
            <a:endParaRPr lang="ru-RU" dirty="0"/>
          </a:p>
          <a:p>
            <a:r>
              <a:rPr lang="ru-RU" dirty="0"/>
              <a:t>Простота реализации и эффективность делают его подходящим для большинства задач работы с графами.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3DD26A5F-CCA0-36F6-2B1A-A311E9250AD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BBD34189-2555-0E02-2AE8-47B8D7A7D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925" y="4785405"/>
            <a:ext cx="8676909" cy="414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07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22"/>
          </p:nvPr>
        </p:nvSpPr>
        <p:spPr>
          <a:xfrm>
            <a:off x="1298516" y="12394465"/>
            <a:ext cx="8542170" cy="610335"/>
          </a:xfrm>
        </p:spPr>
        <p:txBody>
          <a:bodyPr/>
          <a:lstStyle/>
          <a:p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m2302250@edu.misis.ru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</a:t>
            </a:r>
            <a:b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12671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b046ea12b569ac8bf86d82b576cb1034ccd2f"/>
</p:tagLst>
</file>

<file path=ppt/theme/theme1.xml><?xml version="1.0" encoding="utf-8"?>
<a:theme xmlns:a="http://schemas.openxmlformats.org/drawingml/2006/main" name="Misis">
  <a:themeElements>
    <a:clrScheme name="MISIS">
      <a:dk1>
        <a:sysClr val="windowText" lastClr="000000"/>
      </a:dk1>
      <a:lt1>
        <a:srgbClr val="FFFFFF"/>
      </a:lt1>
      <a:dk2>
        <a:srgbClr val="505569"/>
      </a:dk2>
      <a:lt2>
        <a:srgbClr val="FFFFFF"/>
      </a:lt2>
      <a:accent1>
        <a:srgbClr val="0541F0"/>
      </a:accent1>
      <a:accent2>
        <a:srgbClr val="37EBFF"/>
      </a:accent2>
      <a:accent3>
        <a:srgbClr val="505569"/>
      </a:accent3>
      <a:accent4>
        <a:srgbClr val="0541F0"/>
      </a:accent4>
      <a:accent5>
        <a:srgbClr val="0A1E64"/>
      </a:accent5>
      <a:accent6>
        <a:srgbClr val="0A1E64"/>
      </a:accent6>
      <a:hlink>
        <a:srgbClr val="00B5E2"/>
      </a:hlink>
      <a:folHlink>
        <a:srgbClr val="E4002B"/>
      </a:folHlink>
    </a:clrScheme>
    <a:fontScheme name="Другая 9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366</Words>
  <Application>Microsoft Office PowerPoint</Application>
  <PresentationFormat>Произвольный</PresentationFormat>
  <Paragraphs>58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TT Norms Pro</vt:lpstr>
      <vt:lpstr>TT Norms Pro Medium</vt:lpstr>
      <vt:lpstr>Tahoma</vt:lpstr>
      <vt:lpstr>Calibri</vt:lpstr>
      <vt:lpstr>Arial</vt:lpstr>
      <vt:lpstr>Misis</vt:lpstr>
      <vt:lpstr>Метод поиска в глубину на графе. Алгоритм построения компонент связности</vt:lpstr>
      <vt:lpstr>Введение</vt:lpstr>
      <vt:lpstr>Теоретическое описание</vt:lpstr>
      <vt:lpstr>Сравнительный анализ исходного алгоритма с аналогичными алгоритмами</vt:lpstr>
      <vt:lpstr>Реализация</vt:lpstr>
      <vt:lpstr>Тестирование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ДД</dc:creator>
  <cp:lastModifiedBy>Дарьютин Даниил Денисович</cp:lastModifiedBy>
  <cp:revision>88</cp:revision>
  <dcterms:created xsi:type="dcterms:W3CDTF">2022-07-26T11:52:44Z</dcterms:created>
  <dcterms:modified xsi:type="dcterms:W3CDTF">2024-11-24T23:15:15Z</dcterms:modified>
</cp:coreProperties>
</file>