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A6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5" d="100"/>
          <a:sy n="205" d="100"/>
        </p:scale>
        <p:origin x="-75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7711B-3BFF-47CD-8B58-243894FD3C6C}" type="datetimeFigureOut">
              <a:rPr lang="ru-RU" smtClean="0"/>
              <a:pPr/>
              <a:t>04.05.2025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70B04-1577-4D01-978C-B8479E9CC89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ий слайд">
    <p:bg>
      <p:bgPr>
        <a:solidFill>
          <a:srgbClr val="1B3A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КПИ\works\_ДНВР\Брендбук КПИ\Ресурс 3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424"/>
            <a:ext cx="1977853" cy="11251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826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xmlns="" id="{CD0114C3-B8CB-41F7-B04D-BDF53C237570}"/>
              </a:ext>
            </a:extLst>
          </p:cNvPr>
          <p:cNvSpPr/>
          <p:nvPr/>
        </p:nvSpPr>
        <p:spPr>
          <a:xfrm>
            <a:off x="0" y="4611944"/>
            <a:ext cx="9144000" cy="531557"/>
          </a:xfrm>
          <a:prstGeom prst="rect">
            <a:avLst/>
          </a:prstGeom>
          <a:solidFill>
            <a:srgbClr val="1B3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uk-UA"/>
          </a:p>
        </p:txBody>
      </p:sp>
      <p:sp>
        <p:nvSpPr>
          <p:cNvPr id="5" name="Місце для тексту 8">
            <a:extLst>
              <a:ext uri="{FF2B5EF4-FFF2-40B4-BE49-F238E27FC236}">
                <a16:creationId xmlns:a16="http://schemas.microsoft.com/office/drawing/2014/main" xmlns="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4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6" y="1040329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підзаголовок  або приберіть його</a:t>
            </a:r>
            <a:endParaRPr lang="uk-UA" dirty="0"/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4" y="1494333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слайду або вставте нове текстове поле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5677773-CACD-4264-8FC3-1F3448254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78" y="4676873"/>
            <a:ext cx="297696" cy="398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15EB4B-6CCC-4BD0-82C7-3B4BE67B3336}"/>
              </a:ext>
            </a:extLst>
          </p:cNvPr>
          <p:cNvSpPr txBox="1"/>
          <p:nvPr/>
        </p:nvSpPr>
        <p:spPr>
          <a:xfrm>
            <a:off x="672641" y="4714418"/>
            <a:ext cx="3180999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uk-UA" sz="800" b="1" dirty="0">
                <a:solidFill>
                  <a:schemeClr val="bg1"/>
                </a:solidFill>
                <a:latin typeface="Exo 2" panose="00000500000000000000" pitchFamily="2" charset="-52"/>
              </a:rPr>
              <a:t>Національний технічний університет України</a:t>
            </a:r>
            <a:r>
              <a:rPr lang="en-US" sz="800" b="1" dirty="0">
                <a:solidFill>
                  <a:schemeClr val="bg1"/>
                </a:solidFill>
                <a:latin typeface="Exo 2" panose="00000500000000000000" pitchFamily="2" charset="-52"/>
              </a:rPr>
              <a:t/>
            </a:r>
            <a:br>
              <a:rPr lang="en-US" sz="800" b="1" dirty="0">
                <a:solidFill>
                  <a:schemeClr val="bg1"/>
                </a:solidFill>
                <a:latin typeface="Exo 2" panose="00000500000000000000" pitchFamily="2" charset="-52"/>
              </a:rPr>
            </a:br>
            <a:r>
              <a:rPr lang="uk-UA" sz="800" b="1" dirty="0">
                <a:solidFill>
                  <a:schemeClr val="bg1"/>
                </a:solidFill>
                <a:latin typeface="Exo 2" panose="00000500000000000000" pitchFamily="2" charset="-52"/>
              </a:rPr>
              <a:t>«Київський політехнічний інститут імені Ігоря Сікорського»</a:t>
            </a:r>
            <a:endParaRPr lang="uk-UA" sz="800" dirty="0"/>
          </a:p>
        </p:txBody>
      </p:sp>
    </p:spTree>
    <p:extLst>
      <p:ext uri="{BB962C8B-B14F-4D97-AF65-F5344CB8AC3E}">
        <p14:creationId xmlns="" xmlns:p14="http://schemas.microsoft.com/office/powerpoint/2010/main" val="287574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xmlns="" id="{CD0114C3-B8CB-41F7-B04D-BDF53C237570}"/>
              </a:ext>
            </a:extLst>
          </p:cNvPr>
          <p:cNvSpPr/>
          <p:nvPr/>
        </p:nvSpPr>
        <p:spPr>
          <a:xfrm>
            <a:off x="0" y="4755054"/>
            <a:ext cx="9144000" cy="388446"/>
          </a:xfrm>
          <a:prstGeom prst="rect">
            <a:avLst/>
          </a:prstGeom>
          <a:solidFill>
            <a:srgbClr val="1B3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uk-UA"/>
          </a:p>
        </p:txBody>
      </p:sp>
      <p:sp>
        <p:nvSpPr>
          <p:cNvPr id="5" name="Місце для тексту 8">
            <a:extLst>
              <a:ext uri="{FF2B5EF4-FFF2-40B4-BE49-F238E27FC236}">
                <a16:creationId xmlns:a16="http://schemas.microsoft.com/office/drawing/2014/main" xmlns="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4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6" y="1040329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підзаголовок  або приберіть його</a:t>
            </a:r>
            <a:endParaRPr lang="uk-UA" dirty="0"/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4" y="1494333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слайду або вставте нове текстове поле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015EB4B-6CCC-4BD0-82C7-3B4BE67B3336}"/>
              </a:ext>
            </a:extLst>
          </p:cNvPr>
          <p:cNvSpPr txBox="1"/>
          <p:nvPr/>
        </p:nvSpPr>
        <p:spPr>
          <a:xfrm>
            <a:off x="921412" y="4818325"/>
            <a:ext cx="7288391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uk-UA" sz="900" b="1" dirty="0">
                <a:solidFill>
                  <a:schemeClr val="bg1"/>
                </a:solidFill>
                <a:latin typeface="Exo 2" panose="00000500000000000000" pitchFamily="2" charset="-52"/>
              </a:rPr>
              <a:t>Національний технічний університет </a:t>
            </a:r>
            <a:r>
              <a:rPr lang="uk-UA" sz="9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України «Київський </a:t>
            </a:r>
            <a:r>
              <a:rPr lang="uk-UA" sz="900" b="1" dirty="0">
                <a:solidFill>
                  <a:schemeClr val="bg1"/>
                </a:solidFill>
                <a:latin typeface="Exo 2" panose="00000500000000000000" pitchFamily="2" charset="-52"/>
              </a:rPr>
              <a:t>політехнічний інститут імені Ігоря Сікорського»</a:t>
            </a:r>
            <a:endParaRPr lang="uk-UA" sz="900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86876A61-F7D5-4266-8A3C-CCEB689246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6" y="4431572"/>
            <a:ext cx="483610" cy="64696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557609B2-75EE-43E9-961C-472E6BC6DA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8" y="4479310"/>
            <a:ext cx="377149" cy="5514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507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xmlns="" id="{CD0114C3-B8CB-41F7-B04D-BDF53C237570}"/>
              </a:ext>
            </a:extLst>
          </p:cNvPr>
          <p:cNvSpPr/>
          <p:nvPr/>
        </p:nvSpPr>
        <p:spPr>
          <a:xfrm>
            <a:off x="0" y="4755054"/>
            <a:ext cx="9144000" cy="388446"/>
          </a:xfrm>
          <a:prstGeom prst="rect">
            <a:avLst/>
          </a:prstGeom>
          <a:solidFill>
            <a:srgbClr val="1B3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uk-UA"/>
          </a:p>
        </p:txBody>
      </p:sp>
      <p:sp>
        <p:nvSpPr>
          <p:cNvPr id="5" name="Місце для тексту 8">
            <a:extLst>
              <a:ext uri="{FF2B5EF4-FFF2-40B4-BE49-F238E27FC236}">
                <a16:creationId xmlns:a16="http://schemas.microsoft.com/office/drawing/2014/main" xmlns="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4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6" y="1040329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підзаголовок  або приберіть його</a:t>
            </a:r>
            <a:endParaRPr lang="uk-UA" dirty="0"/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4" y="1494333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слайду або вставте нове текстове поле</a:t>
            </a:r>
            <a:endParaRPr lang="uk-UA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8211852" y="4425177"/>
            <a:ext cx="483610" cy="646966"/>
            <a:chOff x="8296291" y="4126103"/>
            <a:chExt cx="662832" cy="886727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xmlns="" id="{86876A61-F7D5-4266-8A3C-CCEB689246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291" y="4126103"/>
              <a:ext cx="662832" cy="886727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xmlns="" id="{557609B2-75EE-43E9-961C-472E6BC6DA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248" y="4191533"/>
              <a:ext cx="516917" cy="75586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015EB4B-6CCC-4BD0-82C7-3B4BE67B3336}"/>
              </a:ext>
            </a:extLst>
          </p:cNvPr>
          <p:cNvSpPr txBox="1"/>
          <p:nvPr/>
        </p:nvSpPr>
        <p:spPr>
          <a:xfrm>
            <a:off x="346531" y="4835698"/>
            <a:ext cx="7288391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uk-UA" sz="900" b="1" dirty="0">
                <a:solidFill>
                  <a:schemeClr val="bg1"/>
                </a:solidFill>
                <a:latin typeface="Exo 2" panose="00000500000000000000" pitchFamily="2" charset="-52"/>
              </a:rPr>
              <a:t>Національний технічний університет </a:t>
            </a:r>
            <a:r>
              <a:rPr lang="uk-UA" sz="9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України «Київський </a:t>
            </a:r>
            <a:r>
              <a:rPr lang="uk-UA" sz="900" b="1" dirty="0">
                <a:solidFill>
                  <a:schemeClr val="bg1"/>
                </a:solidFill>
                <a:latin typeface="Exo 2" panose="00000500000000000000" pitchFamily="2" charset="-52"/>
              </a:rPr>
              <a:t>політехнічний інститут імені Ігоря Сікорського»</a:t>
            </a:r>
            <a:endParaRPr lang="uk-UA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732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4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5677773-CACD-4264-8FC3-1F3448254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42" y="4189156"/>
            <a:ext cx="615078" cy="8228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64A52D9-717C-47D9-A6A0-08FC2D02D8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7" y="4534780"/>
            <a:ext cx="296688" cy="4338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BC27870-0C84-4FEB-AF83-6CCC33FC83AA}"/>
              </a:ext>
            </a:extLst>
          </p:cNvPr>
          <p:cNvSpPr txBox="1"/>
          <p:nvPr/>
        </p:nvSpPr>
        <p:spPr>
          <a:xfrm>
            <a:off x="571076" y="4578574"/>
            <a:ext cx="340702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uk-UA" sz="900" b="1" dirty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</a:rPr>
              <a:t>Національний технічний університет України</a:t>
            </a:r>
            <a:r>
              <a:rPr lang="en-US" sz="900" b="1" dirty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</a:rPr>
              <a:t/>
            </a:r>
            <a:br>
              <a:rPr lang="en-US" sz="900" b="1" dirty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</a:rPr>
            </a:br>
            <a:r>
              <a:rPr lang="uk-UA" sz="900" b="1" dirty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</a:rPr>
              <a:t>«Київський політехнічний інститут імені Ігоря Сікорського»</a:t>
            </a:r>
          </a:p>
        </p:txBody>
      </p:sp>
    </p:spTree>
    <p:extLst>
      <p:ext uri="{BB962C8B-B14F-4D97-AF65-F5344CB8AC3E}">
        <p14:creationId xmlns="" xmlns:p14="http://schemas.microsoft.com/office/powerpoint/2010/main" val="427163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8">
            <a:extLst>
              <a:ext uri="{FF2B5EF4-FFF2-40B4-BE49-F238E27FC236}">
                <a16:creationId xmlns:a16="http://schemas.microsoft.com/office/drawing/2014/main" xmlns="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4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6" y="1040329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підзаголовок  або приберіть його</a:t>
            </a:r>
            <a:endParaRPr lang="uk-UA" dirty="0"/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4" y="1494333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слайду або вставте нове текстове поле</a:t>
            </a:r>
            <a:endParaRPr lang="uk-UA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F64A52D9-717C-47D9-A6A0-08FC2D02D8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30" y="4341801"/>
            <a:ext cx="393100" cy="5748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981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6)">
    <p:bg>
      <p:bgPr>
        <a:solidFill>
          <a:srgbClr val="1B3A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8">
            <a:extLst>
              <a:ext uri="{FF2B5EF4-FFF2-40B4-BE49-F238E27FC236}">
                <a16:creationId xmlns:a16="http://schemas.microsoft.com/office/drawing/2014/main" xmlns="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4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chemeClr val="bg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6" y="1040329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підзаголовок  або приберіть його</a:t>
            </a:r>
            <a:endParaRPr lang="uk-UA" dirty="0"/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4" y="1494333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слайду або вставте нове текстове поле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5677773-CACD-4264-8FC3-1F3448254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50" y="4341801"/>
            <a:ext cx="429679" cy="5748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667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FC6-9824-40CA-B4FF-E6FB11785B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xmlns="" id="{32279328-FA53-4D7A-BCE9-03349729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980E75DA-89FC-4BF8-99EC-C09167CF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522F5604-C4CE-44B9-9888-FDA854F32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6FD278C2-61B1-4305-BBB1-9BC8412C3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3D1C5CEF-D24A-455A-864A-81B0C32B6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4FC6-9824-40CA-B4FF-E6FB11785B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3310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67744" y="194748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7200" b="1" dirty="0" err="1" smtClean="0">
                <a:solidFill>
                  <a:schemeClr val="bg1"/>
                </a:solidFill>
                <a:latin typeface="Rubik" pitchFamily="2" charset="-79"/>
                <a:ea typeface="Roboto" pitchFamily="2" charset="0"/>
                <a:cs typeface="Rubik" pitchFamily="2" charset="-79"/>
              </a:rPr>
              <a:t>Orka</a:t>
            </a:r>
            <a:endParaRPr lang="ru-RU" sz="7200" b="1" dirty="0">
              <a:solidFill>
                <a:schemeClr val="bg1"/>
              </a:solidFill>
              <a:latin typeface="Rubik" pitchFamily="2" charset="-79"/>
              <a:ea typeface="Roboto" pitchFamily="2" charset="0"/>
              <a:cs typeface="Rubik" pitchFamily="2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465998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ubik" pitchFamily="2" charset="-79"/>
              </a:rPr>
              <a:t>Виконали: Хортов Д.П., Троян В.О</a:t>
            </a:r>
            <a:endParaRPr lang="ru-RU" sz="2000" b="1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ubik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5"/>
            <a:ext cx="6115793" cy="520304"/>
          </a:xfrm>
        </p:spPr>
        <p:txBody>
          <a:bodyPr/>
          <a:lstStyle/>
          <a:p>
            <a:r>
              <a:rPr lang="uk-UA" dirty="0" err="1" smtClean="0">
                <a:latin typeface="Rubik" pitchFamily="2" charset="-79"/>
                <a:cs typeface="Rubik" pitchFamily="2" charset="-79"/>
              </a:rPr>
              <a:t>ВВід</a:t>
            </a:r>
            <a:r>
              <a:rPr lang="uk-UA" dirty="0" smtClean="0">
                <a:latin typeface="Rubik" pitchFamily="2" charset="-79"/>
                <a:cs typeface="Rubik" pitchFamily="2" charset="-79"/>
              </a:rPr>
              <a:t> та Вивід в “</a:t>
            </a:r>
            <a:r>
              <a:rPr lang="pl-PL" dirty="0" smtClean="0">
                <a:latin typeface="Rubik" pitchFamily="2" charset="-79"/>
                <a:cs typeface="Rubik" pitchFamily="2" charset="-79"/>
              </a:rPr>
              <a:t>Orka</a:t>
            </a:r>
            <a:r>
              <a:rPr lang="uk-UA" dirty="0" smtClean="0">
                <a:latin typeface="Rubik" pitchFamily="2" charset="-79"/>
                <a:cs typeface="Rubik" pitchFamily="2" charset="-79"/>
              </a:rPr>
              <a:t>” 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20359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Input = 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‘read’</a:t>
            </a:r>
            <a:r>
              <a:rPr lang="pl-PL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‘(’ </a:t>
            </a:r>
            <a:r>
              <a:rPr lang="en-US" sz="1600" b="1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IdentList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‘)’</a:t>
            </a:r>
            <a:endParaRPr lang="ru-RU" sz="1600" b="1" dirty="0" smtClean="0">
              <a:latin typeface="Roboto Condensed" pitchFamily="2" charset="0"/>
              <a:ea typeface="Roboto Condensed" pitchFamily="2" charset="0"/>
            </a:endParaRPr>
          </a:p>
          <a:p>
            <a:endParaRPr lang="ru-RU" sz="1600" b="1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82381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Ввід</a:t>
            </a:r>
            <a:r>
              <a:rPr lang="pl-PL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 read</a:t>
            </a:r>
            <a:r>
              <a:rPr lang="uk-UA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 </a:t>
            </a:r>
            <a:endParaRPr lang="ru-RU" sz="1400" b="1" dirty="0">
              <a:latin typeface="Roboto Black" pitchFamily="2" charset="0"/>
              <a:ea typeface="Roboto Black" pitchFamily="2" charset="0"/>
              <a:cs typeface="Rubik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223343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Output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= 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‘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write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’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‘(’ </a:t>
            </a:r>
            <a:r>
              <a:rPr lang="en-US" sz="1600" b="1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IdentList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‘)’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| </a:t>
            </a:r>
            <a:r>
              <a:rPr lang="pl-PL" sz="1600" dirty="0" smtClean="0">
                <a:latin typeface="Roboto Condensed" pitchFamily="2" charset="0"/>
                <a:ea typeface="Roboto Condensed" pitchFamily="2" charset="0"/>
              </a:rPr>
              <a:t>‘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write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’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‘(’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Const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‘)’ </a:t>
            </a:r>
            <a:endParaRPr lang="ru-RU" sz="1600" b="1" dirty="0" smtClean="0">
              <a:latin typeface="Roboto Condensed" pitchFamily="2" charset="0"/>
              <a:ea typeface="Roboto Condensed" pitchFamily="2" charset="0"/>
            </a:endParaRPr>
          </a:p>
          <a:p>
            <a:endParaRPr lang="ru-RU" sz="1600" b="1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4008" y="843558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Вивід</a:t>
            </a:r>
            <a:r>
              <a:rPr lang="pl-PL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 write</a:t>
            </a:r>
            <a:r>
              <a:rPr lang="uk-UA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 </a:t>
            </a:r>
            <a:endParaRPr lang="ru-RU" sz="1400" b="1" dirty="0">
              <a:latin typeface="Roboto Black" pitchFamily="2" charset="0"/>
              <a:ea typeface="Roboto Black" pitchFamily="2" charset="0"/>
              <a:cs typeface="Rubik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235572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Приклад</a:t>
            </a:r>
            <a:endParaRPr lang="ru-RU" sz="1400" b="1" dirty="0">
              <a:latin typeface="Roboto Black" pitchFamily="2" charset="0"/>
              <a:ea typeface="Roboto Black" pitchFamily="2" charset="0"/>
              <a:cs typeface="Rubik" pitchFamily="2" charset="-79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643758"/>
            <a:ext cx="38671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115616" y="1203598"/>
            <a:ext cx="6839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7200" b="1" dirty="0" smtClean="0">
                <a:solidFill>
                  <a:schemeClr val="bg1"/>
                </a:solidFill>
                <a:latin typeface="Rubik" pitchFamily="2" charset="-79"/>
                <a:ea typeface="Roboto" pitchFamily="2" charset="0"/>
                <a:cs typeface="Rubik" pitchFamily="2" charset="-79"/>
              </a:rPr>
              <a:t>Дякуємо за увагу!</a:t>
            </a:r>
            <a:endParaRPr lang="ru-RU" sz="7200" b="1" dirty="0">
              <a:solidFill>
                <a:schemeClr val="bg1"/>
              </a:solidFill>
              <a:latin typeface="Rubik" pitchFamily="2" charset="-79"/>
              <a:ea typeface="Roboto" pitchFamily="2" charset="0"/>
              <a:cs typeface="Rubik" pitchFamily="2" charset="-79"/>
            </a:endParaRPr>
          </a:p>
        </p:txBody>
      </p:sp>
      <p:sp>
        <p:nvSpPr>
          <p:cNvPr id="9" name="Блок-схема: извлечение 8">
            <a:hlinkClick r:id="rId2" action="ppaction://hlinksldjump"/>
          </p:cNvPr>
          <p:cNvSpPr/>
          <p:nvPr/>
        </p:nvSpPr>
        <p:spPr>
          <a:xfrm>
            <a:off x="35496" y="4927476"/>
            <a:ext cx="216024" cy="216024"/>
          </a:xfrm>
          <a:prstGeom prst="flowChartExtra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304256" y="12347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sz="4800" b="1" dirty="0" smtClean="0">
                <a:solidFill>
                  <a:srgbClr val="1B3A6E"/>
                </a:solidFill>
                <a:latin typeface="Rubik" pitchFamily="2" charset="-79"/>
                <a:ea typeface="Roboto" pitchFamily="2" charset="0"/>
                <a:cs typeface="Rubik" pitchFamily="2" charset="-79"/>
              </a:rPr>
              <a:t>Зміст</a:t>
            </a:r>
            <a:endParaRPr lang="ru-RU" sz="4800" b="1" dirty="0">
              <a:solidFill>
                <a:srgbClr val="1B3A6E"/>
              </a:solidFill>
              <a:latin typeface="Rubik" pitchFamily="2" charset="-79"/>
              <a:ea typeface="Roboto" pitchFamily="2" charset="0"/>
              <a:cs typeface="Rubik" pitchFamily="2" charset="-79"/>
            </a:endParaRPr>
          </a:p>
        </p:txBody>
      </p:sp>
      <p:sp>
        <p:nvSpPr>
          <p:cNvPr id="5" name="Текст 1">
            <a:hlinkClick r:id="rId2" action="ppaction://hlinksldjump"/>
          </p:cNvPr>
          <p:cNvSpPr txBox="1">
            <a:spLocks/>
          </p:cNvSpPr>
          <p:nvPr/>
        </p:nvSpPr>
        <p:spPr>
          <a:xfrm>
            <a:off x="611560" y="1131590"/>
            <a:ext cx="3785448" cy="360040"/>
          </a:xfrm>
          <a:prstGeom prst="rect">
            <a:avLst/>
          </a:prstGeom>
        </p:spPr>
        <p:txBody>
          <a:bodyPr/>
          <a:lstStyle/>
          <a:p>
            <a:pPr marR="0" lvl="0" defTabSz="685800" fontAlgn="auto">
              <a:lnSpc>
                <a:spcPct val="85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uk-UA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Початок граматики “</a:t>
            </a:r>
            <a:r>
              <a:rPr lang="pl-PL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Orka</a:t>
            </a:r>
            <a:r>
              <a:rPr lang="uk-UA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”</a:t>
            </a:r>
            <a:endParaRPr lang="ru-RU" b="1" cap="all" dirty="0">
              <a:solidFill>
                <a:srgbClr val="1B3A6E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Текст 1">
            <a:hlinkClick r:id="rId3" action="ppaction://hlinksldjump"/>
          </p:cNvPr>
          <p:cNvSpPr txBox="1">
            <a:spLocks/>
          </p:cNvSpPr>
          <p:nvPr/>
        </p:nvSpPr>
        <p:spPr>
          <a:xfrm>
            <a:off x="611560" y="1851670"/>
            <a:ext cx="3456384" cy="288032"/>
          </a:xfrm>
          <a:prstGeom prst="rect">
            <a:avLst/>
          </a:prstGeom>
        </p:spPr>
        <p:txBody>
          <a:bodyPr/>
          <a:lstStyle/>
          <a:p>
            <a:pPr indent="-171450" defTabSz="685800">
              <a:lnSpc>
                <a:spcPct val="85000"/>
              </a:lnSpc>
              <a:spcBef>
                <a:spcPts val="750"/>
              </a:spcBef>
            </a:pPr>
            <a:r>
              <a:rPr lang="uk-UA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Розділ оголошень</a:t>
            </a:r>
            <a:endParaRPr lang="ru-RU" b="1" cap="all" dirty="0">
              <a:solidFill>
                <a:srgbClr val="1B3A6E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Текст 1">
            <a:hlinkClick r:id="rId4" action="ppaction://hlinksldjump"/>
          </p:cNvPr>
          <p:cNvSpPr txBox="1">
            <a:spLocks/>
          </p:cNvSpPr>
          <p:nvPr/>
        </p:nvSpPr>
        <p:spPr>
          <a:xfrm>
            <a:off x="611561" y="2571750"/>
            <a:ext cx="3024336" cy="432048"/>
          </a:xfrm>
          <a:prstGeom prst="rect">
            <a:avLst/>
          </a:prstGeom>
        </p:spPr>
        <p:txBody>
          <a:bodyPr/>
          <a:lstStyle/>
          <a:p>
            <a:r>
              <a:rPr lang="uk-UA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Розділ реалізації</a:t>
            </a:r>
            <a:endParaRPr lang="ru-RU" b="1" cap="all" dirty="0" smtClean="0">
              <a:solidFill>
                <a:srgbClr val="1B3A6E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Текст 1">
            <a:hlinkClick r:id="rId5" action="ppaction://hlinksldjump"/>
          </p:cNvPr>
          <p:cNvSpPr txBox="1">
            <a:spLocks/>
          </p:cNvSpPr>
          <p:nvPr/>
        </p:nvSpPr>
        <p:spPr>
          <a:xfrm>
            <a:off x="611560" y="3291830"/>
            <a:ext cx="3168352" cy="360040"/>
          </a:xfrm>
          <a:prstGeom prst="rect">
            <a:avLst/>
          </a:prstGeom>
        </p:spPr>
        <p:txBody>
          <a:bodyPr/>
          <a:lstStyle/>
          <a:p>
            <a:r>
              <a:rPr lang="uk-UA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Присвоєння в “</a:t>
            </a:r>
            <a:r>
              <a:rPr lang="pl-PL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Orka</a:t>
            </a:r>
            <a:r>
              <a:rPr lang="uk-UA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”</a:t>
            </a:r>
            <a:endParaRPr lang="ru-RU" b="1" cap="all" dirty="0" smtClean="0">
              <a:solidFill>
                <a:srgbClr val="1B3A6E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Текст 1">
            <a:hlinkClick r:id="rId6" action="ppaction://hlinksldjump"/>
          </p:cNvPr>
          <p:cNvSpPr txBox="1">
            <a:spLocks/>
          </p:cNvSpPr>
          <p:nvPr/>
        </p:nvSpPr>
        <p:spPr>
          <a:xfrm>
            <a:off x="4788024" y="1131590"/>
            <a:ext cx="3528392" cy="360040"/>
          </a:xfrm>
          <a:prstGeom prst="rect">
            <a:avLst/>
          </a:prstGeom>
        </p:spPr>
        <p:txBody>
          <a:bodyPr/>
          <a:lstStyle/>
          <a:p>
            <a:r>
              <a:rPr lang="uk-UA" b="1" cap="all" dirty="0" err="1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Булеві</a:t>
            </a:r>
            <a:r>
              <a:rPr lang="uk-UA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 вирази в “</a:t>
            </a:r>
            <a:r>
              <a:rPr lang="pl-PL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Orka</a:t>
            </a:r>
            <a:r>
              <a:rPr lang="uk-UA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”</a:t>
            </a:r>
            <a:endParaRPr lang="ru-RU" b="1" cap="all" dirty="0" smtClean="0">
              <a:solidFill>
                <a:srgbClr val="1B3A6E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Текст 1">
            <a:hlinkClick r:id="rId7" action="ppaction://hlinksldjump"/>
          </p:cNvPr>
          <p:cNvSpPr txBox="1">
            <a:spLocks/>
          </p:cNvSpPr>
          <p:nvPr/>
        </p:nvSpPr>
        <p:spPr>
          <a:xfrm>
            <a:off x="4788024" y="3291830"/>
            <a:ext cx="3960440" cy="360040"/>
          </a:xfrm>
          <a:prstGeom prst="rect">
            <a:avLst/>
          </a:prstGeom>
        </p:spPr>
        <p:txBody>
          <a:bodyPr/>
          <a:lstStyle/>
          <a:p>
            <a:r>
              <a:rPr lang="uk-UA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Ввід та Вивід в “</a:t>
            </a:r>
            <a:r>
              <a:rPr lang="pl-PL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Orka</a:t>
            </a:r>
            <a:r>
              <a:rPr lang="uk-UA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” </a:t>
            </a:r>
            <a:endParaRPr lang="ru-RU" b="1" cap="all" dirty="0" smtClean="0">
              <a:solidFill>
                <a:srgbClr val="1B3A6E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Текст 1">
            <a:hlinkClick r:id="rId8" action="ppaction://hlinksldjump"/>
          </p:cNvPr>
          <p:cNvSpPr txBox="1">
            <a:spLocks/>
          </p:cNvSpPr>
          <p:nvPr/>
        </p:nvSpPr>
        <p:spPr>
          <a:xfrm>
            <a:off x="4788024" y="1851670"/>
            <a:ext cx="4176464" cy="360040"/>
          </a:xfrm>
          <a:prstGeom prst="rect">
            <a:avLst/>
          </a:prstGeom>
        </p:spPr>
        <p:txBody>
          <a:bodyPr/>
          <a:lstStyle/>
          <a:p>
            <a:r>
              <a:rPr lang="uk-UA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Оператори</a:t>
            </a:r>
            <a:r>
              <a:rPr lang="pl-PL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 </a:t>
            </a:r>
            <a:r>
              <a:rPr lang="uk-UA" b="1" cap="all" dirty="0" err="1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розгалудження</a:t>
            </a:r>
            <a:endParaRPr lang="ru-RU" b="1" cap="all" dirty="0" smtClean="0">
              <a:solidFill>
                <a:srgbClr val="1B3A6E"/>
              </a:solidFill>
              <a:latin typeface="Rubik" pitchFamily="2" charset="-79"/>
              <a:cs typeface="Rubik" pitchFamily="2" charset="-79"/>
            </a:endParaRPr>
          </a:p>
          <a:p>
            <a:endParaRPr lang="ru-RU" b="1" cap="all" dirty="0" smtClean="0">
              <a:solidFill>
                <a:srgbClr val="1B3A6E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Текст 1">
            <a:hlinkClick r:id="rId9" action="ppaction://hlinksldjump"/>
          </p:cNvPr>
          <p:cNvSpPr txBox="1">
            <a:spLocks/>
          </p:cNvSpPr>
          <p:nvPr/>
        </p:nvSpPr>
        <p:spPr>
          <a:xfrm>
            <a:off x="4788024" y="2571750"/>
            <a:ext cx="3168352" cy="360040"/>
          </a:xfrm>
          <a:prstGeom prst="rect">
            <a:avLst/>
          </a:prstGeom>
        </p:spPr>
        <p:txBody>
          <a:bodyPr/>
          <a:lstStyle/>
          <a:p>
            <a:r>
              <a:rPr lang="uk-UA" b="1" cap="all" dirty="0" smtClean="0">
                <a:solidFill>
                  <a:srgbClr val="1B3A6E"/>
                </a:solidFill>
                <a:latin typeface="Rubik" pitchFamily="2" charset="-79"/>
                <a:cs typeface="Rubik" pitchFamily="2" charset="-79"/>
              </a:rPr>
              <a:t>Оператори Циклів</a:t>
            </a:r>
            <a:endParaRPr lang="ru-RU" b="1" cap="all" dirty="0" smtClean="0">
              <a:solidFill>
                <a:srgbClr val="1B3A6E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" name="Блок-схема: извлечение 14"/>
          <p:cNvSpPr/>
          <p:nvPr/>
        </p:nvSpPr>
        <p:spPr>
          <a:xfrm>
            <a:off x="395536" y="1131590"/>
            <a:ext cx="216024" cy="216024"/>
          </a:xfrm>
          <a:prstGeom prst="flowChartExtra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извлечение 15"/>
          <p:cNvSpPr/>
          <p:nvPr/>
        </p:nvSpPr>
        <p:spPr>
          <a:xfrm>
            <a:off x="395536" y="1851670"/>
            <a:ext cx="216024" cy="216024"/>
          </a:xfrm>
          <a:prstGeom prst="flowChartExtra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извлечение 16"/>
          <p:cNvSpPr/>
          <p:nvPr/>
        </p:nvSpPr>
        <p:spPr>
          <a:xfrm>
            <a:off x="395536" y="2643758"/>
            <a:ext cx="216024" cy="216024"/>
          </a:xfrm>
          <a:prstGeom prst="flowChartExtra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извлечение 17"/>
          <p:cNvSpPr/>
          <p:nvPr/>
        </p:nvSpPr>
        <p:spPr>
          <a:xfrm>
            <a:off x="395536" y="3363838"/>
            <a:ext cx="216024" cy="216024"/>
          </a:xfrm>
          <a:prstGeom prst="flowChartExtra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извлечение 18"/>
          <p:cNvSpPr/>
          <p:nvPr/>
        </p:nvSpPr>
        <p:spPr>
          <a:xfrm>
            <a:off x="4572000" y="3363838"/>
            <a:ext cx="216024" cy="216024"/>
          </a:xfrm>
          <a:prstGeom prst="flowChartExtra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Блок-схема: извлечение 19"/>
          <p:cNvSpPr/>
          <p:nvPr/>
        </p:nvSpPr>
        <p:spPr>
          <a:xfrm>
            <a:off x="4572000" y="2643758"/>
            <a:ext cx="216024" cy="216024"/>
          </a:xfrm>
          <a:prstGeom prst="flowChartExtra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извлечение 20"/>
          <p:cNvSpPr/>
          <p:nvPr/>
        </p:nvSpPr>
        <p:spPr>
          <a:xfrm>
            <a:off x="4572000" y="1923678"/>
            <a:ext cx="216024" cy="216024"/>
          </a:xfrm>
          <a:prstGeom prst="flowChartExtra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извлечение 21"/>
          <p:cNvSpPr/>
          <p:nvPr/>
        </p:nvSpPr>
        <p:spPr>
          <a:xfrm>
            <a:off x="4572000" y="1203598"/>
            <a:ext cx="216024" cy="216024"/>
          </a:xfrm>
          <a:prstGeom prst="flowChartExtra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Початок граматики “</a:t>
            </a:r>
            <a:r>
              <a:rPr lang="pl-PL" dirty="0" smtClean="0">
                <a:latin typeface="Rubik" pitchFamily="2" charset="-79"/>
                <a:cs typeface="Rubik" pitchFamily="2" charset="-79"/>
              </a:rPr>
              <a:t>Orka</a:t>
            </a:r>
            <a:r>
              <a:rPr lang="uk-UA" dirty="0" smtClean="0">
                <a:latin typeface="Rubik" pitchFamily="2" charset="-79"/>
                <a:cs typeface="Rubik" pitchFamily="2" charset="-79"/>
              </a:rPr>
              <a:t>”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78863"/>
            <a:ext cx="8784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Program</a:t>
            </a:r>
            <a:r>
              <a:rPr lang="en-US" sz="1600" b="1" dirty="0">
                <a:latin typeface="Roboto Condensed" pitchFamily="2" charset="0"/>
                <a:ea typeface="Roboto Condensed" pitchFamily="2" charset="0"/>
              </a:rPr>
              <a:t> = </a:t>
            </a:r>
            <a:r>
              <a:rPr lang="en-US" sz="1600" b="1" i="1" dirty="0" smtClean="0">
                <a:solidFill>
                  <a:schemeClr val="tx2"/>
                </a:solidFill>
                <a:latin typeface="Roboto Condensed" pitchFamily="2" charset="0"/>
                <a:ea typeface="Roboto Condensed" pitchFamily="2" charset="0"/>
              </a:rPr>
              <a:t>{Comment} </a:t>
            </a:r>
            <a:r>
              <a:rPr lang="pl-PL" sz="1600" b="1" i="1" dirty="0" smtClean="0">
                <a:solidFill>
                  <a:schemeClr val="tx2"/>
                </a:solidFill>
                <a:latin typeface="Roboto Condensed" pitchFamily="2" charset="0"/>
                <a:ea typeface="Roboto Condensed" pitchFamily="2" charset="0"/>
              </a:rPr>
              <a:t>‘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program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’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i="1" dirty="0" smtClean="0">
                <a:solidFill>
                  <a:schemeClr val="tx2"/>
                </a:solidFill>
                <a:latin typeface="Roboto Condensed" pitchFamily="2" charset="0"/>
                <a:ea typeface="Roboto Condensed" pitchFamily="2" charset="0"/>
              </a:rPr>
              <a:t>{Comment} </a:t>
            </a:r>
            <a:r>
              <a:rPr lang="en-US" sz="1600" b="1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Ident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i="1" dirty="0" smtClean="0">
                <a:solidFill>
                  <a:schemeClr val="tx2"/>
                </a:solidFill>
                <a:latin typeface="Roboto Condensed" pitchFamily="2" charset="0"/>
                <a:ea typeface="Roboto Condensed" pitchFamily="2" charset="0"/>
              </a:rPr>
              <a:t>{Comment}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VarSectionDecl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i="1" dirty="0" smtClean="0">
                <a:solidFill>
                  <a:schemeClr val="tx2"/>
                </a:solidFill>
                <a:latin typeface="Roboto Condensed" pitchFamily="2" charset="0"/>
                <a:ea typeface="Roboto Condensed" pitchFamily="2" charset="0"/>
              </a:rPr>
              <a:t>{Comment} </a:t>
            </a:r>
            <a:r>
              <a:rPr lang="en-US" sz="1600" b="1" dirty="0" err="1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RunSection</a:t>
            </a:r>
            <a:r>
              <a:rPr lang="en-US" sz="1600" b="1" dirty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i="1" dirty="0" smtClean="0">
                <a:solidFill>
                  <a:schemeClr val="tx2"/>
                </a:solidFill>
                <a:latin typeface="Roboto Condensed" pitchFamily="2" charset="0"/>
                <a:ea typeface="Roboto Condensed" pitchFamily="2" charset="0"/>
              </a:rPr>
              <a:t>{Comment}</a:t>
            </a:r>
            <a:endParaRPr lang="ru-RU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851670"/>
            <a:ext cx="3672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Ident</a:t>
            </a:r>
            <a:r>
              <a:rPr lang="en-US" sz="1500" dirty="0" smtClean="0">
                <a:latin typeface="Roboto Condensed" pitchFamily="2" charset="0"/>
                <a:ea typeface="Roboto Condensed" pitchFamily="2" charset="0"/>
              </a:rPr>
              <a:t> = </a:t>
            </a:r>
            <a:r>
              <a:rPr lang="en-US" sz="15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Letter</a:t>
            </a:r>
            <a:r>
              <a:rPr lang="en-US" sz="1500" dirty="0" smtClean="0">
                <a:latin typeface="Roboto Condensed" pitchFamily="2" charset="0"/>
                <a:ea typeface="Roboto Condensed" pitchFamily="2" charset="0"/>
              </a:rPr>
              <a:t> {</a:t>
            </a:r>
            <a:r>
              <a:rPr lang="en-US" sz="15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Letter </a:t>
            </a:r>
            <a:r>
              <a:rPr lang="en-US" sz="1500" dirty="0" smtClean="0">
                <a:latin typeface="Roboto Condensed" pitchFamily="2" charset="0"/>
                <a:ea typeface="Roboto Condensed" pitchFamily="2" charset="0"/>
              </a:rPr>
              <a:t>| </a:t>
            </a:r>
            <a:r>
              <a:rPr lang="en-US" sz="15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Digit</a:t>
            </a:r>
            <a:r>
              <a:rPr lang="en-US" sz="1500" dirty="0" smtClean="0">
                <a:latin typeface="Roboto Condensed" pitchFamily="2" charset="0"/>
                <a:ea typeface="Roboto Condensed" pitchFamily="2" charset="0"/>
              </a:rPr>
              <a:t>}</a:t>
            </a:r>
            <a:endParaRPr lang="ru-RU" sz="1500" dirty="0" smtClean="0">
              <a:latin typeface="Roboto Condensed" pitchFamily="2" charset="0"/>
              <a:ea typeface="Roboto Condensed" pitchFamily="2" charset="0"/>
            </a:endParaRPr>
          </a:p>
          <a:p>
            <a:r>
              <a:rPr lang="en-US" sz="15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Letter</a:t>
            </a:r>
            <a:r>
              <a:rPr lang="en-US" sz="1500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500" dirty="0" smtClean="0">
                <a:latin typeface="Roboto Condensed" pitchFamily="2" charset="0"/>
                <a:ea typeface="Roboto Condensed" pitchFamily="2" charset="0"/>
              </a:rPr>
              <a:t>= ’a’ | ’b’ | ’c’ | ’d’ | ’e’ | ’f’ | ’g’ | ’h’ | ’</a:t>
            </a:r>
            <a:r>
              <a:rPr lang="en-US" sz="1500" dirty="0" err="1" smtClean="0">
                <a:latin typeface="Roboto Condensed" pitchFamily="2" charset="0"/>
                <a:ea typeface="Roboto Condensed" pitchFamily="2" charset="0"/>
              </a:rPr>
              <a:t>i</a:t>
            </a:r>
            <a:r>
              <a:rPr lang="en-US" sz="1500" dirty="0" smtClean="0">
                <a:latin typeface="Roboto Condensed" pitchFamily="2" charset="0"/>
                <a:ea typeface="Roboto Condensed" pitchFamily="2" charset="0"/>
              </a:rPr>
              <a:t>’ | ’j’ | ’k’ | ’l’ | ’m’ | ’n’ | ’o’ | ’p’ | ’q’ | ’r’ | ’s’ | ’t’| ’u’ | ’v’ | ’w’ | ’x’ | ’y’ | ’z’</a:t>
            </a:r>
          </a:p>
          <a:p>
            <a:r>
              <a:rPr lang="en-US" sz="15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Digit</a:t>
            </a:r>
            <a:r>
              <a:rPr lang="en-US" sz="1500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500" dirty="0" smtClean="0">
                <a:latin typeface="Roboto Condensed" pitchFamily="2" charset="0"/>
                <a:ea typeface="Roboto Condensed" pitchFamily="2" charset="0"/>
              </a:rPr>
              <a:t>= ’0’ | ’1’ | ’2’ | ’3’ | ’4’ | ’5’ | ’6’ | ’7’ | ’8’ | ’9’</a:t>
            </a:r>
            <a:endParaRPr lang="ru-RU" sz="1500" dirty="0" smtClean="0">
              <a:latin typeface="Roboto Condensed" pitchFamily="2" charset="0"/>
              <a:ea typeface="Roboto Condensed" pitchFamily="2" charset="0"/>
            </a:endParaRPr>
          </a:p>
          <a:p>
            <a:endParaRPr lang="ru-RU" sz="1500" dirty="0" smtClean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2491085"/>
            <a:ext cx="2922587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148064" y="220305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Приклад мінімальної програми</a:t>
            </a:r>
            <a:endParaRPr lang="ru-RU" sz="1400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Розділ оголошень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78863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VarSectionDecl</a:t>
            </a:r>
            <a:r>
              <a:rPr lang="en-US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>
                <a:latin typeface="Roboto Condensed" pitchFamily="2" charset="0"/>
                <a:ea typeface="Roboto Condensed" pitchFamily="2" charset="0"/>
              </a:rPr>
              <a:t>= </a:t>
            </a:r>
            <a:r>
              <a:rPr lang="en-US" sz="1600" b="1" i="1" dirty="0" smtClean="0">
                <a:solidFill>
                  <a:schemeClr val="tx2"/>
                </a:solidFill>
                <a:latin typeface="Roboto Condensed" pitchFamily="2" charset="0"/>
                <a:ea typeface="Roboto Condensed" pitchFamily="2" charset="0"/>
              </a:rPr>
              <a:t>{Comment} </a:t>
            </a:r>
            <a:r>
              <a:rPr lang="en-US" sz="1600" b="1" dirty="0" err="1" smtClean="0">
                <a:latin typeface="Roboto Condensed" pitchFamily="2" charset="0"/>
                <a:ea typeface="Roboto Condensed" pitchFamily="2" charset="0"/>
              </a:rPr>
              <a:t>var</a:t>
            </a:r>
            <a:r>
              <a:rPr lang="uk-UA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i="1" dirty="0" smtClean="0">
                <a:solidFill>
                  <a:schemeClr val="tx2"/>
                </a:solidFill>
                <a:latin typeface="Roboto Condensed" pitchFamily="2" charset="0"/>
                <a:ea typeface="Roboto Condensed" pitchFamily="2" charset="0"/>
              </a:rPr>
              <a:t>{Comment}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[</a:t>
            </a:r>
            <a:r>
              <a:rPr lang="en-US" sz="1600" b="1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DeclarList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]</a:t>
            </a:r>
            <a:r>
              <a:rPr lang="uk-UA" sz="1600" b="1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i="1" dirty="0" smtClean="0">
                <a:solidFill>
                  <a:schemeClr val="tx2"/>
                </a:solidFill>
                <a:latin typeface="Roboto Condensed" pitchFamily="2" charset="0"/>
                <a:ea typeface="Roboto Condensed" pitchFamily="2" charset="0"/>
              </a:rPr>
              <a:t>{Comment}</a:t>
            </a:r>
            <a:endParaRPr lang="ru-RU" sz="16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851670"/>
            <a:ext cx="367240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err="1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DeclarList</a:t>
            </a:r>
            <a:r>
              <a:rPr lang="en-US" sz="15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 = </a:t>
            </a:r>
            <a:r>
              <a:rPr lang="en-US" sz="1500" dirty="0" err="1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IdentList</a:t>
            </a:r>
            <a:r>
              <a:rPr lang="en-US" sz="1500" dirty="0">
                <a:latin typeface="Roboto Condensed" pitchFamily="2" charset="0"/>
                <a:ea typeface="Roboto Condensed" pitchFamily="2" charset="0"/>
              </a:rPr>
              <a:t> ‘ : ’ </a:t>
            </a:r>
            <a:r>
              <a:rPr lang="en-US" sz="1500" dirty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Type</a:t>
            </a:r>
            <a:r>
              <a:rPr lang="en-US" sz="1500" dirty="0">
                <a:latin typeface="Roboto Condensed" pitchFamily="2" charset="0"/>
                <a:ea typeface="Roboto Condensed" pitchFamily="2" charset="0"/>
              </a:rPr>
              <a:t> ‘;’ {</a:t>
            </a:r>
            <a:r>
              <a:rPr lang="en-US" sz="1500" dirty="0" err="1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IdentList</a:t>
            </a:r>
            <a:r>
              <a:rPr lang="en-US" sz="1500" dirty="0">
                <a:latin typeface="Roboto Condensed" pitchFamily="2" charset="0"/>
                <a:ea typeface="Roboto Condensed" pitchFamily="2" charset="0"/>
              </a:rPr>
              <a:t> ‘ : ’ </a:t>
            </a:r>
            <a:r>
              <a:rPr lang="en-US" sz="1500" dirty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Type</a:t>
            </a:r>
            <a:r>
              <a:rPr lang="en-US" sz="1500" dirty="0">
                <a:latin typeface="Roboto Condensed" pitchFamily="2" charset="0"/>
                <a:ea typeface="Roboto Condensed" pitchFamily="2" charset="0"/>
              </a:rPr>
              <a:t> ‘;’} </a:t>
            </a:r>
            <a:endParaRPr lang="ru-RU" sz="1500" dirty="0">
              <a:latin typeface="Roboto Condensed" pitchFamily="2" charset="0"/>
              <a:ea typeface="Roboto Condensed" pitchFamily="2" charset="0"/>
            </a:endParaRPr>
          </a:p>
          <a:p>
            <a:r>
              <a:rPr lang="en-US" sz="15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IdentList</a:t>
            </a:r>
            <a:r>
              <a:rPr lang="en-US" sz="15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500" dirty="0" smtClean="0">
                <a:latin typeface="Roboto Condensed" pitchFamily="2" charset="0"/>
                <a:ea typeface="Roboto Condensed" pitchFamily="2" charset="0"/>
              </a:rPr>
              <a:t>= </a:t>
            </a:r>
            <a:r>
              <a:rPr lang="en-US" sz="1500" dirty="0" err="1" smtClean="0">
                <a:latin typeface="Roboto Condensed" pitchFamily="2" charset="0"/>
                <a:ea typeface="Roboto Condensed" pitchFamily="2" charset="0"/>
              </a:rPr>
              <a:t>Ident</a:t>
            </a:r>
            <a:r>
              <a:rPr lang="en-US" sz="1500" dirty="0" smtClean="0">
                <a:latin typeface="Roboto Condensed" pitchFamily="2" charset="0"/>
                <a:ea typeface="Roboto Condensed" pitchFamily="2" charset="0"/>
              </a:rPr>
              <a:t> {‘,’ </a:t>
            </a:r>
            <a:r>
              <a:rPr lang="en-US" sz="1500" dirty="0" err="1" smtClean="0">
                <a:latin typeface="Roboto Condensed" pitchFamily="2" charset="0"/>
                <a:ea typeface="Roboto Condensed" pitchFamily="2" charset="0"/>
              </a:rPr>
              <a:t>Ident</a:t>
            </a:r>
            <a:r>
              <a:rPr lang="en-US" sz="1500" dirty="0" smtClean="0">
                <a:latin typeface="Roboto Condensed" pitchFamily="2" charset="0"/>
                <a:ea typeface="Roboto Condensed" pitchFamily="2" charset="0"/>
              </a:rPr>
              <a:t>}</a:t>
            </a:r>
            <a:endParaRPr lang="uk-UA" sz="1500" dirty="0" smtClean="0">
              <a:latin typeface="Roboto Condensed" pitchFamily="2" charset="0"/>
              <a:ea typeface="Roboto Condensed" pitchFamily="2" charset="0"/>
            </a:endParaRPr>
          </a:p>
          <a:p>
            <a:r>
              <a:rPr lang="en-US" sz="15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Type = </a:t>
            </a:r>
            <a:r>
              <a:rPr lang="en-US" sz="1500" b="1" dirty="0">
                <a:latin typeface="Roboto Condensed" pitchFamily="2" charset="0"/>
                <a:ea typeface="Roboto Condensed" pitchFamily="2" charset="0"/>
              </a:rPr>
              <a:t>integer</a:t>
            </a:r>
            <a:r>
              <a:rPr lang="en-US" sz="1500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500" dirty="0" smtClean="0">
                <a:latin typeface="Roboto Condensed" pitchFamily="2" charset="0"/>
                <a:ea typeface="Roboto Condensed" pitchFamily="2" charset="0"/>
              </a:rPr>
              <a:t>| </a:t>
            </a:r>
            <a:r>
              <a:rPr lang="en-US" sz="1500" b="1" dirty="0">
                <a:latin typeface="Roboto Condensed" pitchFamily="2" charset="0"/>
                <a:ea typeface="Roboto Condensed" pitchFamily="2" charset="0"/>
              </a:rPr>
              <a:t>real</a:t>
            </a:r>
            <a:r>
              <a:rPr lang="en-US" sz="1500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500" dirty="0" smtClean="0">
                <a:latin typeface="Roboto Condensed" pitchFamily="2" charset="0"/>
                <a:ea typeface="Roboto Condensed" pitchFamily="2" charset="0"/>
              </a:rPr>
              <a:t>|</a:t>
            </a:r>
            <a:r>
              <a:rPr lang="en-US" sz="15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500" b="1" dirty="0" err="1">
                <a:latin typeface="Roboto Condensed" pitchFamily="2" charset="0"/>
                <a:ea typeface="Roboto Condensed" pitchFamily="2" charset="0"/>
              </a:rPr>
              <a:t>boolean</a:t>
            </a:r>
            <a:endParaRPr lang="ru-RU" sz="1500" b="1" dirty="0">
              <a:latin typeface="Roboto Condensed" pitchFamily="2" charset="0"/>
              <a:ea typeface="Roboto Condensed" pitchFamily="2" charset="0"/>
            </a:endParaRPr>
          </a:p>
          <a:p>
            <a:endParaRPr lang="pl-PL" sz="1500" dirty="0" smtClean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923678"/>
            <a:ext cx="2836863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68144" y="163564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Приклад оголошень змінних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867894"/>
            <a:ext cx="3456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2"/>
                </a:solidFill>
                <a:latin typeface="Roboto Condensed" pitchFamily="2" charset="0"/>
                <a:ea typeface="Roboto Condensed" pitchFamily="2" charset="0"/>
              </a:rPr>
              <a:t>Comment</a:t>
            </a:r>
            <a:r>
              <a:rPr lang="en-US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=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600" dirty="0" smtClean="0">
                <a:latin typeface="Roboto Condensed" pitchFamily="2" charset="0"/>
                <a:ea typeface="Roboto Condensed" pitchFamily="2" charset="0"/>
              </a:rPr>
              <a:t>‘#’</a:t>
            </a:r>
            <a:r>
              <a:rPr lang="uk-UA" sz="1600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AnyChars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6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EndOfLine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AnyChars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=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uk-UA" sz="1600" i="1" dirty="0" smtClean="0">
                <a:latin typeface="Roboto Condensed" pitchFamily="2" charset="0"/>
                <a:ea typeface="Roboto Condensed" pitchFamily="2" charset="0"/>
              </a:rPr>
              <a:t>послідовність символів</a:t>
            </a:r>
            <a:endParaRPr lang="pl-PL" sz="1600" i="1" dirty="0" smtClean="0">
              <a:solidFill>
                <a:schemeClr val="accent2">
                  <a:lumMod val="7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r>
              <a:rPr lang="pl-PL" sz="1600" b="1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EndOfLine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=</a:t>
            </a:r>
            <a:r>
              <a:rPr lang="uk-UA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500" dirty="0" smtClean="0">
                <a:latin typeface="Roboto Condensed" pitchFamily="2" charset="0"/>
                <a:ea typeface="Roboto Condensed" pitchFamily="2" charset="0"/>
              </a:rPr>
              <a:t>’\n’ | ‘\r’</a:t>
            </a:r>
            <a:endParaRPr lang="pl-PL" sz="1500" dirty="0" smtClean="0">
              <a:latin typeface="Roboto Condensed" pitchFamily="2" charset="0"/>
              <a:ea typeface="Roboto Condensed" pitchFamily="2" charset="0"/>
            </a:endParaRPr>
          </a:p>
          <a:p>
            <a:r>
              <a:rPr lang="uk-UA" sz="1600" b="1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  </a:t>
            </a:r>
            <a:endParaRPr lang="ru-RU" sz="16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57986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Структура коментаря </a:t>
            </a:r>
            <a:endParaRPr lang="ru-RU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435846"/>
            <a:ext cx="200298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Розділ реалізації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78863"/>
            <a:ext cx="9217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RunSection</a:t>
            </a:r>
            <a:r>
              <a:rPr lang="en-US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= </a:t>
            </a:r>
            <a:r>
              <a:rPr lang="en-US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‘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begin’</a:t>
            </a:r>
            <a:r>
              <a:rPr lang="en-US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ActionSequence</a:t>
            </a:r>
            <a:r>
              <a:rPr lang="en-US" sz="1600" b="1" dirty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>
                <a:latin typeface="Roboto Condensed" pitchFamily="2" charset="0"/>
                <a:ea typeface="Roboto Condensed" pitchFamily="2" charset="0"/>
              </a:rPr>
              <a:t>‘end.’</a:t>
            </a:r>
            <a:endParaRPr lang="ru-RU" sz="1600" b="1" dirty="0">
              <a:latin typeface="Roboto Condensed" pitchFamily="2" charset="0"/>
              <a:ea typeface="Roboto Condensed" pitchFamily="2" charset="0"/>
            </a:endParaRPr>
          </a:p>
          <a:p>
            <a:endParaRPr lang="ru-RU" sz="16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20072" y="875784"/>
            <a:ext cx="3672408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err="1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ActionSequence</a:t>
            </a:r>
            <a:r>
              <a:rPr lang="en-US" sz="15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= </a:t>
            </a:r>
            <a:r>
              <a:rPr lang="en-US" sz="1500" b="1" dirty="0">
                <a:latin typeface="Roboto Condensed" pitchFamily="2" charset="0"/>
                <a:ea typeface="Roboto Condensed" pitchFamily="2" charset="0"/>
              </a:rPr>
              <a:t>{ </a:t>
            </a:r>
            <a:r>
              <a:rPr lang="en-US" sz="1500" b="1" dirty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Command</a:t>
            </a:r>
            <a:r>
              <a:rPr lang="en-US" sz="1500" b="1" dirty="0">
                <a:latin typeface="Roboto Condensed" pitchFamily="2" charset="0"/>
                <a:ea typeface="Roboto Condensed" pitchFamily="2" charset="0"/>
              </a:rPr>
              <a:t> ‘;’}</a:t>
            </a:r>
            <a:endParaRPr lang="ru-RU" sz="1500" b="1" dirty="0">
              <a:latin typeface="Roboto Condensed" pitchFamily="2" charset="0"/>
              <a:ea typeface="Roboto Condensed" pitchFamily="2" charset="0"/>
            </a:endParaRPr>
          </a:p>
          <a:p>
            <a:r>
              <a:rPr lang="en-US" sz="15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Command = </a:t>
            </a:r>
            <a:r>
              <a:rPr lang="en-US" sz="1500" b="1" dirty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Assign </a:t>
            </a:r>
            <a:endParaRPr lang="ru-RU" sz="1500" b="1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  <a:p>
            <a:pPr lvl="2"/>
            <a:r>
              <a:rPr lang="en-US" sz="1500" b="1" dirty="0">
                <a:latin typeface="Roboto Condensed" pitchFamily="2" charset="0"/>
                <a:ea typeface="Roboto Condensed" pitchFamily="2" charset="0"/>
              </a:rPr>
              <a:t>|</a:t>
            </a:r>
            <a:r>
              <a:rPr lang="en-US" sz="1500" b="1" dirty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 Input </a:t>
            </a:r>
            <a:endParaRPr lang="ru-RU" sz="1500" b="1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  <a:p>
            <a:pPr lvl="2"/>
            <a:r>
              <a:rPr lang="en-US" sz="1500" b="1" dirty="0">
                <a:latin typeface="Roboto Condensed" pitchFamily="2" charset="0"/>
                <a:ea typeface="Roboto Condensed" pitchFamily="2" charset="0"/>
              </a:rPr>
              <a:t>|</a:t>
            </a:r>
            <a:r>
              <a:rPr lang="en-US" sz="1500" b="1" dirty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 Output </a:t>
            </a:r>
            <a:endParaRPr lang="ru-RU" sz="1500" b="1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  <a:p>
            <a:pPr lvl="2"/>
            <a:r>
              <a:rPr lang="en-US" sz="1500" b="1" dirty="0" smtClean="0">
                <a:latin typeface="Roboto Condensed" pitchFamily="2" charset="0"/>
                <a:ea typeface="Roboto Condensed" pitchFamily="2" charset="0"/>
              </a:rPr>
              <a:t>| </a:t>
            </a:r>
            <a:r>
              <a:rPr lang="en-US" sz="1500" b="1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WhileStatement</a:t>
            </a:r>
            <a:endParaRPr lang="ru-RU" sz="1500" b="1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  <a:p>
            <a:pPr lvl="2"/>
            <a:r>
              <a:rPr lang="en-US" sz="1500" b="1" dirty="0">
                <a:latin typeface="Roboto Condensed" pitchFamily="2" charset="0"/>
                <a:ea typeface="Roboto Condensed" pitchFamily="2" charset="0"/>
              </a:rPr>
              <a:t>| </a:t>
            </a:r>
            <a:r>
              <a:rPr lang="en-US" sz="1500" b="1" dirty="0" err="1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ForStatement</a:t>
            </a:r>
            <a:endParaRPr lang="ru-RU" sz="1500" b="1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  <a:p>
            <a:pPr lvl="2"/>
            <a:r>
              <a:rPr lang="en-US" sz="1500" b="1" dirty="0">
                <a:latin typeface="Roboto Condensed" pitchFamily="2" charset="0"/>
                <a:ea typeface="Roboto Condensed" pitchFamily="2" charset="0"/>
              </a:rPr>
              <a:t>| </a:t>
            </a:r>
            <a:r>
              <a:rPr lang="en-US" sz="1500" b="1" dirty="0" err="1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IfStatement</a:t>
            </a:r>
            <a:r>
              <a:rPr lang="en-US" sz="1500" b="1" dirty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endParaRPr lang="ru-RU" sz="1500" b="1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  <a:p>
            <a:pPr lvl="2"/>
            <a:r>
              <a:rPr lang="en-US" sz="1500" b="1" dirty="0">
                <a:latin typeface="Roboto Condensed" pitchFamily="2" charset="0"/>
                <a:ea typeface="Roboto Condensed" pitchFamily="2" charset="0"/>
              </a:rPr>
              <a:t>| </a:t>
            </a:r>
            <a:r>
              <a:rPr lang="en-US" sz="1500" b="1" dirty="0" err="1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SwitchStatement</a:t>
            </a:r>
            <a:endParaRPr lang="ru-RU" sz="1500" b="1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  <a:p>
            <a:pPr lvl="2"/>
            <a:r>
              <a:rPr lang="en-US" sz="1500" b="1" dirty="0">
                <a:latin typeface="Roboto Condensed" pitchFamily="2" charset="0"/>
                <a:ea typeface="Roboto Condensed" pitchFamily="2" charset="0"/>
              </a:rPr>
              <a:t>| </a:t>
            </a:r>
            <a:r>
              <a:rPr lang="en-US" sz="1500" b="1" i="1" dirty="0">
                <a:solidFill>
                  <a:schemeClr val="tx2"/>
                </a:solidFill>
                <a:latin typeface="Roboto Condensed" pitchFamily="2" charset="0"/>
                <a:ea typeface="Roboto Condensed" pitchFamily="2" charset="0"/>
              </a:rPr>
              <a:t>{Comment}</a:t>
            </a:r>
            <a:endParaRPr lang="ru-RU" sz="1500" b="1" i="1" dirty="0">
              <a:solidFill>
                <a:schemeClr val="tx2"/>
              </a:solidFill>
              <a:latin typeface="Roboto Condensed" pitchFamily="2" charset="0"/>
              <a:ea typeface="Roboto Condensed" pitchFamily="2" charset="0"/>
            </a:endParaRPr>
          </a:p>
          <a:p>
            <a:endParaRPr lang="pl-PL" sz="1500" dirty="0" smtClean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85167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Деякі програми не потребують оголошення змінних</a:t>
            </a:r>
            <a:endParaRPr lang="ru-RU" sz="1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2427735"/>
            <a:ext cx="279536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723878"/>
            <a:ext cx="343238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Присвоєння в “</a:t>
            </a:r>
            <a:r>
              <a:rPr lang="pl-PL" dirty="0" smtClean="0">
                <a:latin typeface="Rubik" pitchFamily="2" charset="-79"/>
                <a:cs typeface="Rubik" pitchFamily="2" charset="-79"/>
              </a:rPr>
              <a:t>Orka</a:t>
            </a:r>
            <a:r>
              <a:rPr lang="uk-UA" dirty="0" smtClean="0">
                <a:latin typeface="Rubik" pitchFamily="2" charset="-79"/>
                <a:cs typeface="Rubik" pitchFamily="2" charset="-79"/>
              </a:rPr>
              <a:t>”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78863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Assign = </a:t>
            </a:r>
            <a:r>
              <a:rPr lang="en-US" sz="1600" b="1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Ident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‘ := ’ </a:t>
            </a:r>
            <a:r>
              <a:rPr lang="pl-PL" sz="1600" b="1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ArithmE</a:t>
            </a:r>
            <a:r>
              <a:rPr lang="en-US" sz="1600" b="1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xpression</a:t>
            </a:r>
            <a:r>
              <a:rPr lang="pl-PL" sz="1600" b="1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| </a:t>
            </a:r>
            <a:r>
              <a:rPr lang="pl-PL" sz="1600" b="1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Boolconst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056" y="771550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Приклад арифметичних виразів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1563639"/>
            <a:ext cx="43204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ArithmExpression</a:t>
            </a:r>
            <a:r>
              <a:rPr lang="en-US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= </a:t>
            </a:r>
            <a:r>
              <a:rPr lang="en-US" sz="1600" dirty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Term</a:t>
            </a:r>
            <a:r>
              <a:rPr lang="en-US" sz="1600" dirty="0">
                <a:latin typeface="Roboto Condensed" pitchFamily="2" charset="0"/>
                <a:ea typeface="Roboto Condensed" pitchFamily="2" charset="0"/>
              </a:rPr>
              <a:t> {‘+’|‘-’ </a:t>
            </a:r>
            <a:r>
              <a:rPr lang="en-US" sz="1600" dirty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Term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}</a:t>
            </a:r>
            <a:endParaRPr lang="uk-UA" sz="1600" dirty="0" smtClean="0">
              <a:latin typeface="Roboto Condensed" pitchFamily="2" charset="0"/>
              <a:ea typeface="Roboto Condensed" pitchFamily="2" charset="0"/>
            </a:endParaRPr>
          </a:p>
          <a:p>
            <a:r>
              <a:rPr lang="en-US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Term 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=</a:t>
            </a:r>
            <a:r>
              <a:rPr lang="en-US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Factor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 {‘*’ </a:t>
            </a:r>
            <a:r>
              <a:rPr lang="en-US" sz="16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Factor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 | ‘/’ </a:t>
            </a:r>
            <a:r>
              <a:rPr lang="en-US" sz="16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Factor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}</a:t>
            </a:r>
            <a:endParaRPr lang="uk-UA" sz="1600" dirty="0" smtClean="0">
              <a:latin typeface="Roboto Condensed" pitchFamily="2" charset="0"/>
              <a:ea typeface="Roboto Condensed" pitchFamily="2" charset="0"/>
            </a:endParaRPr>
          </a:p>
          <a:p>
            <a:r>
              <a:rPr lang="pl-PL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F</a:t>
            </a:r>
            <a:r>
              <a:rPr lang="en-GB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actor 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=</a:t>
            </a:r>
            <a:r>
              <a:rPr lang="en-GB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600" dirty="0" smtClean="0">
                <a:latin typeface="Roboto Condensed" pitchFamily="2" charset="0"/>
                <a:ea typeface="Roboto Condensed" pitchFamily="2" charset="0"/>
              </a:rPr>
              <a:t>[</a:t>
            </a: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sign</a:t>
            </a:r>
            <a:r>
              <a:rPr lang="pl-PL" sz="1600" dirty="0" smtClean="0">
                <a:latin typeface="Roboto Condensed" pitchFamily="2" charset="0"/>
                <a:ea typeface="Roboto Condensed" pitchFamily="2" charset="0"/>
              </a:rPr>
              <a:t>]</a:t>
            </a:r>
            <a:r>
              <a:rPr lang="en-GB" sz="1600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(</a:t>
            </a:r>
            <a:r>
              <a:rPr lang="pl-PL" sz="16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B</a:t>
            </a:r>
            <a:r>
              <a:rPr lang="en-GB" sz="1600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ase</a:t>
            </a:r>
            <a:r>
              <a:rPr lang="en-GB" sz="16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600" dirty="0" smtClean="0">
                <a:latin typeface="Roboto Condensed" pitchFamily="2" charset="0"/>
                <a:ea typeface="Roboto Condensed" pitchFamily="2" charset="0"/>
              </a:rPr>
              <a:t>[</a:t>
            </a:r>
            <a:r>
              <a:rPr lang="en-GB" sz="1600" dirty="0" smtClean="0">
                <a:latin typeface="Roboto Condensed" pitchFamily="2" charset="0"/>
                <a:ea typeface="Roboto Condensed" pitchFamily="2" charset="0"/>
              </a:rPr>
              <a:t>'^'</a:t>
            </a:r>
            <a:r>
              <a:rPr lang="en-GB" sz="1600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6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F</a:t>
            </a:r>
            <a:r>
              <a:rPr lang="en-GB" sz="16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actor</a:t>
            </a:r>
            <a:r>
              <a:rPr lang="pl-PL" sz="1600" dirty="0" smtClean="0">
                <a:latin typeface="Roboto Condensed" pitchFamily="2" charset="0"/>
                <a:ea typeface="Roboto Condensed" pitchFamily="2" charset="0"/>
              </a:rPr>
              <a:t>]</a:t>
            </a:r>
            <a:r>
              <a:rPr lang="en-GB" sz="1600" dirty="0" smtClean="0">
                <a:latin typeface="Roboto Condensed" pitchFamily="2" charset="0"/>
                <a:ea typeface="Roboto Condensed" pitchFamily="2" charset="0"/>
              </a:rPr>
              <a:t>) | '(‘</a:t>
            </a:r>
            <a:r>
              <a:rPr lang="pl-PL" sz="16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A</a:t>
            </a:r>
            <a:r>
              <a:rPr lang="en-GB" sz="1600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rithmexpr</a:t>
            </a:r>
            <a:r>
              <a:rPr lang="en-GB" sz="1600" dirty="0" smtClean="0">
                <a:latin typeface="Roboto Condensed" pitchFamily="2" charset="0"/>
                <a:ea typeface="Roboto Condensed" pitchFamily="2" charset="0"/>
              </a:rPr>
              <a:t>')‘);</a:t>
            </a:r>
            <a:endParaRPr lang="pl-PL" sz="1600" dirty="0" smtClean="0">
              <a:latin typeface="Roboto Condensed" pitchFamily="2" charset="0"/>
              <a:ea typeface="Roboto Condensed" pitchFamily="2" charset="0"/>
            </a:endParaRPr>
          </a:p>
          <a:p>
            <a:endParaRPr lang="pl-PL" sz="1600" dirty="0" smtClean="0">
              <a:latin typeface="Roboto Condensed" pitchFamily="2" charset="0"/>
              <a:ea typeface="Roboto Condensed" pitchFamily="2" charset="0"/>
            </a:endParaRPr>
          </a:p>
          <a:p>
            <a:r>
              <a:rPr lang="pl-PL" sz="14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B</a:t>
            </a:r>
            <a:r>
              <a:rPr lang="en-GB" sz="14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ase</a:t>
            </a:r>
            <a:r>
              <a:rPr lang="en-GB" sz="14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=</a:t>
            </a:r>
            <a:r>
              <a:rPr lang="en-GB" sz="1400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GB" sz="1400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Ident</a:t>
            </a:r>
            <a:r>
              <a:rPr lang="en-GB" sz="14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GB" sz="1400" dirty="0" smtClean="0">
                <a:latin typeface="Roboto Condensed" pitchFamily="2" charset="0"/>
                <a:ea typeface="Roboto Condensed" pitchFamily="2" charset="0"/>
              </a:rPr>
              <a:t>| </a:t>
            </a:r>
            <a:r>
              <a:rPr lang="pl-PL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I</a:t>
            </a:r>
            <a:r>
              <a:rPr lang="en-GB" sz="1400" dirty="0" err="1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ntnumb</a:t>
            </a:r>
            <a:r>
              <a:rPr lang="en-GB" sz="1400" dirty="0" smtClean="0">
                <a:latin typeface="Roboto Condensed" pitchFamily="2" charset="0"/>
                <a:ea typeface="Roboto Condensed" pitchFamily="2" charset="0"/>
              </a:rPr>
              <a:t> | </a:t>
            </a:r>
            <a:r>
              <a:rPr lang="pl-PL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R</a:t>
            </a:r>
            <a:r>
              <a:rPr lang="en-GB" sz="1400" dirty="0" err="1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ealnumb</a:t>
            </a:r>
            <a:r>
              <a:rPr lang="en-GB" sz="1400" dirty="0" smtClean="0">
                <a:latin typeface="Roboto Condensed" pitchFamily="2" charset="0"/>
                <a:ea typeface="Roboto Condensed" pitchFamily="2" charset="0"/>
              </a:rPr>
              <a:t>;</a:t>
            </a:r>
          </a:p>
          <a:p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BoolConst</a:t>
            </a:r>
            <a:r>
              <a:rPr lang="en-US" sz="14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= 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‘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true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’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 | 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‘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false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’</a:t>
            </a:r>
          </a:p>
          <a:p>
            <a:r>
              <a:rPr lang="pl-PL" sz="1400" b="1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Intnumb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 : [</a:t>
            </a:r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sign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] </a:t>
            </a:r>
            <a:r>
              <a:rPr lang="pl-PL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Numb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;</a:t>
            </a:r>
          </a:p>
          <a:p>
            <a:r>
              <a:rPr lang="pl-PL" sz="1400" b="1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Realnumb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: [</a:t>
            </a:r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sign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]</a:t>
            </a:r>
            <a:r>
              <a:rPr lang="en-GB" sz="1400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( </a:t>
            </a:r>
            <a:r>
              <a:rPr lang="pl-PL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Numb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 '.' </a:t>
            </a:r>
            <a:r>
              <a:rPr lang="pl-PL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Numb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 | </a:t>
            </a:r>
            <a:r>
              <a:rPr lang="pl-PL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Numb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'.' | '.'</a:t>
            </a:r>
            <a:r>
              <a:rPr lang="pl-PL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Numb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);</a:t>
            </a:r>
          </a:p>
          <a:p>
            <a:r>
              <a:rPr lang="pl-PL" sz="1400" b="1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Numb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 : </a:t>
            </a:r>
            <a:r>
              <a:rPr lang="pl-PL" sz="14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Digit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 {</a:t>
            </a:r>
            <a:r>
              <a:rPr lang="en-US" sz="14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Digit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}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; </a:t>
            </a:r>
          </a:p>
          <a:p>
            <a:r>
              <a:rPr lang="pl-PL" sz="1400" b="1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sign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 : '+'| '-‘;</a:t>
            </a:r>
            <a:endParaRPr lang="pl-PL" sz="1600" b="1" dirty="0" smtClean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131590"/>
            <a:ext cx="343535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1015" y="3479205"/>
            <a:ext cx="3589337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51520" y="444395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Усі оператори є </a:t>
            </a:r>
            <a:r>
              <a:rPr lang="uk-UA" sz="16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лівоасоціативними</a:t>
            </a:r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, за </a:t>
            </a:r>
            <a:r>
              <a:rPr lang="uk-UA" sz="16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вийнятком</a:t>
            </a:r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піднесення до </a:t>
            </a:r>
            <a:r>
              <a:rPr lang="uk-UA" sz="16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степення</a:t>
            </a:r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. Він - </a:t>
            </a:r>
            <a:r>
              <a:rPr lang="uk-UA" sz="16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правоасоціативний</a:t>
            </a:r>
            <a:endParaRPr lang="pl-PL" sz="1600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 err="1" smtClean="0">
                <a:latin typeface="Rubik" pitchFamily="2" charset="-79"/>
                <a:cs typeface="Rubik" pitchFamily="2" charset="-79"/>
              </a:rPr>
              <a:t>Булеві</a:t>
            </a:r>
            <a:r>
              <a:rPr lang="uk-UA" dirty="0" smtClean="0">
                <a:latin typeface="Rubik" pitchFamily="2" charset="-79"/>
                <a:cs typeface="Rubik" pitchFamily="2" charset="-79"/>
              </a:rPr>
              <a:t> вирази в “</a:t>
            </a:r>
            <a:r>
              <a:rPr lang="pl-PL" dirty="0" smtClean="0">
                <a:latin typeface="Rubik" pitchFamily="2" charset="-79"/>
                <a:cs typeface="Rubik" pitchFamily="2" charset="-79"/>
              </a:rPr>
              <a:t>Orka</a:t>
            </a:r>
            <a:r>
              <a:rPr lang="uk-UA" dirty="0" smtClean="0">
                <a:latin typeface="Rubik" pitchFamily="2" charset="-79"/>
                <a:cs typeface="Rubik" pitchFamily="2" charset="-79"/>
              </a:rPr>
              <a:t>”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78863"/>
            <a:ext cx="9217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BoolExpression</a:t>
            </a:r>
            <a:r>
              <a:rPr lang="en-US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>
                <a:latin typeface="Roboto Condensed" pitchFamily="2" charset="0"/>
                <a:ea typeface="Roboto Condensed" pitchFamily="2" charset="0"/>
              </a:rPr>
              <a:t>=</a:t>
            </a:r>
            <a:r>
              <a:rPr lang="en-US" sz="16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BoolConst</a:t>
            </a:r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| </a:t>
            </a:r>
            <a:r>
              <a:rPr lang="en-US" sz="1600" b="1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LogicalExpression</a:t>
            </a:r>
            <a:endParaRPr lang="ru-RU" sz="1600" b="1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563638"/>
            <a:ext cx="4320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LogicalExpression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= </a:t>
            </a:r>
            <a:r>
              <a:rPr lang="en-US" sz="1400" dirty="0" err="1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LogicalTerm</a:t>
            </a:r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{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‘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or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’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LogicalTerm</a:t>
            </a:r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}</a:t>
            </a:r>
            <a:endParaRPr lang="ru-RU" sz="1400" dirty="0">
              <a:latin typeface="Roboto Condensed" pitchFamily="2" charset="0"/>
              <a:ea typeface="Roboto Condensed" pitchFamily="2" charset="0"/>
            </a:endParaRPr>
          </a:p>
          <a:p>
            <a:r>
              <a:rPr lang="en-US" sz="1400" b="1" dirty="0" err="1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LogicalTerm</a:t>
            </a:r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 = </a:t>
            </a:r>
            <a:r>
              <a:rPr lang="en-US" sz="1400" dirty="0" err="1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LogicalMultiplier</a:t>
            </a:r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{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‘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and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’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 err="1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LogicalMultiplier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}</a:t>
            </a:r>
            <a:endParaRPr lang="ru-RU" sz="1400" dirty="0">
              <a:latin typeface="Roboto Condensed" pitchFamily="2" charset="0"/>
              <a:ea typeface="Roboto Condensed" pitchFamily="2" charset="0"/>
            </a:endParaRPr>
          </a:p>
          <a:p>
            <a:r>
              <a:rPr lang="en-US" sz="1400" b="1" dirty="0" err="1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LogicalMultiplier</a:t>
            </a:r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 = </a:t>
            </a:r>
            <a:r>
              <a:rPr lang="en-US" sz="1400" dirty="0" err="1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LogicalRel</a:t>
            </a:r>
            <a:r>
              <a:rPr lang="en-US" sz="1400" dirty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| ‘not</a:t>
            </a:r>
            <a:r>
              <a:rPr lang="en-US" sz="1400" dirty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’  </a:t>
            </a:r>
            <a:r>
              <a:rPr lang="en-US" sz="1400" dirty="0" err="1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LogicalMultiplier</a:t>
            </a:r>
            <a:r>
              <a:rPr lang="en-US" sz="1400" dirty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|  ‘(‘</a:t>
            </a:r>
            <a:r>
              <a:rPr lang="en-US" sz="1400" dirty="0" err="1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LogicalExpression</a:t>
            </a:r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’)’</a:t>
            </a:r>
            <a:endParaRPr lang="ru-RU" sz="1400" dirty="0">
              <a:latin typeface="Roboto Condensed" pitchFamily="2" charset="0"/>
              <a:ea typeface="Roboto Condensed" pitchFamily="2" charset="0"/>
            </a:endParaRPr>
          </a:p>
          <a:p>
            <a:r>
              <a:rPr lang="en-US" sz="1400" b="1" dirty="0" err="1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LogicalRel</a:t>
            </a:r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 = </a:t>
            </a:r>
            <a:r>
              <a:rPr lang="pl-PL" sz="1400" dirty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A</a:t>
            </a:r>
            <a:r>
              <a:rPr lang="en-US" sz="1400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rithm</a:t>
            </a:r>
            <a:r>
              <a:rPr lang="pl-PL" sz="14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E</a:t>
            </a:r>
            <a:r>
              <a:rPr lang="en-US" sz="1400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xpr</a:t>
            </a:r>
            <a:r>
              <a:rPr lang="en-US" sz="14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R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el</a:t>
            </a:r>
            <a:r>
              <a:rPr lang="pl-PL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O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p </a:t>
            </a:r>
            <a:r>
              <a:rPr lang="pl-PL" sz="14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A</a:t>
            </a:r>
            <a:r>
              <a:rPr lang="en-US" sz="1400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rithm</a:t>
            </a:r>
            <a:r>
              <a:rPr lang="pl-PL" sz="14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E</a:t>
            </a:r>
            <a:r>
              <a:rPr lang="en-US" sz="1400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xpr</a:t>
            </a:r>
            <a:r>
              <a:rPr lang="en-US" sz="14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| </a:t>
            </a:r>
            <a:r>
              <a:rPr lang="en-US" sz="1400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Ident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R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el</a:t>
            </a:r>
            <a:r>
              <a:rPr lang="pl-PL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O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p </a:t>
            </a:r>
            <a:r>
              <a:rPr lang="en-US" sz="1400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boolexpr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;</a:t>
            </a:r>
            <a:endParaRPr lang="uk-UA" sz="1400" dirty="0" smtClean="0">
              <a:latin typeface="Roboto Condensed" pitchFamily="2" charset="0"/>
              <a:ea typeface="Roboto Condensed" pitchFamily="2" charset="0"/>
            </a:endParaRPr>
          </a:p>
          <a:p>
            <a:endParaRPr lang="uk-UA" sz="1400" dirty="0" smtClean="0">
              <a:latin typeface="Roboto Condensed" pitchFamily="2" charset="0"/>
              <a:ea typeface="Roboto Condensed" pitchFamily="2" charset="0"/>
            </a:endParaRPr>
          </a:p>
          <a:p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RelOp</a:t>
            </a:r>
            <a:r>
              <a:rPr lang="en-US" sz="14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=</a:t>
            </a:r>
            <a:r>
              <a:rPr lang="en-US" sz="14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>
                <a:latin typeface="Roboto Condensed" pitchFamily="2" charset="0"/>
                <a:ea typeface="Roboto Condensed" pitchFamily="2" charset="0"/>
              </a:rPr>
              <a:t>’=’| ’&lt;= ’| ’&lt;’| ’&gt;’| ’&gt;=’| 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’&lt;&gt;’</a:t>
            </a:r>
            <a:endParaRPr lang="pl-PL" sz="1600" b="1" dirty="0" smtClean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4443958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Булеві</a:t>
            </a:r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вирази використовуються виключно </a:t>
            </a:r>
            <a:r>
              <a:rPr lang="uk-UA" sz="16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розгалудженням</a:t>
            </a:r>
            <a:r>
              <a:rPr lang="pl-PL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600" b="1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if-else</a:t>
            </a:r>
            <a:r>
              <a:rPr lang="pl-PL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та циклом </a:t>
            </a:r>
            <a:r>
              <a:rPr lang="pl-PL" sz="1600" b="1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while</a:t>
            </a:r>
            <a:r>
              <a:rPr lang="uk-UA" sz="1600" b="1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endParaRPr lang="pl-PL" sz="1600" b="1" dirty="0" smtClean="0">
              <a:solidFill>
                <a:schemeClr val="accent2">
                  <a:lumMod val="7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6056" y="771550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Приклад </a:t>
            </a:r>
            <a:r>
              <a:rPr lang="uk-UA" sz="14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булевих</a:t>
            </a:r>
            <a:r>
              <a:rPr lang="uk-UA" sz="14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виразів</a:t>
            </a:r>
            <a:endParaRPr lang="ru-RU" sz="1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131590"/>
            <a:ext cx="3571875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5"/>
            <a:ext cx="6115793" cy="520304"/>
          </a:xfrm>
        </p:spPr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Оператори </a:t>
            </a:r>
            <a:r>
              <a:rPr lang="uk-UA" dirty="0" err="1" smtClean="0">
                <a:latin typeface="Rubik" pitchFamily="2" charset="-79"/>
                <a:cs typeface="Rubik" pitchFamily="2" charset="-79"/>
              </a:rPr>
              <a:t>розгалудження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203598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IfStatement</a:t>
            </a:r>
            <a:r>
              <a:rPr lang="en-US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 = 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‘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if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’ </a:t>
            </a:r>
            <a:r>
              <a:rPr lang="en-US" sz="1600" b="1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BoolExpression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‘then’ </a:t>
            </a:r>
            <a:r>
              <a:rPr lang="en-US" sz="1600" b="1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DoBlock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endParaRPr lang="pl-PL" sz="1600" b="1" dirty="0" smtClean="0">
              <a:latin typeface="Roboto Condensed" pitchFamily="2" charset="0"/>
              <a:ea typeface="Roboto Condensed" pitchFamily="2" charset="0"/>
            </a:endParaRPr>
          </a:p>
          <a:p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[‘else’ </a:t>
            </a:r>
            <a:r>
              <a:rPr lang="en-US" sz="1600" b="1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DoBlock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] </a:t>
            </a:r>
            <a:endParaRPr lang="ru-RU" sz="1600" b="1" dirty="0" smtClean="0">
              <a:latin typeface="Roboto Condensed" pitchFamily="2" charset="0"/>
              <a:ea typeface="Roboto Condensed" pitchFamily="2" charset="0"/>
            </a:endParaRPr>
          </a:p>
          <a:p>
            <a:endParaRPr lang="ru-RU" sz="1600" b="1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867894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DoBlock</a:t>
            </a:r>
            <a:r>
              <a:rPr lang="en-US" sz="1400" b="1" dirty="0" smtClean="0">
                <a:latin typeface="Roboto Condensed" pitchFamily="2" charset="0"/>
                <a:ea typeface="Roboto Condensed" pitchFamily="2" charset="0"/>
              </a:rPr>
              <a:t> = 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‘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begin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’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 {</a:t>
            </a:r>
            <a:r>
              <a:rPr lang="en-US" sz="1400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ActionSequence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} ‘end’ </a:t>
            </a:r>
            <a:endParaRPr lang="ru-RU" sz="1400" dirty="0" smtClean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82381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Оператор</a:t>
            </a:r>
            <a:r>
              <a:rPr lang="pl-PL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 if-else</a:t>
            </a:r>
            <a:r>
              <a:rPr lang="uk-UA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 </a:t>
            </a:r>
            <a:endParaRPr lang="ru-RU" sz="1400" b="1" dirty="0">
              <a:latin typeface="Roboto Black" pitchFamily="2" charset="0"/>
              <a:ea typeface="Roboto Black" pitchFamily="2" charset="0"/>
              <a:cs typeface="Rubik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203598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SwitchStatement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= 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‘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case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’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Expression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‘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of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’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CaseList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[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‘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default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’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’:’ </a:t>
            </a:r>
            <a:r>
              <a:rPr lang="en-US" sz="1600" b="1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DoBlock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] 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‘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end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’ ‘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;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‘</a:t>
            </a:r>
            <a:endParaRPr lang="ru-RU" sz="1600" b="1" dirty="0" err="1" smtClean="0">
              <a:latin typeface="Roboto Condensed" pitchFamily="2" charset="0"/>
              <a:ea typeface="Roboto Condensed" pitchFamily="2" charset="0"/>
            </a:endParaRPr>
          </a:p>
          <a:p>
            <a:endParaRPr lang="ru-RU" sz="1600" b="1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44395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CaseList</a:t>
            </a:r>
            <a:r>
              <a:rPr lang="en-US" sz="14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=</a:t>
            </a:r>
            <a:r>
              <a:rPr lang="en-US" sz="14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Const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 ’:’ </a:t>
            </a:r>
            <a:r>
              <a:rPr lang="en-US" sz="1400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DoBlock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 {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Const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 ’:’ </a:t>
            </a:r>
            <a:r>
              <a:rPr lang="en-US" sz="1400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DoBlock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 }</a:t>
            </a:r>
            <a:endParaRPr lang="ru-RU" sz="1400" dirty="0" smtClean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4731990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Const</a:t>
            </a:r>
            <a:r>
              <a:rPr lang="en-US" sz="14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 smtClean="0">
                <a:latin typeface="Roboto Condensed" pitchFamily="2" charset="0"/>
                <a:ea typeface="Roboto Condensed" pitchFamily="2" charset="0"/>
              </a:rPr>
              <a:t>= </a:t>
            </a:r>
            <a:r>
              <a:rPr lang="pl-PL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Intnumb 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|</a:t>
            </a:r>
            <a:r>
              <a:rPr lang="pl-PL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 Realnumb </a:t>
            </a:r>
            <a:r>
              <a:rPr lang="pl-PL" sz="1400" dirty="0" smtClean="0">
                <a:latin typeface="Roboto Condensed" pitchFamily="2" charset="0"/>
                <a:ea typeface="Roboto Condensed" pitchFamily="2" charset="0"/>
              </a:rPr>
              <a:t>|</a:t>
            </a:r>
            <a:r>
              <a:rPr lang="pl-PL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BoolConst</a:t>
            </a:r>
            <a:r>
              <a:rPr lang="pl-PL" sz="1400" dirty="0" smtClean="0">
                <a:solidFill>
                  <a:schemeClr val="accent2">
                    <a:lumMod val="75000"/>
                  </a:schemeClr>
                </a:solidFill>
                <a:latin typeface="Roboto Condensed" pitchFamily="2" charset="0"/>
                <a:ea typeface="Roboto Condensed" pitchFamily="2" charset="0"/>
              </a:rPr>
              <a:t>  </a:t>
            </a:r>
            <a:endParaRPr lang="ru-RU" sz="1400" dirty="0" smtClean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4155926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Expression</a:t>
            </a:r>
            <a:r>
              <a:rPr lang="en-US" sz="1400" b="1" dirty="0" smtClean="0">
                <a:latin typeface="Roboto Condensed" pitchFamily="2" charset="0"/>
                <a:ea typeface="Roboto Condensed" pitchFamily="2" charset="0"/>
              </a:rPr>
              <a:t> = </a:t>
            </a:r>
            <a:r>
              <a:rPr lang="en-US" sz="1400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ArithmExpression</a:t>
            </a:r>
            <a:r>
              <a:rPr lang="pl-PL" sz="14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400" b="1" dirty="0" smtClean="0">
                <a:latin typeface="Roboto Condensed" pitchFamily="2" charset="0"/>
                <a:ea typeface="Roboto Condensed" pitchFamily="2" charset="0"/>
              </a:rPr>
              <a:t>|</a:t>
            </a:r>
            <a:r>
              <a:rPr lang="pl-PL" sz="1400" b="1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400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BoolExpression</a:t>
            </a:r>
            <a:r>
              <a:rPr lang="pl-PL" sz="1400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  </a:t>
            </a:r>
            <a:endParaRPr lang="ru-RU" sz="1400" dirty="0" smtClean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4008" y="82381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Оператор</a:t>
            </a:r>
            <a:r>
              <a:rPr lang="pl-PL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 case</a:t>
            </a:r>
            <a:endParaRPr lang="ru-RU" sz="1400" b="1" dirty="0">
              <a:latin typeface="Roboto Black" pitchFamily="2" charset="0"/>
              <a:ea typeface="Roboto Black" pitchFamily="2" charset="0"/>
              <a:cs typeface="Rubik" pitchFamily="2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553" y="2043286"/>
            <a:ext cx="21002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55576" y="177966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Приклад</a:t>
            </a:r>
            <a:endParaRPr lang="ru-RU" sz="1400" b="1" dirty="0">
              <a:latin typeface="Roboto Black" pitchFamily="2" charset="0"/>
              <a:ea typeface="Roboto Black" pitchFamily="2" charset="0"/>
              <a:cs typeface="Rubik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177966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Приклад</a:t>
            </a:r>
            <a:endParaRPr lang="ru-RU" sz="1400" b="1" dirty="0">
              <a:latin typeface="Roboto Black" pitchFamily="2" charset="0"/>
              <a:ea typeface="Roboto Black" pitchFamily="2" charset="0"/>
              <a:cs typeface="Rubik" pitchFamily="2" charset="-79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51600" y="2043286"/>
            <a:ext cx="205670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5"/>
            <a:ext cx="6115793" cy="520304"/>
          </a:xfrm>
        </p:spPr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Оператори Циклів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203598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While</a:t>
            </a:r>
            <a:r>
              <a:rPr lang="en-US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Statement  = 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‘while’ </a:t>
            </a:r>
            <a:r>
              <a:rPr lang="en-US" sz="1600" b="1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BoolExpression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‘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do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’ </a:t>
            </a:r>
            <a:r>
              <a:rPr lang="en-US" sz="1600" b="1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DoBlock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endParaRPr lang="ru-RU" sz="1600" b="1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208189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smtClean="0">
                <a:solidFill>
                  <a:srgbClr val="00B050"/>
                </a:solidFill>
                <a:latin typeface="Roboto Condensed" pitchFamily="2" charset="0"/>
                <a:ea typeface="Roboto Condensed" pitchFamily="2" charset="0"/>
              </a:rPr>
              <a:t>ArE</a:t>
            </a:r>
            <a:r>
              <a:rPr lang="en-US" sz="1400" b="1" dirty="0" err="1" smtClean="0">
                <a:solidFill>
                  <a:srgbClr val="00B050"/>
                </a:solidFill>
                <a:latin typeface="Roboto Condensed" pitchFamily="2" charset="0"/>
                <a:ea typeface="Roboto Condensed" pitchFamily="2" charset="0"/>
              </a:rPr>
              <a:t>xp</a:t>
            </a:r>
            <a:r>
              <a:rPr lang="en-US" sz="1400" b="1" dirty="0" smtClean="0">
                <a:latin typeface="Roboto Condensed" pitchFamily="2" charset="0"/>
                <a:ea typeface="Roboto Condensed" pitchFamily="2" charset="0"/>
              </a:rPr>
              <a:t> = </a:t>
            </a:r>
            <a:r>
              <a:rPr lang="en-US" sz="1400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ArithmExpression</a:t>
            </a:r>
            <a:r>
              <a:rPr lang="pl-PL" sz="1400" b="1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endParaRPr lang="ru-RU" sz="1400" dirty="0" smtClean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82381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Оператор</a:t>
            </a:r>
            <a:r>
              <a:rPr lang="pl-PL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 while</a:t>
            </a:r>
            <a:r>
              <a:rPr lang="uk-UA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 </a:t>
            </a:r>
            <a:endParaRPr lang="ru-RU" sz="1400" b="1" dirty="0">
              <a:latin typeface="Roboto Black" pitchFamily="2" charset="0"/>
              <a:ea typeface="Roboto Black" pitchFamily="2" charset="0"/>
              <a:cs typeface="Rubik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203598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For</a:t>
            </a:r>
            <a:r>
              <a:rPr lang="en-US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Statement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= 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‘for’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600" b="1" dirty="0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Ident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‘:=’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600" b="1" dirty="0" smtClean="0">
                <a:solidFill>
                  <a:srgbClr val="00B050"/>
                </a:solidFill>
                <a:latin typeface="Roboto Condensed" pitchFamily="2" charset="0"/>
                <a:ea typeface="Roboto Condensed" pitchFamily="2" charset="0"/>
              </a:rPr>
              <a:t>ArE</a:t>
            </a:r>
            <a:r>
              <a:rPr lang="en-US" sz="1600" b="1" dirty="0" err="1" smtClean="0">
                <a:solidFill>
                  <a:srgbClr val="00B050"/>
                </a:solidFill>
                <a:latin typeface="Roboto Condensed" pitchFamily="2" charset="0"/>
                <a:ea typeface="Roboto Condensed" pitchFamily="2" charset="0"/>
              </a:rPr>
              <a:t>xp</a:t>
            </a:r>
            <a:r>
              <a:rPr lang="pl-PL" sz="1600" b="1" dirty="0" smtClean="0">
                <a:solidFill>
                  <a:srgbClr val="00B050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(to | </a:t>
            </a:r>
            <a:r>
              <a:rPr lang="en-US" sz="1600" b="1" dirty="0" err="1" smtClean="0">
                <a:latin typeface="Roboto Condensed" pitchFamily="2" charset="0"/>
                <a:ea typeface="Roboto Condensed" pitchFamily="2" charset="0"/>
              </a:rPr>
              <a:t>downto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) </a:t>
            </a:r>
            <a:r>
              <a:rPr lang="pl-PL" sz="1600" b="1" dirty="0" smtClean="0">
                <a:solidFill>
                  <a:srgbClr val="00B050"/>
                </a:solidFill>
                <a:latin typeface="Roboto Condensed" pitchFamily="2" charset="0"/>
                <a:ea typeface="Roboto Condensed" pitchFamily="2" charset="0"/>
              </a:rPr>
              <a:t>ArE</a:t>
            </a:r>
            <a:r>
              <a:rPr lang="en-US" sz="1600" b="1" dirty="0" err="1" smtClean="0">
                <a:solidFill>
                  <a:srgbClr val="00B050"/>
                </a:solidFill>
                <a:latin typeface="Roboto Condensed" pitchFamily="2" charset="0"/>
                <a:ea typeface="Roboto Condensed" pitchFamily="2" charset="0"/>
              </a:rPr>
              <a:t>xp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‘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do</a:t>
            </a:r>
            <a:r>
              <a:rPr lang="pl-PL" sz="1600" b="1" dirty="0" smtClean="0">
                <a:latin typeface="Roboto Condensed" pitchFamily="2" charset="0"/>
                <a:ea typeface="Roboto Condensed" pitchFamily="2" charset="0"/>
              </a:rPr>
              <a:t>’</a:t>
            </a:r>
            <a:r>
              <a:rPr lang="en-US" sz="16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1600" b="1" dirty="0" err="1" smtClean="0">
                <a:solidFill>
                  <a:srgbClr val="00B0F0"/>
                </a:solidFill>
                <a:latin typeface="Roboto Condensed" pitchFamily="2" charset="0"/>
                <a:ea typeface="Roboto Condensed" pitchFamily="2" charset="0"/>
              </a:rPr>
              <a:t>DoBlock</a:t>
            </a:r>
            <a:endParaRPr lang="ru-RU" sz="1600" b="1" dirty="0" err="1" smtClean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  <a:p>
            <a:endParaRPr lang="ru-RU" sz="1600" b="1" dirty="0">
              <a:solidFill>
                <a:srgbClr val="00B0F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4008" y="82381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Оператор</a:t>
            </a:r>
            <a:r>
              <a:rPr lang="pl-PL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 for</a:t>
            </a:r>
            <a:endParaRPr lang="ru-RU" sz="1400" b="1" dirty="0">
              <a:latin typeface="Roboto Black" pitchFamily="2" charset="0"/>
              <a:ea typeface="Roboto Black" pitchFamily="2" charset="0"/>
              <a:cs typeface="Rubik" pitchFamily="2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15553" y="2071660"/>
            <a:ext cx="2820343" cy="172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55576" y="177966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Приклад</a:t>
            </a:r>
            <a:endParaRPr lang="ru-RU" sz="1400" b="1" dirty="0">
              <a:latin typeface="Roboto Black" pitchFamily="2" charset="0"/>
              <a:ea typeface="Roboto Black" pitchFamily="2" charset="0"/>
              <a:cs typeface="Rubik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0072" y="177966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  <a:cs typeface="Rubik" pitchFamily="2" charset="-79"/>
              </a:rPr>
              <a:t>Приклад</a:t>
            </a:r>
            <a:endParaRPr lang="ru-RU" sz="1400" b="1" dirty="0">
              <a:latin typeface="Roboto Black" pitchFamily="2" charset="0"/>
              <a:ea typeface="Roboto Black" pitchFamily="2" charset="0"/>
              <a:cs typeface="Rubik" pitchFamily="2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r="11931"/>
          <a:stretch>
            <a:fillRect/>
          </a:stretch>
        </p:blipFill>
        <p:spPr bwMode="auto">
          <a:xfrm>
            <a:off x="5292080" y="2067694"/>
            <a:ext cx="2808312" cy="172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theme/theme1.xml><?xml version="1.0" encoding="utf-8"?>
<a:theme xmlns:a="http://schemas.openxmlformats.org/drawingml/2006/main" name="kpi-presentation-pp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ПІ Презентація">
      <a:majorFont>
        <a:latin typeface="Exo 2"/>
        <a:ea typeface=""/>
        <a:cs typeface=""/>
      </a:majorFont>
      <a:minorFont>
        <a:latin typeface="Exo 2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kpi-presentation-pp</Template>
  <TotalTime>292</TotalTime>
  <Words>664</Words>
  <Application>Microsoft Office PowerPoint</Application>
  <PresentationFormat>Экран (16:9)</PresentationFormat>
  <Paragraphs>91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kpi-presentation-pp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Даніїл Хортов</dc:creator>
  <cp:lastModifiedBy>Даніїл Хортов</cp:lastModifiedBy>
  <cp:revision>62</cp:revision>
  <dcterms:created xsi:type="dcterms:W3CDTF">2024-12-22T15:06:34Z</dcterms:created>
  <dcterms:modified xsi:type="dcterms:W3CDTF">2025-05-04T12:10:48Z</dcterms:modified>
</cp:coreProperties>
</file>