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2" r:id="rId3"/>
    <p:sldId id="269" r:id="rId4"/>
    <p:sldId id="260" r:id="rId5"/>
    <p:sldId id="261" r:id="rId6"/>
    <p:sldId id="268" r:id="rId7"/>
    <p:sldId id="258" r:id="rId8"/>
    <p:sldId id="259" r:id="rId9"/>
    <p:sldId id="274" r:id="rId10"/>
    <p:sldId id="275" r:id="rId11"/>
    <p:sldId id="276" r:id="rId12"/>
    <p:sldId id="271" r:id="rId13"/>
    <p:sldId id="263" r:id="rId14"/>
    <p:sldId id="273" r:id="rId15"/>
    <p:sldId id="270" r:id="rId16"/>
    <p:sldId id="267" r:id="rId1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15D3"/>
    <a:srgbClr val="1B3A6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5" d="100"/>
          <a:sy n="205" d="100"/>
        </p:scale>
        <p:origin x="-750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7711B-3BFF-47CD-8B58-243894FD3C6C}" type="datetimeFigureOut">
              <a:rPr lang="ru-RU" smtClean="0"/>
              <a:pPr/>
              <a:t>19.05.2025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70B04-1577-4D01-978C-B8479E9CC89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70B04-1577-4D01-978C-B8479E9CC891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5697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ий слайд">
    <p:bg>
      <p:bgPr>
        <a:solidFill>
          <a:srgbClr val="1B3A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КПИ\works\_ДНВР\Брендбук КПИ\Ресурс 3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3888" y="6424"/>
            <a:ext cx="1977853" cy="112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4826917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(варіант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кутник 5">
            <a:extLst>
              <a:ext uri="{FF2B5EF4-FFF2-40B4-BE49-F238E27FC236}">
                <a16:creationId xmlns="" xmlns:a16="http://schemas.microsoft.com/office/drawing/2014/main" id="{CD0114C3-B8CB-41F7-B04D-BDF53C237570}"/>
              </a:ext>
            </a:extLst>
          </p:cNvPr>
          <p:cNvSpPr/>
          <p:nvPr/>
        </p:nvSpPr>
        <p:spPr>
          <a:xfrm>
            <a:off x="0" y="4611944"/>
            <a:ext cx="9144000" cy="531557"/>
          </a:xfrm>
          <a:prstGeom prst="rect">
            <a:avLst/>
          </a:prstGeom>
          <a:solidFill>
            <a:srgbClr val="1B3A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uk-UA"/>
          </a:p>
        </p:txBody>
      </p:sp>
      <p:sp>
        <p:nvSpPr>
          <p:cNvPr id="5" name="Місце для тексту 8">
            <a:extLst>
              <a:ext uri="{FF2B5EF4-FFF2-40B4-BE49-F238E27FC236}">
                <a16:creationId xmlns="" xmlns:a16="http://schemas.microsoft.com/office/drawing/2014/main" id="{94C71DEB-74A9-4A63-980D-DAEEF7A421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415" y="323254"/>
            <a:ext cx="5513640" cy="706245"/>
          </a:xfrm>
        </p:spPr>
        <p:txBody>
          <a:bodyPr>
            <a:norm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400" b="1" cap="all" baseline="0">
                <a:solidFill>
                  <a:srgbClr val="1B3A6E"/>
                </a:solidFill>
                <a:latin typeface="Exo 2" panose="00000500000000000000" pitchFamily="2" charset="-52"/>
              </a:defRPr>
            </a:lvl1pPr>
          </a:lstStyle>
          <a:p>
            <a:pPr lvl="0"/>
            <a:r>
              <a:rPr lang="uk-UA" dirty="0" smtClean="0"/>
              <a:t>ВІДРЕДАГУЙТЕ ТЕКСТ ЗАГОЛОВКУ</a:t>
            </a:r>
          </a:p>
        </p:txBody>
      </p:sp>
      <p:sp>
        <p:nvSpPr>
          <p:cNvPr id="8" name="Місце для тексту 8">
            <a:extLst>
              <a:ext uri="{FF2B5EF4-FFF2-40B4-BE49-F238E27FC236}">
                <a16:creationId xmlns="" xmlns:a16="http://schemas.microsoft.com/office/drawing/2014/main" id="{0690D500-945F-4439-98A0-8C2C10EF2D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826" y="1040329"/>
            <a:ext cx="7417217" cy="311894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rgbClr val="1B3A6E"/>
                </a:solidFill>
                <a:latin typeface="Exo 2" panose="00000500000000000000" pitchFamily="2" charset="-52"/>
              </a:defRPr>
            </a:lvl1pPr>
          </a:lstStyle>
          <a:p>
            <a:pPr lvl="0"/>
            <a:r>
              <a:rPr lang="uk-UA" dirty="0" smtClean="0"/>
              <a:t>Відредагуйте підзаголовок  або приберіть його</a:t>
            </a:r>
            <a:endParaRPr lang="uk-UA" dirty="0"/>
          </a:p>
        </p:txBody>
      </p:sp>
      <p:sp>
        <p:nvSpPr>
          <p:cNvPr id="10" name="Місце для тексту 8">
            <a:extLst>
              <a:ext uri="{FF2B5EF4-FFF2-40B4-BE49-F238E27FC236}">
                <a16:creationId xmlns="" xmlns:a16="http://schemas.microsoft.com/office/drawing/2014/main" id="{0690D500-945F-4439-98A0-8C2C10EF2D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0164" y="1494333"/>
            <a:ext cx="7417217" cy="311894"/>
          </a:xfrm>
        </p:spPr>
        <p:txBody>
          <a:bodyPr>
            <a:normAutofit/>
          </a:bodyPr>
          <a:lstStyle>
            <a:lvl1pPr marL="0" indent="0">
              <a:buNone/>
              <a:defRPr sz="1400" b="0" baseline="0">
                <a:solidFill>
                  <a:schemeClr val="tx1"/>
                </a:solidFill>
                <a:latin typeface="Exo 2" panose="00000500000000000000" pitchFamily="2" charset="-52"/>
              </a:defRPr>
            </a:lvl1pPr>
          </a:lstStyle>
          <a:p>
            <a:pPr lvl="0"/>
            <a:r>
              <a:rPr lang="uk-UA" dirty="0" smtClean="0"/>
              <a:t>Відредагуйте текст слайду або вставте нове текстове поле</a:t>
            </a:r>
            <a:endParaRPr lang="uk-UA" dirty="0"/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F5677773-CACD-4264-8FC3-1F34482548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5778" y="4676873"/>
            <a:ext cx="297696" cy="3982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015EB4B-6CCC-4BD0-82C7-3B4BE67B3336}"/>
              </a:ext>
            </a:extLst>
          </p:cNvPr>
          <p:cNvSpPr txBox="1"/>
          <p:nvPr/>
        </p:nvSpPr>
        <p:spPr>
          <a:xfrm>
            <a:off x="672641" y="4714418"/>
            <a:ext cx="3180999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uk-UA" sz="800" b="1" dirty="0">
                <a:solidFill>
                  <a:schemeClr val="bg1"/>
                </a:solidFill>
                <a:latin typeface="Exo 2" panose="00000500000000000000" pitchFamily="2" charset="-52"/>
              </a:rPr>
              <a:t>Національний технічний університет України</a:t>
            </a:r>
            <a:r>
              <a:rPr lang="en-US" sz="800" b="1" dirty="0">
                <a:solidFill>
                  <a:schemeClr val="bg1"/>
                </a:solidFill>
                <a:latin typeface="Exo 2" panose="00000500000000000000" pitchFamily="2" charset="-52"/>
              </a:rPr>
              <a:t/>
            </a:r>
            <a:br>
              <a:rPr lang="en-US" sz="800" b="1" dirty="0">
                <a:solidFill>
                  <a:schemeClr val="bg1"/>
                </a:solidFill>
                <a:latin typeface="Exo 2" panose="00000500000000000000" pitchFamily="2" charset="-52"/>
              </a:rPr>
            </a:br>
            <a:r>
              <a:rPr lang="uk-UA" sz="800" b="1" dirty="0">
                <a:solidFill>
                  <a:schemeClr val="bg1"/>
                </a:solidFill>
                <a:latin typeface="Exo 2" panose="00000500000000000000" pitchFamily="2" charset="-52"/>
              </a:rPr>
              <a:t>«Київський політехнічний інститут імені Ігоря Сікорського»</a:t>
            </a:r>
            <a:endParaRPr lang="uk-UA" sz="800" dirty="0"/>
          </a:p>
        </p:txBody>
      </p:sp>
    </p:spTree>
    <p:extLst>
      <p:ext uri="{BB962C8B-B14F-4D97-AF65-F5344CB8AC3E}">
        <p14:creationId xmlns:p14="http://schemas.microsoft.com/office/powerpoint/2010/main" xmlns="" val="287574469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(варіант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кутник 5">
            <a:extLst>
              <a:ext uri="{FF2B5EF4-FFF2-40B4-BE49-F238E27FC236}">
                <a16:creationId xmlns="" xmlns:a16="http://schemas.microsoft.com/office/drawing/2014/main" id="{CD0114C3-B8CB-41F7-B04D-BDF53C237570}"/>
              </a:ext>
            </a:extLst>
          </p:cNvPr>
          <p:cNvSpPr/>
          <p:nvPr/>
        </p:nvSpPr>
        <p:spPr>
          <a:xfrm>
            <a:off x="0" y="4755054"/>
            <a:ext cx="9144000" cy="388446"/>
          </a:xfrm>
          <a:prstGeom prst="rect">
            <a:avLst/>
          </a:prstGeom>
          <a:solidFill>
            <a:srgbClr val="1B3A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uk-UA"/>
          </a:p>
        </p:txBody>
      </p:sp>
      <p:sp>
        <p:nvSpPr>
          <p:cNvPr id="5" name="Місце для тексту 8">
            <a:extLst>
              <a:ext uri="{FF2B5EF4-FFF2-40B4-BE49-F238E27FC236}">
                <a16:creationId xmlns="" xmlns:a16="http://schemas.microsoft.com/office/drawing/2014/main" id="{94C71DEB-74A9-4A63-980D-DAEEF7A421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415" y="323254"/>
            <a:ext cx="5513640" cy="706245"/>
          </a:xfrm>
        </p:spPr>
        <p:txBody>
          <a:bodyPr>
            <a:norm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400" b="1" cap="all" baseline="0">
                <a:solidFill>
                  <a:srgbClr val="1B3A6E"/>
                </a:solidFill>
                <a:latin typeface="Exo 2" panose="00000500000000000000" pitchFamily="2" charset="-52"/>
              </a:defRPr>
            </a:lvl1pPr>
          </a:lstStyle>
          <a:p>
            <a:pPr lvl="0"/>
            <a:r>
              <a:rPr lang="uk-UA" dirty="0" smtClean="0"/>
              <a:t>ВІДРЕДАГУЙТЕ ТЕКСТ ЗАГОЛОВКУ</a:t>
            </a:r>
          </a:p>
        </p:txBody>
      </p:sp>
      <p:sp>
        <p:nvSpPr>
          <p:cNvPr id="8" name="Місце для тексту 8">
            <a:extLst>
              <a:ext uri="{FF2B5EF4-FFF2-40B4-BE49-F238E27FC236}">
                <a16:creationId xmlns="" xmlns:a16="http://schemas.microsoft.com/office/drawing/2014/main" id="{0690D500-945F-4439-98A0-8C2C10EF2D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826" y="1040329"/>
            <a:ext cx="7417217" cy="311894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rgbClr val="1B3A6E"/>
                </a:solidFill>
                <a:latin typeface="Exo 2" panose="00000500000000000000" pitchFamily="2" charset="-52"/>
              </a:defRPr>
            </a:lvl1pPr>
          </a:lstStyle>
          <a:p>
            <a:pPr lvl="0"/>
            <a:r>
              <a:rPr lang="uk-UA" dirty="0" smtClean="0"/>
              <a:t>Відредагуйте підзаголовок  або приберіть його</a:t>
            </a:r>
            <a:endParaRPr lang="uk-UA" dirty="0"/>
          </a:p>
        </p:txBody>
      </p:sp>
      <p:sp>
        <p:nvSpPr>
          <p:cNvPr id="10" name="Місце для тексту 8">
            <a:extLst>
              <a:ext uri="{FF2B5EF4-FFF2-40B4-BE49-F238E27FC236}">
                <a16:creationId xmlns="" xmlns:a16="http://schemas.microsoft.com/office/drawing/2014/main" id="{0690D500-945F-4439-98A0-8C2C10EF2D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0164" y="1494333"/>
            <a:ext cx="7417217" cy="311894"/>
          </a:xfrm>
        </p:spPr>
        <p:txBody>
          <a:bodyPr>
            <a:normAutofit/>
          </a:bodyPr>
          <a:lstStyle>
            <a:lvl1pPr marL="0" indent="0">
              <a:buNone/>
              <a:defRPr sz="1400" b="0" baseline="0">
                <a:solidFill>
                  <a:schemeClr val="tx1"/>
                </a:solidFill>
                <a:latin typeface="Exo 2" panose="00000500000000000000" pitchFamily="2" charset="-52"/>
              </a:defRPr>
            </a:lvl1pPr>
          </a:lstStyle>
          <a:p>
            <a:pPr lvl="0"/>
            <a:r>
              <a:rPr lang="uk-UA" dirty="0" smtClean="0"/>
              <a:t>Відредагуйте текст слайду або вставте нове текстове поле</a:t>
            </a:r>
            <a:endParaRPr lang="uk-UA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015EB4B-6CCC-4BD0-82C7-3B4BE67B3336}"/>
              </a:ext>
            </a:extLst>
          </p:cNvPr>
          <p:cNvSpPr txBox="1"/>
          <p:nvPr/>
        </p:nvSpPr>
        <p:spPr>
          <a:xfrm>
            <a:off x="921412" y="4818325"/>
            <a:ext cx="7288391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uk-UA" sz="900" b="1" dirty="0">
                <a:solidFill>
                  <a:schemeClr val="bg1"/>
                </a:solidFill>
                <a:latin typeface="Exo 2" panose="00000500000000000000" pitchFamily="2" charset="-52"/>
              </a:rPr>
              <a:t>Національний технічний університет </a:t>
            </a:r>
            <a:r>
              <a:rPr lang="uk-UA" sz="900" b="1" dirty="0" smtClean="0">
                <a:solidFill>
                  <a:schemeClr val="bg1"/>
                </a:solidFill>
                <a:latin typeface="Exo 2" panose="00000500000000000000" pitchFamily="2" charset="-52"/>
              </a:rPr>
              <a:t>України «Київський </a:t>
            </a:r>
            <a:r>
              <a:rPr lang="uk-UA" sz="900" b="1" dirty="0">
                <a:solidFill>
                  <a:schemeClr val="bg1"/>
                </a:solidFill>
                <a:latin typeface="Exo 2" panose="00000500000000000000" pitchFamily="2" charset="-52"/>
              </a:rPr>
              <a:t>політехнічний інститут імені Ігоря Сікорського»</a:t>
            </a:r>
            <a:endParaRPr lang="uk-UA" sz="900" dirty="0">
              <a:solidFill>
                <a:schemeClr val="bg1"/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="" xmlns:a16="http://schemas.microsoft.com/office/drawing/2014/main" id="{86876A61-F7D5-4266-8A3C-CCEB689246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476" y="4431572"/>
            <a:ext cx="483610" cy="64696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="" xmlns:a16="http://schemas.microsoft.com/office/drawing/2014/main" id="{557609B2-75EE-43E9-961C-472E6BC6DA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0708" y="4479310"/>
            <a:ext cx="377149" cy="55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7507387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(варіант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кутник 5">
            <a:extLst>
              <a:ext uri="{FF2B5EF4-FFF2-40B4-BE49-F238E27FC236}">
                <a16:creationId xmlns="" xmlns:a16="http://schemas.microsoft.com/office/drawing/2014/main" id="{CD0114C3-B8CB-41F7-B04D-BDF53C237570}"/>
              </a:ext>
            </a:extLst>
          </p:cNvPr>
          <p:cNvSpPr/>
          <p:nvPr/>
        </p:nvSpPr>
        <p:spPr>
          <a:xfrm>
            <a:off x="0" y="4755054"/>
            <a:ext cx="9144000" cy="388446"/>
          </a:xfrm>
          <a:prstGeom prst="rect">
            <a:avLst/>
          </a:prstGeom>
          <a:solidFill>
            <a:srgbClr val="1B3A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uk-UA"/>
          </a:p>
        </p:txBody>
      </p:sp>
      <p:sp>
        <p:nvSpPr>
          <p:cNvPr id="5" name="Місце для тексту 8">
            <a:extLst>
              <a:ext uri="{FF2B5EF4-FFF2-40B4-BE49-F238E27FC236}">
                <a16:creationId xmlns="" xmlns:a16="http://schemas.microsoft.com/office/drawing/2014/main" id="{94C71DEB-74A9-4A63-980D-DAEEF7A421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415" y="323254"/>
            <a:ext cx="5513640" cy="706245"/>
          </a:xfrm>
        </p:spPr>
        <p:txBody>
          <a:bodyPr>
            <a:norm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400" b="1" cap="all" baseline="0">
                <a:solidFill>
                  <a:srgbClr val="1B3A6E"/>
                </a:solidFill>
                <a:latin typeface="Exo 2" panose="00000500000000000000" pitchFamily="2" charset="-52"/>
              </a:defRPr>
            </a:lvl1pPr>
          </a:lstStyle>
          <a:p>
            <a:pPr lvl="0"/>
            <a:r>
              <a:rPr lang="uk-UA" dirty="0" smtClean="0"/>
              <a:t>ВІДРЕДАГУЙТЕ ТЕКСТ ЗАГОЛОВКУ</a:t>
            </a:r>
          </a:p>
        </p:txBody>
      </p:sp>
      <p:sp>
        <p:nvSpPr>
          <p:cNvPr id="8" name="Місце для тексту 8">
            <a:extLst>
              <a:ext uri="{FF2B5EF4-FFF2-40B4-BE49-F238E27FC236}">
                <a16:creationId xmlns="" xmlns:a16="http://schemas.microsoft.com/office/drawing/2014/main" id="{0690D500-945F-4439-98A0-8C2C10EF2D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826" y="1040329"/>
            <a:ext cx="7417217" cy="311894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rgbClr val="1B3A6E"/>
                </a:solidFill>
                <a:latin typeface="Exo 2" panose="00000500000000000000" pitchFamily="2" charset="-52"/>
              </a:defRPr>
            </a:lvl1pPr>
          </a:lstStyle>
          <a:p>
            <a:pPr lvl="0"/>
            <a:r>
              <a:rPr lang="uk-UA" dirty="0" smtClean="0"/>
              <a:t>Відредагуйте підзаголовок  або приберіть його</a:t>
            </a:r>
            <a:endParaRPr lang="uk-UA" dirty="0"/>
          </a:p>
        </p:txBody>
      </p:sp>
      <p:sp>
        <p:nvSpPr>
          <p:cNvPr id="10" name="Місце для тексту 8">
            <a:extLst>
              <a:ext uri="{FF2B5EF4-FFF2-40B4-BE49-F238E27FC236}">
                <a16:creationId xmlns="" xmlns:a16="http://schemas.microsoft.com/office/drawing/2014/main" id="{0690D500-945F-4439-98A0-8C2C10EF2D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0164" y="1494333"/>
            <a:ext cx="7417217" cy="311894"/>
          </a:xfrm>
        </p:spPr>
        <p:txBody>
          <a:bodyPr>
            <a:normAutofit/>
          </a:bodyPr>
          <a:lstStyle>
            <a:lvl1pPr marL="0" indent="0">
              <a:buNone/>
              <a:defRPr sz="1400" b="0" baseline="0">
                <a:solidFill>
                  <a:schemeClr val="tx1"/>
                </a:solidFill>
                <a:latin typeface="Exo 2" panose="00000500000000000000" pitchFamily="2" charset="-52"/>
              </a:defRPr>
            </a:lvl1pPr>
          </a:lstStyle>
          <a:p>
            <a:pPr lvl="0"/>
            <a:r>
              <a:rPr lang="uk-UA" dirty="0" smtClean="0"/>
              <a:t>Відредагуйте текст слайду або вставте нове текстове поле</a:t>
            </a:r>
            <a:endParaRPr lang="uk-UA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8211852" y="4425177"/>
            <a:ext cx="483610" cy="646966"/>
            <a:chOff x="8296291" y="4126103"/>
            <a:chExt cx="662832" cy="886727"/>
          </a:xfrm>
        </p:grpSpPr>
        <p:pic>
          <p:nvPicPr>
            <p:cNvPr id="9" name="Рисунок 8">
              <a:extLst>
                <a:ext uri="{FF2B5EF4-FFF2-40B4-BE49-F238E27FC236}">
                  <a16:creationId xmlns="" xmlns:a16="http://schemas.microsoft.com/office/drawing/2014/main" id="{86876A61-F7D5-4266-8A3C-CCEB6892467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296291" y="4126103"/>
              <a:ext cx="662832" cy="886727"/>
            </a:xfrm>
            <a:prstGeom prst="rect">
              <a:avLst/>
            </a:prstGeom>
          </p:spPr>
        </p:pic>
        <p:pic>
          <p:nvPicPr>
            <p:cNvPr id="12" name="Рисунок 11">
              <a:extLst>
                <a:ext uri="{FF2B5EF4-FFF2-40B4-BE49-F238E27FC236}">
                  <a16:creationId xmlns="" xmlns:a16="http://schemas.microsoft.com/office/drawing/2014/main" id="{557609B2-75EE-43E9-961C-472E6BC6DA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369248" y="4191533"/>
              <a:ext cx="516917" cy="755869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015EB4B-6CCC-4BD0-82C7-3B4BE67B3336}"/>
              </a:ext>
            </a:extLst>
          </p:cNvPr>
          <p:cNvSpPr txBox="1"/>
          <p:nvPr/>
        </p:nvSpPr>
        <p:spPr>
          <a:xfrm>
            <a:off x="346531" y="4835698"/>
            <a:ext cx="7288391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uk-UA" sz="900" b="1" dirty="0">
                <a:solidFill>
                  <a:schemeClr val="bg1"/>
                </a:solidFill>
                <a:latin typeface="Exo 2" panose="00000500000000000000" pitchFamily="2" charset="-52"/>
              </a:rPr>
              <a:t>Національний технічний університет </a:t>
            </a:r>
            <a:r>
              <a:rPr lang="uk-UA" sz="900" b="1" dirty="0" smtClean="0">
                <a:solidFill>
                  <a:schemeClr val="bg1"/>
                </a:solidFill>
                <a:latin typeface="Exo 2" panose="00000500000000000000" pitchFamily="2" charset="-52"/>
              </a:rPr>
              <a:t>України «Київський </a:t>
            </a:r>
            <a:r>
              <a:rPr lang="uk-UA" sz="900" b="1" dirty="0">
                <a:solidFill>
                  <a:schemeClr val="bg1"/>
                </a:solidFill>
                <a:latin typeface="Exo 2" panose="00000500000000000000" pitchFamily="2" charset="-52"/>
              </a:rPr>
              <a:t>політехнічний інститут імені Ігоря Сікорського»</a:t>
            </a:r>
            <a:endParaRPr lang="uk-UA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732200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(варіант 4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F5677773-CACD-4264-8FC3-1F34482548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48542" y="4189156"/>
            <a:ext cx="615078" cy="82284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F64A52D9-717C-47D9-A6A0-08FC2D02D8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4387" y="4534780"/>
            <a:ext cx="296688" cy="4338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BC27870-0C84-4FEB-AF83-6CCC33FC83AA}"/>
              </a:ext>
            </a:extLst>
          </p:cNvPr>
          <p:cNvSpPr txBox="1"/>
          <p:nvPr/>
        </p:nvSpPr>
        <p:spPr>
          <a:xfrm>
            <a:off x="571076" y="4578574"/>
            <a:ext cx="3407023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uk-UA" sz="900" b="1" dirty="0">
                <a:solidFill>
                  <a:srgbClr val="1B3A6E"/>
                </a:solidFill>
                <a:latin typeface="Roboto Black" pitchFamily="2" charset="0"/>
                <a:ea typeface="Roboto Black" pitchFamily="2" charset="0"/>
              </a:rPr>
              <a:t>Національний технічний університет України</a:t>
            </a:r>
            <a:r>
              <a:rPr lang="en-US" sz="900" b="1" dirty="0">
                <a:solidFill>
                  <a:srgbClr val="1B3A6E"/>
                </a:solidFill>
                <a:latin typeface="Roboto Black" pitchFamily="2" charset="0"/>
                <a:ea typeface="Roboto Black" pitchFamily="2" charset="0"/>
              </a:rPr>
              <a:t/>
            </a:r>
            <a:br>
              <a:rPr lang="en-US" sz="900" b="1" dirty="0">
                <a:solidFill>
                  <a:srgbClr val="1B3A6E"/>
                </a:solidFill>
                <a:latin typeface="Roboto Black" pitchFamily="2" charset="0"/>
                <a:ea typeface="Roboto Black" pitchFamily="2" charset="0"/>
              </a:rPr>
            </a:br>
            <a:r>
              <a:rPr lang="uk-UA" sz="900" b="1" dirty="0">
                <a:solidFill>
                  <a:srgbClr val="1B3A6E"/>
                </a:solidFill>
                <a:latin typeface="Roboto Black" pitchFamily="2" charset="0"/>
                <a:ea typeface="Roboto Black" pitchFamily="2" charset="0"/>
              </a:rPr>
              <a:t>«Київський політехнічний інститут імені Ігоря Сікорського»</a:t>
            </a:r>
          </a:p>
        </p:txBody>
      </p:sp>
    </p:spTree>
    <p:extLst>
      <p:ext uri="{BB962C8B-B14F-4D97-AF65-F5344CB8AC3E}">
        <p14:creationId xmlns:p14="http://schemas.microsoft.com/office/powerpoint/2010/main" xmlns="" val="427163888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(варіант 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Місце для тексту 8">
            <a:extLst>
              <a:ext uri="{FF2B5EF4-FFF2-40B4-BE49-F238E27FC236}">
                <a16:creationId xmlns="" xmlns:a16="http://schemas.microsoft.com/office/drawing/2014/main" id="{94C71DEB-74A9-4A63-980D-DAEEF7A421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415" y="323254"/>
            <a:ext cx="5513640" cy="706245"/>
          </a:xfrm>
        </p:spPr>
        <p:txBody>
          <a:bodyPr>
            <a:norm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400" b="1" cap="all" baseline="0">
                <a:solidFill>
                  <a:srgbClr val="1B3A6E"/>
                </a:solidFill>
                <a:latin typeface="Exo 2" panose="00000500000000000000" pitchFamily="2" charset="-52"/>
              </a:defRPr>
            </a:lvl1pPr>
          </a:lstStyle>
          <a:p>
            <a:pPr lvl="0"/>
            <a:r>
              <a:rPr lang="uk-UA" dirty="0" smtClean="0"/>
              <a:t>ВІДРЕДАГУЙТЕ ТЕКСТ ЗАГОЛОВКУ</a:t>
            </a:r>
          </a:p>
        </p:txBody>
      </p:sp>
      <p:sp>
        <p:nvSpPr>
          <p:cNvPr id="8" name="Місце для тексту 8">
            <a:extLst>
              <a:ext uri="{FF2B5EF4-FFF2-40B4-BE49-F238E27FC236}">
                <a16:creationId xmlns="" xmlns:a16="http://schemas.microsoft.com/office/drawing/2014/main" id="{0690D500-945F-4439-98A0-8C2C10EF2D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826" y="1040329"/>
            <a:ext cx="7417217" cy="311894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rgbClr val="1B3A6E"/>
                </a:solidFill>
                <a:latin typeface="Exo 2" panose="00000500000000000000" pitchFamily="2" charset="-52"/>
              </a:defRPr>
            </a:lvl1pPr>
          </a:lstStyle>
          <a:p>
            <a:pPr lvl="0"/>
            <a:r>
              <a:rPr lang="uk-UA" dirty="0" smtClean="0"/>
              <a:t>Відредагуйте підзаголовок  або приберіть його</a:t>
            </a:r>
            <a:endParaRPr lang="uk-UA" dirty="0"/>
          </a:p>
        </p:txBody>
      </p:sp>
      <p:sp>
        <p:nvSpPr>
          <p:cNvPr id="10" name="Місце для тексту 8">
            <a:extLst>
              <a:ext uri="{FF2B5EF4-FFF2-40B4-BE49-F238E27FC236}">
                <a16:creationId xmlns="" xmlns:a16="http://schemas.microsoft.com/office/drawing/2014/main" id="{0690D500-945F-4439-98A0-8C2C10EF2D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0164" y="1494333"/>
            <a:ext cx="7417217" cy="311894"/>
          </a:xfrm>
        </p:spPr>
        <p:txBody>
          <a:bodyPr>
            <a:normAutofit/>
          </a:bodyPr>
          <a:lstStyle>
            <a:lvl1pPr marL="0" indent="0">
              <a:buNone/>
              <a:defRPr sz="1400" b="0" baseline="0">
                <a:solidFill>
                  <a:schemeClr val="tx1"/>
                </a:solidFill>
                <a:latin typeface="Exo 2" panose="00000500000000000000" pitchFamily="2" charset="-52"/>
              </a:defRPr>
            </a:lvl1pPr>
          </a:lstStyle>
          <a:p>
            <a:pPr lvl="0"/>
            <a:r>
              <a:rPr lang="uk-UA" dirty="0" smtClean="0"/>
              <a:t>Відредагуйте текст слайду або вставте нове текстове поле</a:t>
            </a:r>
            <a:endParaRPr lang="uk-UA" dirty="0"/>
          </a:p>
        </p:txBody>
      </p:sp>
      <p:pic>
        <p:nvPicPr>
          <p:cNvPr id="11" name="Рисунок 10">
            <a:extLst>
              <a:ext uri="{FF2B5EF4-FFF2-40B4-BE49-F238E27FC236}">
                <a16:creationId xmlns="" xmlns:a16="http://schemas.microsoft.com/office/drawing/2014/main" id="{F64A52D9-717C-47D9-A6A0-08FC2D02D8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99230" y="4341801"/>
            <a:ext cx="393100" cy="57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0981842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(варіант 6)">
    <p:bg>
      <p:bgPr>
        <a:solidFill>
          <a:srgbClr val="1B3A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Місце для тексту 8">
            <a:extLst>
              <a:ext uri="{FF2B5EF4-FFF2-40B4-BE49-F238E27FC236}">
                <a16:creationId xmlns="" xmlns:a16="http://schemas.microsoft.com/office/drawing/2014/main" id="{94C71DEB-74A9-4A63-980D-DAEEF7A421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415" y="323254"/>
            <a:ext cx="5513640" cy="706245"/>
          </a:xfrm>
        </p:spPr>
        <p:txBody>
          <a:bodyPr>
            <a:norm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400" b="1" cap="all" baseline="0">
                <a:solidFill>
                  <a:schemeClr val="bg1"/>
                </a:solidFill>
                <a:latin typeface="Exo 2" panose="00000500000000000000" pitchFamily="2" charset="-52"/>
              </a:defRPr>
            </a:lvl1pPr>
          </a:lstStyle>
          <a:p>
            <a:pPr lvl="0"/>
            <a:r>
              <a:rPr lang="uk-UA" dirty="0" smtClean="0"/>
              <a:t>ВІДРЕДАГУЙТЕ ТЕКСТ ЗАГОЛОВКУ</a:t>
            </a:r>
          </a:p>
        </p:txBody>
      </p:sp>
      <p:sp>
        <p:nvSpPr>
          <p:cNvPr id="8" name="Місце для тексту 8">
            <a:extLst>
              <a:ext uri="{FF2B5EF4-FFF2-40B4-BE49-F238E27FC236}">
                <a16:creationId xmlns="" xmlns:a16="http://schemas.microsoft.com/office/drawing/2014/main" id="{0690D500-945F-4439-98A0-8C2C10EF2D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826" y="1040329"/>
            <a:ext cx="7417217" cy="311894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Exo 2" panose="00000500000000000000" pitchFamily="2" charset="-52"/>
              </a:defRPr>
            </a:lvl1pPr>
          </a:lstStyle>
          <a:p>
            <a:pPr lvl="0"/>
            <a:r>
              <a:rPr lang="uk-UA" dirty="0" smtClean="0"/>
              <a:t>Відредагуйте підзаголовок  або приберіть його</a:t>
            </a:r>
            <a:endParaRPr lang="uk-UA" dirty="0"/>
          </a:p>
        </p:txBody>
      </p:sp>
      <p:sp>
        <p:nvSpPr>
          <p:cNvPr id="10" name="Місце для тексту 8">
            <a:extLst>
              <a:ext uri="{FF2B5EF4-FFF2-40B4-BE49-F238E27FC236}">
                <a16:creationId xmlns="" xmlns:a16="http://schemas.microsoft.com/office/drawing/2014/main" id="{0690D500-945F-4439-98A0-8C2C10EF2D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0164" y="1494333"/>
            <a:ext cx="7417217" cy="311894"/>
          </a:xfrm>
        </p:spPr>
        <p:txBody>
          <a:bodyPr>
            <a:normAutofit/>
          </a:bodyPr>
          <a:lstStyle>
            <a:lvl1pPr marL="0" indent="0">
              <a:buNone/>
              <a:defRPr sz="1400" b="0" baseline="0">
                <a:solidFill>
                  <a:schemeClr val="bg1"/>
                </a:solidFill>
                <a:latin typeface="Exo 2" panose="00000500000000000000" pitchFamily="2" charset="-52"/>
              </a:defRPr>
            </a:lvl1pPr>
          </a:lstStyle>
          <a:p>
            <a:pPr lvl="0"/>
            <a:r>
              <a:rPr lang="uk-UA" dirty="0" smtClean="0"/>
              <a:t>Відредагуйте текст слайду або вставте нове текстове поле</a:t>
            </a:r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F5677773-CACD-4264-8FC3-1F34482548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0050" y="4341801"/>
            <a:ext cx="429679" cy="57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9667922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4FC6-9824-40CA-B4FF-E6FB11785B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="" xmlns:a16="http://schemas.microsoft.com/office/drawing/2014/main" id="{32279328-FA53-4D7A-BCE9-03349729A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="" xmlns:a16="http://schemas.microsoft.com/office/drawing/2014/main" id="{980E75DA-89FC-4BF8-99EC-C09167CF1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uk-UA" dirty="0"/>
              <a:t>Відредагуйте стиль зразка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="" xmlns:a16="http://schemas.microsoft.com/office/drawing/2014/main" id="{522F5604-C4CE-44B9-9888-FDA854F32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="" xmlns:a16="http://schemas.microsoft.com/office/drawing/2014/main" id="{6FD278C2-61B1-4305-BBB1-9BC8412C3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="" xmlns:a16="http://schemas.microsoft.com/office/drawing/2014/main" id="{3D1C5CEF-D24A-455A-864A-81B0C32B6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24FC6-9824-40CA-B4FF-E6FB11785B5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3310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ransition>
    <p:push dir="u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95736" y="1947485"/>
            <a:ext cx="48245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smtClean="0">
                <a:solidFill>
                  <a:schemeClr val="bg1"/>
                </a:solidFill>
                <a:latin typeface="Rubik" pitchFamily="2" charset="-79"/>
                <a:ea typeface="Roboto" pitchFamily="2" charset="0"/>
                <a:cs typeface="Rubik" pitchFamily="2" charset="-79"/>
              </a:rPr>
              <a:t>Black Box</a:t>
            </a:r>
            <a:endParaRPr lang="ru-RU" sz="7200" b="1" dirty="0">
              <a:solidFill>
                <a:schemeClr val="bg1"/>
              </a:solidFill>
              <a:latin typeface="Rubik" pitchFamily="2" charset="-79"/>
              <a:ea typeface="Roboto" pitchFamily="2" charset="0"/>
              <a:cs typeface="Rubik" pitchFamily="2" charset="-79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572000" y="465998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Rubik" pitchFamily="2" charset="-79"/>
              </a:rPr>
              <a:t>Виконали: Хортов Д.П., Троян В.О</a:t>
            </a:r>
            <a:endParaRPr lang="ru-RU" sz="2000" b="1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Rubik" pitchFamily="2" charset="-79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1"/>
          <p:cNvSpPr>
            <a:spLocks noGrp="1"/>
          </p:cNvSpPr>
          <p:nvPr>
            <p:ph type="body" sz="quarter" idx="11"/>
          </p:nvPr>
        </p:nvSpPr>
        <p:spPr>
          <a:xfrm>
            <a:off x="328414" y="323254"/>
            <a:ext cx="6115793" cy="706245"/>
          </a:xfrm>
        </p:spPr>
        <p:txBody>
          <a:bodyPr/>
          <a:lstStyle/>
          <a:p>
            <a:r>
              <a:rPr lang="uk-UA" dirty="0">
                <a:latin typeface="Rubik" pitchFamily="2" charset="-79"/>
                <a:cs typeface="Rubik" pitchFamily="2" charset="-79"/>
              </a:rPr>
              <a:t>Дешифратор Свинячої Латини</a:t>
            </a:r>
            <a:endParaRPr lang="ru-RU" dirty="0">
              <a:latin typeface="Rubik" pitchFamily="2" charset="-79"/>
              <a:cs typeface="Rubik" pitchFamily="2" charset="-79"/>
            </a:endParaRPr>
          </a:p>
        </p:txBody>
      </p:sp>
      <p:pic>
        <p:nvPicPr>
          <p:cNvPr id="4098" name="Picture 2" descr="Свиня свійська — Вікіпеді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843558"/>
            <a:ext cx="1978363" cy="14837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вальна виноска 2"/>
          <p:cNvSpPr/>
          <p:nvPr/>
        </p:nvSpPr>
        <p:spPr>
          <a:xfrm>
            <a:off x="7683554" y="267494"/>
            <a:ext cx="1243073" cy="792088"/>
          </a:xfrm>
          <a:prstGeom prst="wedgeEllipseCallout">
            <a:avLst>
              <a:gd name="adj1" fmla="val 10931"/>
              <a:gd name="adj2" fmla="val 747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/>
          <p:cNvSpPr txBox="1"/>
          <p:nvPr/>
        </p:nvSpPr>
        <p:spPr>
          <a:xfrm>
            <a:off x="7827570" y="478872"/>
            <a:ext cx="120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latin typeface="Roboto Condensed" pitchFamily="2" charset="0"/>
                <a:ea typeface="Roboto Condensed" pitchFamily="2" charset="0"/>
              </a:rPr>
              <a:t>Ellohay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Roboto Condensed" pitchFamily="2" charset="0"/>
                <a:ea typeface="Roboto Condensed" pitchFamily="2" charset="0"/>
              </a:rPr>
              <a:t>!</a:t>
            </a:r>
            <a:endParaRPr lang="pl-PL" b="1" dirty="0" smtClean="0">
              <a:solidFill>
                <a:schemeClr val="bg1">
                  <a:lumMod val="9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699542"/>
            <a:ext cx="6552728" cy="5829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</a:pPr>
            <a:r>
              <a:rPr lang="uk-UA" sz="2000" b="1" dirty="0" smtClean="0">
                <a:solidFill>
                  <a:schemeClr val="accent2">
                    <a:lumMod val="75000"/>
                  </a:schemeClr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Виклик: </a:t>
            </a:r>
            <a:r>
              <a:rPr lang="ru-RU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Правила </a:t>
            </a:r>
            <a:r>
              <a:rPr lang="ru-RU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діють</a:t>
            </a:r>
            <a:r>
              <a:rPr lang="ru-RU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на слова, а не </a:t>
            </a:r>
            <a:r>
              <a:rPr lang="ru-RU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символи</a:t>
            </a:r>
            <a:endParaRPr lang="en-GB" b="1" dirty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>
              <a:lnSpc>
                <a:spcPct val="80000"/>
              </a:lnSpc>
            </a:pPr>
            <a:r>
              <a:rPr lang="ru-RU" sz="2000" b="1" dirty="0" err="1" smtClean="0">
                <a:solidFill>
                  <a:schemeClr val="accent2">
                    <a:lumMod val="75000"/>
                  </a:schemeClr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Гібридна</a:t>
            </a:r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 </a:t>
            </a:r>
            <a:r>
              <a:rPr lang="ru-RU" sz="2000" b="1" dirty="0" err="1" smtClean="0">
                <a:solidFill>
                  <a:schemeClr val="accent2">
                    <a:lumMod val="75000"/>
                  </a:schemeClr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Стратегія</a:t>
            </a:r>
            <a:r>
              <a:rPr lang="uk-UA" sz="2000" b="1" dirty="0" smtClean="0">
                <a:solidFill>
                  <a:schemeClr val="accent2">
                    <a:lumMod val="75000"/>
                  </a:schemeClr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	</a:t>
            </a:r>
            <a:r>
              <a:rPr lang="ru-RU" b="1" dirty="0" err="1" smtClean="0">
                <a:solidFill>
                  <a:schemeClr val="accent2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Пріоритет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:</a:t>
            </a:r>
            <a:r>
              <a:rPr lang="ru-RU" sz="2000" b="1" dirty="0" smtClean="0">
                <a:solidFill>
                  <a:schemeClr val="accent2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ru-RU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Приклади</a:t>
            </a:r>
            <a:r>
              <a:rPr lang="ru-RU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ru-RU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з</a:t>
            </a:r>
            <a:r>
              <a:rPr lang="ru-RU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ru-RU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Бази</a:t>
            </a:r>
            <a:r>
              <a:rPr lang="ru-RU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ru-RU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Даних</a:t>
            </a:r>
            <a:r>
              <a:rPr lang="ru-RU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(слово -&gt; </a:t>
            </a:r>
            <a:r>
              <a:rPr lang="ru-RU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слово</a:t>
            </a:r>
            <a:r>
              <a:rPr lang="ru-RU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)</a:t>
            </a:r>
          </a:p>
          <a:p>
            <a:pPr marL="0" lvl="1">
              <a:lnSpc>
                <a:spcPct val="80000"/>
              </a:lnSpc>
            </a:pPr>
            <a:r>
              <a:rPr lang="ru-RU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	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Алгоритм: </a:t>
            </a:r>
            <a:r>
              <a:rPr lang="ru-RU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Генерація</a:t>
            </a:r>
            <a:r>
              <a:rPr lang="ru-RU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ru-RU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кандидатів</a:t>
            </a:r>
            <a:r>
              <a:rPr lang="ru-RU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для </a:t>
            </a:r>
            <a:r>
              <a:rPr lang="ru-RU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невідомих</a:t>
            </a:r>
            <a:r>
              <a:rPr lang="ru-RU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ru-RU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слів</a:t>
            </a:r>
            <a:r>
              <a:rPr lang="ru-RU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	(</a:t>
            </a:r>
            <a:r>
              <a:rPr lang="ru-RU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зворотні</a:t>
            </a:r>
            <a:r>
              <a:rPr lang="ru-RU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правила)</a:t>
            </a:r>
          </a:p>
          <a:p>
            <a:pPr marL="0" lvl="1">
              <a:lnSpc>
                <a:spcPct val="80000"/>
              </a:lnSpc>
            </a:pPr>
            <a:r>
              <a:rPr lang="ru-RU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	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AI (Словник): </a:t>
            </a:r>
            <a:r>
              <a:rPr lang="ru-RU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Перевірка</a:t>
            </a:r>
            <a:r>
              <a:rPr lang="ru-RU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ru-RU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кандидатів</a:t>
            </a:r>
            <a:r>
              <a:rPr lang="ru-RU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за словником NLTK</a:t>
            </a:r>
            <a:endParaRPr lang="pl-PL" b="1" dirty="0" smtClean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 marL="0" lvl="1">
              <a:lnSpc>
                <a:spcPct val="80000"/>
              </a:lnSpc>
            </a:pPr>
            <a:endParaRPr lang="pl-PL" sz="2000" b="1" dirty="0" smtClean="0">
              <a:solidFill>
                <a:schemeClr val="accent2">
                  <a:lumMod val="75000"/>
                </a:schemeClr>
              </a:solidFill>
              <a:latin typeface="Rubik" pitchFamily="2" charset="-79"/>
              <a:ea typeface="Roboto Condensed" pitchFamily="2" charset="0"/>
              <a:cs typeface="Rubik" pitchFamily="2" charset="-79"/>
            </a:endParaRPr>
          </a:p>
          <a:p>
            <a:pPr marL="0" lvl="1">
              <a:lnSpc>
                <a:spcPct val="80000"/>
              </a:lnSpc>
            </a:pPr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Модель </a:t>
            </a:r>
            <a:r>
              <a:rPr lang="uk-UA" sz="2000" b="1" dirty="0" smtClean="0">
                <a:solidFill>
                  <a:schemeClr val="accent2">
                    <a:lumMod val="75000"/>
                  </a:schemeClr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:</a:t>
            </a:r>
            <a:r>
              <a:rPr lang="pl-PL" sz="2000" b="1" dirty="0" smtClean="0">
                <a:solidFill>
                  <a:schemeClr val="accent2">
                    <a:lumMod val="75000"/>
                  </a:schemeClr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 </a:t>
            </a:r>
            <a:r>
              <a:rPr lang="ru-RU" sz="20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Карта </a:t>
            </a:r>
            <a:r>
              <a:rPr lang="ru-RU" sz="2000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відомих</a:t>
            </a:r>
            <a:r>
              <a:rPr lang="ru-RU" sz="20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ru-RU" sz="2000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слів</a:t>
            </a:r>
            <a:r>
              <a:rPr lang="ru-RU" sz="20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+ Алгоритм + Словник NLTK</a:t>
            </a:r>
            <a:endParaRPr lang="pl-PL" sz="2000" b="1" dirty="0" smtClean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 marL="0" lvl="1">
              <a:lnSpc>
                <a:spcPct val="80000"/>
              </a:lnSpc>
            </a:pPr>
            <a:endParaRPr lang="pl-PL" sz="2000" b="1" dirty="0" smtClean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>
              <a:lnSpc>
                <a:spcPct val="80000"/>
              </a:lnSpc>
            </a:pPr>
            <a:r>
              <a:rPr lang="ru-RU" sz="2000" b="1" dirty="0" err="1" smtClean="0">
                <a:solidFill>
                  <a:schemeClr val="accent2">
                    <a:lumMod val="75000"/>
                  </a:schemeClr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Дешифрування</a:t>
            </a:r>
            <a:r>
              <a:rPr lang="uk-UA" sz="2000" b="1" dirty="0" smtClean="0">
                <a:solidFill>
                  <a:schemeClr val="accent2">
                    <a:lumMod val="75000"/>
                  </a:schemeClr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:</a:t>
            </a:r>
          </a:p>
          <a:p>
            <a:pPr marL="742950" lvl="1" indent="-285750"/>
            <a:r>
              <a:rPr lang="ru-RU" b="1" dirty="0" err="1" smtClean="0">
                <a:solidFill>
                  <a:schemeClr val="accent2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Знайдено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в БД? </a:t>
            </a:r>
            <a:r>
              <a:rPr lang="ru-RU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-&gt; </a:t>
            </a:r>
            <a:r>
              <a:rPr lang="ru-RU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Використати</a:t>
            </a:r>
            <a:endParaRPr lang="ru-RU" b="1" dirty="0" smtClean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 marL="742950" lvl="1" indent="-285750"/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Не </a:t>
            </a:r>
            <a:r>
              <a:rPr lang="ru-RU" b="1" dirty="0" err="1" smtClean="0">
                <a:solidFill>
                  <a:schemeClr val="accent2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знайдено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? </a:t>
            </a:r>
            <a:r>
              <a:rPr lang="ru-RU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-&gt; </a:t>
            </a:r>
            <a:r>
              <a:rPr lang="ru-RU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Згенерувати</a:t>
            </a:r>
            <a:r>
              <a:rPr lang="ru-RU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ru-RU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кандидатів</a:t>
            </a:r>
            <a:r>
              <a:rPr lang="ru-RU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-&gt; </a:t>
            </a:r>
            <a:r>
              <a:rPr lang="ru-RU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Перевірити</a:t>
            </a:r>
            <a:r>
              <a:rPr lang="ru-RU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словником -&gt; </a:t>
            </a:r>
            <a:r>
              <a:rPr lang="ru-RU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Використати</a:t>
            </a:r>
            <a:r>
              <a:rPr lang="ru-RU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перший </a:t>
            </a:r>
            <a:r>
              <a:rPr lang="ru-RU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знайдений</a:t>
            </a:r>
            <a:endParaRPr lang="ru-RU" b="1" dirty="0" smtClean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 marL="742950" lvl="1" indent="-285750"/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Не </a:t>
            </a:r>
            <a:r>
              <a:rPr lang="ru-RU" b="1" dirty="0" err="1" smtClean="0">
                <a:solidFill>
                  <a:schemeClr val="accent2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знайдено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ru-RU" b="1" dirty="0" err="1" smtClean="0">
                <a:solidFill>
                  <a:schemeClr val="accent2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ніде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? </a:t>
            </a:r>
            <a:r>
              <a:rPr lang="ru-RU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-&gt; </a:t>
            </a:r>
            <a:r>
              <a:rPr lang="ru-RU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Залишити</a:t>
            </a:r>
            <a:r>
              <a:rPr lang="ru-RU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без </a:t>
            </a:r>
            <a:r>
              <a:rPr lang="ru-RU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змін</a:t>
            </a:r>
            <a:endParaRPr lang="pl-PL" b="1" dirty="0" smtClean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 marL="0" lvl="1">
              <a:lnSpc>
                <a:spcPct val="80000"/>
              </a:lnSpc>
            </a:pPr>
            <a:endParaRPr lang="pl-PL" b="1" dirty="0" smtClean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 marL="0" lvl="1">
              <a:lnSpc>
                <a:spcPct val="80000"/>
              </a:lnSpc>
            </a:pPr>
            <a:endParaRPr lang="en-GB" b="1" dirty="0" smtClean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 marL="0" lvl="1">
              <a:lnSpc>
                <a:spcPct val="80000"/>
              </a:lnSpc>
            </a:pPr>
            <a:endParaRPr lang="pl-PL" b="1" dirty="0" smtClean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 marL="0" lvl="1">
              <a:lnSpc>
                <a:spcPct val="80000"/>
              </a:lnSpc>
            </a:pPr>
            <a:endParaRPr lang="ru-RU" b="1" dirty="0" smtClean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 marL="0" lvl="1">
              <a:lnSpc>
                <a:spcPct val="80000"/>
              </a:lnSpc>
            </a:pPr>
            <a:endParaRPr lang="ru-RU" b="1" dirty="0" smtClean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 marL="0" lvl="1">
              <a:lnSpc>
                <a:spcPct val="80000"/>
              </a:lnSpc>
            </a:pPr>
            <a:endParaRPr lang="ru-RU" b="1" dirty="0" smtClean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>
              <a:lnSpc>
                <a:spcPct val="80000"/>
              </a:lnSpc>
            </a:pPr>
            <a:endParaRPr lang="uk-UA" b="1" dirty="0" smtClean="0">
              <a:solidFill>
                <a:schemeClr val="accent2">
                  <a:lumMod val="75000"/>
                </a:schemeClr>
              </a:solidFill>
              <a:latin typeface="Rubik" pitchFamily="2" charset="-79"/>
              <a:ea typeface="Roboto Condensed" pitchFamily="2" charset="0"/>
              <a:cs typeface="Rubik" pitchFamily="2" charset="-79"/>
            </a:endParaRPr>
          </a:p>
          <a:p>
            <a:pPr>
              <a:lnSpc>
                <a:spcPct val="80000"/>
              </a:lnSpc>
            </a:pPr>
            <a:endParaRPr lang="uk-UA" sz="2000" b="1" dirty="0" smtClean="0">
              <a:solidFill>
                <a:schemeClr val="accent2">
                  <a:lumMod val="75000"/>
                </a:schemeClr>
              </a:solidFill>
              <a:latin typeface="Rubik" pitchFamily="2" charset="-79"/>
              <a:ea typeface="Roboto Condensed" pitchFamily="2" charset="0"/>
              <a:cs typeface="Rubik" pitchFamily="2" charset="-79"/>
            </a:endParaRPr>
          </a:p>
          <a:p>
            <a:pPr>
              <a:lnSpc>
                <a:spcPct val="80000"/>
              </a:lnSpc>
            </a:pPr>
            <a:endParaRPr lang="ru-RU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1"/>
          <p:cNvSpPr>
            <a:spLocks noGrp="1"/>
          </p:cNvSpPr>
          <p:nvPr>
            <p:ph type="body" sz="quarter" idx="11"/>
          </p:nvPr>
        </p:nvSpPr>
        <p:spPr>
          <a:xfrm>
            <a:off x="328414" y="323254"/>
            <a:ext cx="6115793" cy="706245"/>
          </a:xfrm>
        </p:spPr>
        <p:txBody>
          <a:bodyPr/>
          <a:lstStyle/>
          <a:p>
            <a:r>
              <a:rPr lang="uk-UA" dirty="0">
                <a:latin typeface="Rubik" pitchFamily="2" charset="-79"/>
                <a:cs typeface="Rubik" pitchFamily="2" charset="-79"/>
              </a:rPr>
              <a:t>Дешифратор Цезаря</a:t>
            </a:r>
            <a:endParaRPr lang="ru-RU" dirty="0">
              <a:latin typeface="Rubik" pitchFamily="2" charset="-79"/>
              <a:cs typeface="Rubik" pitchFamily="2" charset="-79"/>
            </a:endParaRPr>
          </a:p>
        </p:txBody>
      </p:sp>
      <p:pic>
        <p:nvPicPr>
          <p:cNvPr id="5122" name="Picture 2" descr="Шифр Цезаря - онлайн шифровальщик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2821" t="19890" r="15385"/>
          <a:stretch/>
        </p:blipFill>
        <p:spPr bwMode="auto">
          <a:xfrm>
            <a:off x="6804248" y="1635646"/>
            <a:ext cx="2016225" cy="18388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717673"/>
            <a:ext cx="6552728" cy="439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uk-UA" sz="2000" b="1" dirty="0" smtClean="0">
                <a:solidFill>
                  <a:schemeClr val="accent2">
                    <a:lumMod val="75000"/>
                  </a:schemeClr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Відмова від Формули: </a:t>
            </a: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Не використовується математичний зсув (літера + </a:t>
            </a:r>
            <a:r>
              <a:rPr lang="en-GB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N)</a:t>
            </a:r>
          </a:p>
          <a:p>
            <a:pPr marL="285750" indent="-285750">
              <a:lnSpc>
                <a:spcPct val="80000"/>
              </a:lnSpc>
            </a:pPr>
            <a:endParaRPr lang="en-US" b="1" dirty="0" smtClean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>
              <a:lnSpc>
                <a:spcPct val="80000"/>
              </a:lnSpc>
            </a:pPr>
            <a:r>
              <a:rPr lang="uk-UA" sz="2000" b="1" dirty="0" smtClean="0">
                <a:solidFill>
                  <a:schemeClr val="accent2">
                    <a:lumMod val="75000"/>
                  </a:schemeClr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Навчання (з БД): </a:t>
            </a:r>
          </a:p>
          <a:p>
            <a:pPr marL="0" lvl="2">
              <a:lnSpc>
                <a:spcPct val="90000"/>
              </a:lnSpc>
            </a:pP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  Аналіз даних для кожного зсуву (1-25) окремо</a:t>
            </a:r>
          </a:p>
          <a:p>
            <a:pPr marL="0" lvl="2">
              <a:lnSpc>
                <a:spcPct val="90000"/>
              </a:lnSpc>
            </a:pP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  Створення окремих карт замін для кожного зсуву: </a:t>
            </a:r>
          </a:p>
          <a:p>
            <a:pPr marL="0" lvl="2">
              <a:lnSpc>
                <a:spcPct val="90000"/>
              </a:lnSpc>
            </a:pP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  {1: {'</a:t>
            </a:r>
            <a:r>
              <a:rPr lang="en-GB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b':'a</a:t>
            </a:r>
            <a:r>
              <a:rPr lang="en-GB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', ...}, 2: {'</a:t>
            </a:r>
            <a:r>
              <a:rPr lang="en-GB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c':'a</a:t>
            </a:r>
            <a:r>
              <a:rPr lang="en-GB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', ...}, ...}</a:t>
            </a:r>
            <a:endParaRPr lang="uk-UA" b="1" dirty="0" smtClean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 marL="285750" indent="-285750">
              <a:lnSpc>
                <a:spcPct val="80000"/>
              </a:lnSpc>
            </a:pPr>
            <a:endParaRPr lang="en-US" b="1" dirty="0" smtClean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 marL="285750" indent="-285750">
              <a:lnSpc>
                <a:spcPct val="80000"/>
              </a:lnSpc>
            </a:pPr>
            <a:r>
              <a:rPr lang="uk-UA" sz="2000" b="1" dirty="0" err="1" smtClean="0">
                <a:solidFill>
                  <a:schemeClr val="accent2">
                    <a:lumMod val="75000"/>
                  </a:schemeClr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Автовизначення</a:t>
            </a:r>
            <a:r>
              <a:rPr lang="uk-UA" sz="2000" b="1" dirty="0" smtClean="0">
                <a:solidFill>
                  <a:schemeClr val="accent2">
                    <a:lumMod val="75000"/>
                  </a:schemeClr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 Зсуву (Як?):</a:t>
            </a:r>
          </a:p>
          <a:p>
            <a:pPr marL="0" lvl="2" indent="-285750">
              <a:lnSpc>
                <a:spcPct val="90000"/>
              </a:lnSpc>
            </a:pP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  Проба дешифрування тексту кожною вивченою картою</a:t>
            </a:r>
          </a:p>
          <a:p>
            <a:pPr marL="0" lvl="2" indent="-285750">
              <a:lnSpc>
                <a:spcPct val="90000"/>
              </a:lnSpc>
            </a:pP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  Частотний аналіз кожного результату (схожість на англ. мову)</a:t>
            </a:r>
          </a:p>
          <a:p>
            <a:pPr marL="0" lvl="2" indent="-285750">
              <a:lnSpc>
                <a:spcPct val="90000"/>
              </a:lnSpc>
            </a:pP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  Вибір зсуву, що дав найвищу оцінку схожості</a:t>
            </a:r>
            <a:endParaRPr lang="en-GB" b="1" dirty="0" smtClean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>
              <a:lnSpc>
                <a:spcPct val="80000"/>
              </a:lnSpc>
            </a:pPr>
            <a:endParaRPr lang="uk-UA" sz="2000" b="1" dirty="0" smtClean="0">
              <a:solidFill>
                <a:schemeClr val="accent2">
                  <a:lumMod val="75000"/>
                </a:schemeClr>
              </a:solidFill>
              <a:latin typeface="Rubik" pitchFamily="2" charset="-79"/>
              <a:ea typeface="Roboto Condensed" pitchFamily="2" charset="0"/>
              <a:cs typeface="Rubik" pitchFamily="2" charset="-79"/>
            </a:endParaRPr>
          </a:p>
          <a:p>
            <a:pPr>
              <a:lnSpc>
                <a:spcPct val="80000"/>
              </a:lnSpc>
            </a:pPr>
            <a:r>
              <a:rPr lang="uk-UA" sz="2000" b="1" dirty="0" smtClean="0">
                <a:solidFill>
                  <a:schemeClr val="accent2">
                    <a:lumMod val="75000"/>
                  </a:schemeClr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Дешифрування</a:t>
            </a:r>
            <a:r>
              <a:rPr lang="uk-UA" sz="2000" b="1" dirty="0">
                <a:solidFill>
                  <a:schemeClr val="accent2">
                    <a:lumMod val="75000"/>
                  </a:schemeClr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: </a:t>
            </a: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Застосування лише вивченої карти для обраного найкращого зсуву</a:t>
            </a:r>
            <a:endParaRPr lang="uk-UA" b="1" dirty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 marL="285750" indent="-285750">
              <a:lnSpc>
                <a:spcPct val="80000"/>
              </a:lnSpc>
            </a:pPr>
            <a:endParaRPr lang="en-US" b="1" dirty="0" smtClean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>
              <a:lnSpc>
                <a:spcPct val="80000"/>
              </a:lnSpc>
            </a:pPr>
            <a:r>
              <a:rPr lang="uk-UA" sz="2000" b="1" dirty="0" smtClean="0">
                <a:solidFill>
                  <a:schemeClr val="accent2">
                    <a:lumMod val="75000"/>
                  </a:schemeClr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Залежність: </a:t>
            </a: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Точність </a:t>
            </a:r>
            <a:r>
              <a:rPr lang="uk-UA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автовизначення</a:t>
            </a: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та дешифрування залежить від повноти даних для кожного окремого зсуву</a:t>
            </a:r>
            <a:endParaRPr lang="ru-RU" dirty="0"/>
          </a:p>
        </p:txBody>
      </p:sp>
      <p:pic>
        <p:nvPicPr>
          <p:cNvPr id="7" name="Picture 5" descr="GIF Download: arrow,orange,9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707654"/>
            <a:ext cx="216024" cy="216024"/>
          </a:xfrm>
          <a:prstGeom prst="rect">
            <a:avLst/>
          </a:prstGeom>
          <a:noFill/>
        </p:spPr>
      </p:pic>
      <p:pic>
        <p:nvPicPr>
          <p:cNvPr id="8" name="Picture 5" descr="GIF Download: arrow,orange,9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923678"/>
            <a:ext cx="216024" cy="216024"/>
          </a:xfrm>
          <a:prstGeom prst="rect">
            <a:avLst/>
          </a:prstGeom>
          <a:noFill/>
        </p:spPr>
      </p:pic>
      <p:pic>
        <p:nvPicPr>
          <p:cNvPr id="10" name="Picture 5" descr="GIF Download: arrow,orange,9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859782"/>
            <a:ext cx="216024" cy="216024"/>
          </a:xfrm>
          <a:prstGeom prst="rect">
            <a:avLst/>
          </a:prstGeom>
          <a:noFill/>
        </p:spPr>
      </p:pic>
      <p:pic>
        <p:nvPicPr>
          <p:cNvPr id="11" name="Picture 5" descr="GIF Download: arrow,orange,9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147814"/>
            <a:ext cx="216024" cy="216024"/>
          </a:xfrm>
          <a:prstGeom prst="rect">
            <a:avLst/>
          </a:prstGeom>
          <a:noFill/>
        </p:spPr>
      </p:pic>
      <p:pic>
        <p:nvPicPr>
          <p:cNvPr id="12" name="Picture 5" descr="GIF Download: arrow,orange,9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363838"/>
            <a:ext cx="216024" cy="2160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6307368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19672" y="1312188"/>
            <a:ext cx="583264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6600" b="1" dirty="0" smtClean="0">
                <a:solidFill>
                  <a:schemeClr val="bg1"/>
                </a:solidFill>
                <a:latin typeface="Rubik" pitchFamily="2" charset="-79"/>
                <a:ea typeface="Roboto" pitchFamily="2" charset="0"/>
                <a:cs typeface="Rubik" pitchFamily="2" charset="-79"/>
              </a:rPr>
              <a:t>Інтерфейс</a:t>
            </a:r>
            <a:endParaRPr lang="ru-RU" sz="6600" b="1" dirty="0">
              <a:solidFill>
                <a:schemeClr val="bg1"/>
              </a:solidFill>
              <a:latin typeface="Rubik" pitchFamily="2" charset="-79"/>
              <a:ea typeface="Roboto" pitchFamily="2" charset="0"/>
              <a:cs typeface="Rubik" pitchFamily="2" charset="-79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1"/>
          <p:cNvSpPr>
            <a:spLocks noGrp="1"/>
          </p:cNvSpPr>
          <p:nvPr>
            <p:ph type="body" sz="quarter" idx="11"/>
          </p:nvPr>
        </p:nvSpPr>
        <p:spPr>
          <a:xfrm>
            <a:off x="328414" y="323254"/>
            <a:ext cx="6115793" cy="706245"/>
          </a:xfrm>
        </p:spPr>
        <p:txBody>
          <a:bodyPr/>
          <a:lstStyle/>
          <a:p>
            <a:r>
              <a:rPr lang="uk-UA" dirty="0" smtClean="0">
                <a:latin typeface="Rubik" pitchFamily="2" charset="-79"/>
                <a:cs typeface="Rubik" pitchFamily="2" charset="-79"/>
              </a:rPr>
              <a:t>Інтерфейс</a:t>
            </a:r>
            <a:endParaRPr lang="ru-RU" dirty="0">
              <a:latin typeface="Rubik" pitchFamily="2" charset="-79"/>
              <a:cs typeface="Rubik" pitchFamily="2" charset="-79"/>
            </a:endParaRPr>
          </a:p>
        </p:txBody>
      </p:sp>
      <p:pic>
        <p:nvPicPr>
          <p:cNvPr id="4097" name="Picture 1" descr="C:\Users\Horto\Downloads\523116518080367321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768400"/>
            <a:ext cx="5976323" cy="2955478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059832" y="33950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Інтерфейс користувача 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51520" y="1131590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smtClean="0">
                <a:solidFill>
                  <a:srgbClr val="1B3A6E"/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Flask</a:t>
            </a:r>
            <a:endParaRPr lang="ru-RU" sz="20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0" y="1491630"/>
            <a:ext cx="3168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 smtClean="0">
                <a:latin typeface="Roboto Condensed" pitchFamily="2" charset="0"/>
                <a:ea typeface="Roboto Condensed" pitchFamily="2" charset="0"/>
              </a:rPr>
              <a:t>Фреймворк</a:t>
            </a:r>
            <a:r>
              <a:rPr lang="uk-UA" dirty="0" smtClean="0">
                <a:latin typeface="Roboto Condensed" pitchFamily="2" charset="0"/>
                <a:ea typeface="Roboto Condensed" pitchFamily="2" charset="0"/>
              </a:rPr>
              <a:t> для </a:t>
            </a:r>
            <a:r>
              <a:rPr lang="uk-UA" dirty="0" err="1" smtClean="0">
                <a:latin typeface="Roboto Condensed" pitchFamily="2" charset="0"/>
                <a:ea typeface="Roboto Condensed" pitchFamily="2" charset="0"/>
              </a:rPr>
              <a:t>веб-додатків</a:t>
            </a:r>
            <a:r>
              <a:rPr lang="uk-UA" dirty="0" smtClean="0">
                <a:latin typeface="Roboto Condensed" pitchFamily="2" charset="0"/>
                <a:ea typeface="Roboto Condensed" pitchFamily="2" charset="0"/>
              </a:rPr>
              <a:t>.</a:t>
            </a:r>
          </a:p>
          <a:p>
            <a:r>
              <a:rPr lang="uk-UA" dirty="0" smtClean="0">
                <a:latin typeface="Roboto Condensed" pitchFamily="2" charset="0"/>
                <a:ea typeface="Roboto Condensed" pitchFamily="2" charset="0"/>
              </a:rPr>
              <a:t>Основною перевагою є висока гнучкість через можливість комбінувати широкий спектр бібліотек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23528" y="3075806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 err="1" smtClean="0">
                <a:solidFill>
                  <a:srgbClr val="1B3A6E"/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Веб</a:t>
            </a:r>
            <a:r>
              <a:rPr lang="uk-UA" sz="2000" b="1" dirty="0" smtClean="0">
                <a:solidFill>
                  <a:srgbClr val="1B3A6E"/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 інтерфейс</a:t>
            </a:r>
            <a:endParaRPr lang="ru-RU" sz="20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3435846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latin typeface="Roboto Condensed" pitchFamily="2" charset="0"/>
                <a:ea typeface="Roboto Condensed" pitchFamily="2" charset="0"/>
              </a:rPr>
              <a:t>Був використаний через привабливість та зручність в експлуатації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99992" y="3939902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6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Поле виводу</a:t>
            </a:r>
            <a:endParaRPr lang="ru-RU" sz="1600" dirty="0"/>
          </a:p>
        </p:txBody>
      </p:sp>
      <p:cxnSp>
        <p:nvCxnSpPr>
          <p:cNvPr id="18" name="Прямая со стрелкой 17"/>
          <p:cNvCxnSpPr/>
          <p:nvPr/>
        </p:nvCxnSpPr>
        <p:spPr>
          <a:xfrm flipH="1" flipV="1">
            <a:off x="5364088" y="3363838"/>
            <a:ext cx="504056" cy="504056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 flipV="1">
            <a:off x="7020272" y="2787774"/>
            <a:ext cx="504056" cy="504056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19664" y="3363838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6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Індикатори шифру</a:t>
            </a:r>
            <a:endParaRPr lang="ru-RU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6516216" y="2355726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6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Кнопка обробки</a:t>
            </a:r>
            <a:endParaRPr lang="ru-RU" sz="1600" dirty="0"/>
          </a:p>
        </p:txBody>
      </p:sp>
      <p:cxnSp>
        <p:nvCxnSpPr>
          <p:cNvPr id="25" name="Прямая со стрелкой 24"/>
          <p:cNvCxnSpPr>
            <a:stCxn id="24" idx="0"/>
          </p:cNvCxnSpPr>
          <p:nvPr/>
        </p:nvCxnSpPr>
        <p:spPr>
          <a:xfrm flipH="1" flipV="1">
            <a:off x="7524328" y="2211710"/>
            <a:ext cx="504056" cy="144016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75856" y="2571750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6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Поле для </a:t>
            </a:r>
          </a:p>
          <a:p>
            <a:pPr algn="ctr"/>
            <a:r>
              <a:rPr lang="uk-UA" sz="16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виводу помилок</a:t>
            </a:r>
            <a:endParaRPr lang="ru-RU" sz="1600" dirty="0"/>
          </a:p>
        </p:txBody>
      </p:sp>
      <p:cxnSp>
        <p:nvCxnSpPr>
          <p:cNvPr id="28" name="Прямая со стрелкой 27"/>
          <p:cNvCxnSpPr>
            <a:stCxn id="27" idx="0"/>
          </p:cNvCxnSpPr>
          <p:nvPr/>
        </p:nvCxnSpPr>
        <p:spPr>
          <a:xfrm flipV="1">
            <a:off x="4103948" y="2211710"/>
            <a:ext cx="1044116" cy="360040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03848" y="1995686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6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Поле вводу</a:t>
            </a:r>
            <a:endParaRPr lang="ru-RU" sz="1600" dirty="0"/>
          </a:p>
        </p:txBody>
      </p:sp>
      <p:cxnSp>
        <p:nvCxnSpPr>
          <p:cNvPr id="32" name="Прямая со стрелкой 31"/>
          <p:cNvCxnSpPr>
            <a:stCxn id="31" idx="0"/>
          </p:cNvCxnSpPr>
          <p:nvPr/>
        </p:nvCxnSpPr>
        <p:spPr>
          <a:xfrm flipV="1">
            <a:off x="4355976" y="1707654"/>
            <a:ext cx="720080" cy="288032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52120" y="195486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6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Заголовок</a:t>
            </a:r>
            <a:endParaRPr lang="ru-RU" sz="1600" dirty="0"/>
          </a:p>
        </p:txBody>
      </p:sp>
      <p:cxnSp>
        <p:nvCxnSpPr>
          <p:cNvPr id="36" name="Прямая со стрелкой 35"/>
          <p:cNvCxnSpPr>
            <a:stCxn id="35" idx="2"/>
          </p:cNvCxnSpPr>
          <p:nvPr/>
        </p:nvCxnSpPr>
        <p:spPr>
          <a:xfrm flipH="1">
            <a:off x="5796136" y="534040"/>
            <a:ext cx="1008112" cy="453534"/>
          </a:xfrm>
          <a:prstGeom prst="straightConnector1">
            <a:avLst/>
          </a:prstGeom>
          <a:ln w="19050">
            <a:solidFill>
              <a:srgbClr val="F315D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020272" y="195486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6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Кубик </a:t>
            </a:r>
          </a:p>
          <a:p>
            <a:pPr algn="ctr"/>
            <a:r>
              <a:rPr lang="uk-UA" sz="16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(він крутиться)</a:t>
            </a:r>
            <a:endParaRPr lang="ru-RU" sz="1600" dirty="0"/>
          </a:p>
        </p:txBody>
      </p:sp>
      <p:cxnSp>
        <p:nvCxnSpPr>
          <p:cNvPr id="41" name="Прямая со стрелкой 40"/>
          <p:cNvCxnSpPr>
            <a:stCxn id="39" idx="2"/>
          </p:cNvCxnSpPr>
          <p:nvPr/>
        </p:nvCxnSpPr>
        <p:spPr>
          <a:xfrm flipH="1">
            <a:off x="6876256" y="780261"/>
            <a:ext cx="1296144" cy="279321"/>
          </a:xfrm>
          <a:prstGeom prst="straightConnector1">
            <a:avLst/>
          </a:prstGeom>
          <a:ln w="19050">
            <a:solidFill>
              <a:srgbClr val="F315D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23" grpId="0"/>
      <p:bldP spid="24" grpId="0"/>
      <p:bldP spid="27" grpId="0"/>
      <p:bldP spid="31" grpId="0"/>
      <p:bldP spid="35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1"/>
          <p:cNvSpPr>
            <a:spLocks noGrp="1"/>
          </p:cNvSpPr>
          <p:nvPr>
            <p:ph type="body" sz="quarter" idx="11"/>
          </p:nvPr>
        </p:nvSpPr>
        <p:spPr>
          <a:xfrm>
            <a:off x="328414" y="323254"/>
            <a:ext cx="6907882" cy="706245"/>
          </a:xfrm>
        </p:spPr>
        <p:txBody>
          <a:bodyPr/>
          <a:lstStyle/>
          <a:p>
            <a:r>
              <a:rPr lang="ru-RU" dirty="0">
                <a:latin typeface="Rubik" pitchFamily="2" charset="-79"/>
                <a:cs typeface="Rubik" pitchFamily="2" charset="-79"/>
              </a:rPr>
              <a:t>"</a:t>
            </a:r>
            <a:r>
              <a:rPr lang="ru-RU" dirty="0" err="1">
                <a:latin typeface="Rubik" pitchFamily="2" charset="-79"/>
                <a:cs typeface="Rubik" pitchFamily="2" charset="-79"/>
              </a:rPr>
              <a:t>Чорний</a:t>
            </a:r>
            <a:r>
              <a:rPr lang="ru-RU" dirty="0">
                <a:latin typeface="Rubik" pitchFamily="2" charset="-79"/>
                <a:cs typeface="Rubik" pitchFamily="2" charset="-79"/>
              </a:rPr>
              <a:t> Ящик": </a:t>
            </a:r>
            <a:r>
              <a:rPr lang="ru-RU" dirty="0" err="1" smtClean="0">
                <a:latin typeface="Rubik" pitchFamily="2" charset="-79"/>
                <a:cs typeface="Rubik" pitchFamily="2" charset="-79"/>
              </a:rPr>
              <a:t>Переваги</a:t>
            </a:r>
            <a:r>
              <a:rPr lang="ru-RU" dirty="0" smtClean="0">
                <a:latin typeface="Rubik" pitchFamily="2" charset="-79"/>
                <a:cs typeface="Rubik" pitchFamily="2" charset="-79"/>
              </a:rPr>
              <a:t> </a:t>
            </a:r>
            <a:r>
              <a:rPr lang="ru-RU" dirty="0">
                <a:latin typeface="Rubik" pitchFamily="2" charset="-79"/>
                <a:cs typeface="Rubik" pitchFamily="2" charset="-79"/>
              </a:rPr>
              <a:t>та </a:t>
            </a:r>
            <a:r>
              <a:rPr lang="ru-RU" dirty="0" err="1">
                <a:latin typeface="Rubik" pitchFamily="2" charset="-79"/>
                <a:cs typeface="Rubik" pitchFamily="2" charset="-79"/>
              </a:rPr>
              <a:t>Недоліки</a:t>
            </a:r>
            <a:endParaRPr lang="ru-RU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2040" y="786471"/>
            <a:ext cx="410843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Недоліки (</a:t>
            </a:r>
            <a:r>
              <a:rPr lang="en-GB" sz="2000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Cons</a:t>
            </a:r>
            <a:r>
              <a:rPr lang="en-GB" sz="20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):</a:t>
            </a:r>
            <a:endParaRPr lang="uk-UA" sz="2000" b="1" dirty="0" smtClean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endParaRPr lang="en-GB" sz="1400" b="1" dirty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Непрозорість ("</a:t>
            </a:r>
            <a:r>
              <a:rPr lang="uk-UA" b="1" dirty="0" err="1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Непояснюваність</a:t>
            </a: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Складність </a:t>
            </a:r>
            <a:r>
              <a:rPr lang="uk-UA" b="1" dirty="0" err="1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Відладки</a:t>
            </a:r>
            <a:r>
              <a:rPr lang="uk-UA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та </a:t>
            </a: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Діагностики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Обмежений Контроль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Потенційна Неефективність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Ризики </a:t>
            </a:r>
            <a:r>
              <a:rPr lang="uk-UA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Безпеки (Недокументована </a:t>
            </a: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Поведінка</a:t>
            </a:r>
            <a:endParaRPr lang="uk-UA" b="1" dirty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Складність </a:t>
            </a:r>
            <a:r>
              <a:rPr lang="uk-UA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Повної </a:t>
            </a: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Оцінки</a:t>
            </a:r>
            <a:endParaRPr lang="uk-UA" b="1" dirty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" name="Прямокутник 1"/>
          <p:cNvSpPr/>
          <p:nvPr/>
        </p:nvSpPr>
        <p:spPr>
          <a:xfrm>
            <a:off x="179512" y="848026"/>
            <a:ext cx="35283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Переваги (</a:t>
            </a:r>
            <a:r>
              <a:rPr lang="en-GB" sz="2000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Pros</a:t>
            </a:r>
            <a:r>
              <a:rPr lang="en-GB" sz="20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):</a:t>
            </a:r>
            <a:endParaRPr lang="uk-UA" sz="2000" b="1" dirty="0" smtClean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endParaRPr lang="en-GB" sz="1400" b="1" dirty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Простота </a:t>
            </a: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Використання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Абстракція Складності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Модульність </a:t>
            </a:r>
            <a:r>
              <a:rPr lang="uk-UA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та </a:t>
            </a:r>
            <a:r>
              <a:rPr lang="uk-UA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Замінюваність</a:t>
            </a:r>
            <a:endParaRPr lang="uk-UA" b="1" dirty="0" smtClean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Незалежність </a:t>
            </a:r>
            <a:r>
              <a:rPr lang="uk-UA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від </a:t>
            </a: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Реалізації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Захист </a:t>
            </a:r>
            <a:r>
              <a:rPr lang="uk-UA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Інтелектуальної </a:t>
            </a: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Власності</a:t>
            </a:r>
          </a:p>
          <a:p>
            <a:endParaRPr lang="uk-UA" sz="1400" b="1" dirty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pic>
        <p:nvPicPr>
          <p:cNvPr id="2050" name="Picture 2" descr="Pros Cons Signs Blue Pink Arrows Stock Illustration 172329503 | Shutterstock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7074"/>
          <a:stretch/>
        </p:blipFill>
        <p:spPr bwMode="auto">
          <a:xfrm>
            <a:off x="3585285" y="1347614"/>
            <a:ext cx="1394802" cy="11521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Групувати 10"/>
          <p:cNvGrpSpPr/>
          <p:nvPr/>
        </p:nvGrpSpPr>
        <p:grpSpPr>
          <a:xfrm>
            <a:off x="2527734" y="3248100"/>
            <a:ext cx="2360340" cy="1800022"/>
            <a:chOff x="2527734" y="3248100"/>
            <a:chExt cx="2360340" cy="1800022"/>
          </a:xfrm>
        </p:grpSpPr>
        <p:pic>
          <p:nvPicPr>
            <p:cNvPr id="2052" name="Picture 4" descr="Fight Club (1999) - IMDb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734" y="3378135"/>
              <a:ext cx="2360340" cy="166998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Plus Зображення — огляд 1,979,052 Стокові фото, векторні зображення й відео  | Adobe Stock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416" t="10932" r="50000" b="10119"/>
            <a:stretch/>
          </p:blipFill>
          <p:spPr bwMode="auto">
            <a:xfrm>
              <a:off x="3635896" y="3291830"/>
              <a:ext cx="792088" cy="792088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Рисунок 3"/>
            <p:cNvPicPr>
              <a:picLocks noChangeAspect="1"/>
            </p:cNvPicPr>
            <p:nvPr/>
          </p:nvPicPr>
          <p:blipFill rotWithShape="1">
            <a:blip r:embed="rId6" cstate="print"/>
            <a:srcRect l="51486" t="16401" r="4751" b="16401"/>
            <a:stretch/>
          </p:blipFill>
          <p:spPr>
            <a:xfrm>
              <a:off x="2640463" y="3248100"/>
              <a:ext cx="888057" cy="835818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1"/>
          <p:cNvSpPr>
            <a:spLocks noGrp="1"/>
          </p:cNvSpPr>
          <p:nvPr>
            <p:ph type="body" sz="quarter" idx="11"/>
          </p:nvPr>
        </p:nvSpPr>
        <p:spPr>
          <a:xfrm>
            <a:off x="328414" y="323254"/>
            <a:ext cx="6115793" cy="706245"/>
          </a:xfrm>
        </p:spPr>
        <p:txBody>
          <a:bodyPr/>
          <a:lstStyle/>
          <a:p>
            <a:r>
              <a:rPr lang="uk-UA" dirty="0" smtClean="0">
                <a:latin typeface="Rubik" pitchFamily="2" charset="-79"/>
                <a:cs typeface="Rubik" pitchFamily="2" charset="-79"/>
              </a:rPr>
              <a:t>Джерела</a:t>
            </a:r>
            <a:endParaRPr lang="ru-RU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520" y="915566"/>
            <a:ext cx="4896544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pl-PL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Medium</a:t>
            </a:r>
            <a:r>
              <a:rPr lang="ru-RU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[</a:t>
            </a:r>
            <a:r>
              <a:rPr lang="ru-RU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Електроний</a:t>
            </a:r>
            <a:r>
              <a:rPr lang="ru-RU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ресурс].  202</a:t>
            </a:r>
            <a:r>
              <a:rPr lang="pl-PL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5</a:t>
            </a:r>
            <a:r>
              <a:rPr lang="ru-RU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. - Режим доступу: </a:t>
            </a:r>
            <a:r>
              <a:rPr lang="en-GB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https://williamkoehrsen.medium.com/random-forest-simple-explanation-377895a60d2d</a:t>
            </a:r>
            <a:endParaRPr lang="pl-PL" dirty="0" smtClean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115616" y="1203598"/>
            <a:ext cx="68397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7200" b="1" dirty="0" smtClean="0">
                <a:solidFill>
                  <a:schemeClr val="bg1"/>
                </a:solidFill>
                <a:latin typeface="Rubik" pitchFamily="2" charset="-79"/>
                <a:ea typeface="Roboto" pitchFamily="2" charset="0"/>
                <a:cs typeface="Rubik" pitchFamily="2" charset="-79"/>
              </a:rPr>
              <a:t>Дякуємо за увагу!</a:t>
            </a:r>
            <a:endParaRPr lang="ru-RU" sz="7200" b="1" dirty="0">
              <a:solidFill>
                <a:schemeClr val="bg1"/>
              </a:solidFill>
              <a:latin typeface="Rubik" pitchFamily="2" charset="-79"/>
              <a:ea typeface="Roboto" pitchFamily="2" charset="0"/>
              <a:cs typeface="Rubik" pitchFamily="2" charset="-79"/>
            </a:endParaRPr>
          </a:p>
        </p:txBody>
      </p:sp>
      <p:sp>
        <p:nvSpPr>
          <p:cNvPr id="9" name="Блок-схема: извлечение 8">
            <a:hlinkClick r:id="rId2" action="ppaction://hlinksldjump"/>
          </p:cNvPr>
          <p:cNvSpPr/>
          <p:nvPr/>
        </p:nvSpPr>
        <p:spPr>
          <a:xfrm>
            <a:off x="35496" y="4927476"/>
            <a:ext cx="216024" cy="216024"/>
          </a:xfrm>
          <a:prstGeom prst="flowChartExtract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>
                <a:latin typeface="Rubik" pitchFamily="2" charset="-79"/>
                <a:cs typeface="Rubik" pitchFamily="2" charset="-79"/>
              </a:rPr>
              <a:t>Метод "</a:t>
            </a:r>
            <a:r>
              <a:rPr lang="ru-RU" dirty="0" err="1">
                <a:latin typeface="Rubik" pitchFamily="2" charset="-79"/>
                <a:cs typeface="Rubik" pitchFamily="2" charset="-79"/>
              </a:rPr>
              <a:t>Чорного</a:t>
            </a:r>
            <a:r>
              <a:rPr lang="ru-RU" dirty="0">
                <a:latin typeface="Rubik" pitchFamily="2" charset="-79"/>
                <a:cs typeface="Rubik" pitchFamily="2" charset="-79"/>
              </a:rPr>
              <a:t> Ящика" (</a:t>
            </a:r>
            <a:r>
              <a:rPr lang="ru-RU" dirty="0" err="1">
                <a:latin typeface="Rubik" pitchFamily="2" charset="-79"/>
                <a:cs typeface="Rubik" pitchFamily="2" charset="-79"/>
              </a:rPr>
              <a:t>Black</a:t>
            </a:r>
            <a:r>
              <a:rPr lang="ru-RU" dirty="0">
                <a:latin typeface="Rubik" pitchFamily="2" charset="-79"/>
                <a:cs typeface="Rubik" pitchFamily="2" charset="-79"/>
              </a:rPr>
              <a:t> </a:t>
            </a:r>
            <a:r>
              <a:rPr lang="ru-RU" dirty="0" err="1">
                <a:latin typeface="Rubik" pitchFamily="2" charset="-79"/>
                <a:cs typeface="Rubik" pitchFamily="2" charset="-79"/>
              </a:rPr>
              <a:t>Box</a:t>
            </a:r>
            <a:r>
              <a:rPr lang="ru-RU" dirty="0">
                <a:latin typeface="Rubik" pitchFamily="2" charset="-79"/>
                <a:cs typeface="Rubik" pitchFamily="2" charset="-79"/>
              </a:rPr>
              <a:t>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74139" y="1431487"/>
            <a:ext cx="1348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Принцип</a:t>
            </a: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:</a:t>
            </a:r>
            <a:endParaRPr lang="en-US" b="1" dirty="0" smtClean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pic>
        <p:nvPicPr>
          <p:cNvPr id="3" name="Picture 2" descr="What Is a Black Box Model? Definition, Uses, and Example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091" t="17149" r="6053" b="16379"/>
          <a:stretch/>
        </p:blipFill>
        <p:spPr bwMode="auto">
          <a:xfrm>
            <a:off x="1331640" y="1275606"/>
            <a:ext cx="2448272" cy="849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6"/>
          <p:cNvSpPr/>
          <p:nvPr/>
        </p:nvSpPr>
        <p:spPr>
          <a:xfrm>
            <a:off x="4283968" y="1286684"/>
            <a:ext cx="41923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Внутрішня </a:t>
            </a:r>
            <a:r>
              <a:rPr lang="uk-UA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логіка: </a:t>
            </a: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ПНС </a:t>
            </a:r>
            <a:r>
              <a:rPr lang="en-US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(</a:t>
            </a: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Прихована </a:t>
            </a:r>
            <a:r>
              <a:rPr lang="uk-UA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/ Невідома / </a:t>
            </a: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Складна</a:t>
            </a:r>
            <a:r>
              <a:rPr lang="en-US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)</a:t>
            </a:r>
            <a:endParaRPr lang="uk-UA" b="1" dirty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0" name="Прямоугольник 6"/>
          <p:cNvSpPr/>
          <p:nvPr/>
        </p:nvSpPr>
        <p:spPr>
          <a:xfrm>
            <a:off x="5004048" y="2383474"/>
            <a:ext cx="36724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Мета</a:t>
            </a:r>
            <a:r>
              <a:rPr lang="uk-UA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: Отримання бажаного результату / виконання </a:t>
            </a: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завдання</a:t>
            </a:r>
            <a:endParaRPr lang="uk-UA" b="1" dirty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2" name="Прямоугольник 6"/>
          <p:cNvSpPr/>
          <p:nvPr/>
        </p:nvSpPr>
        <p:spPr>
          <a:xfrm>
            <a:off x="251521" y="2571750"/>
            <a:ext cx="34746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Фокус</a:t>
            </a:r>
            <a:r>
              <a:rPr lang="uk-UA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: На поведінці системи, а не на її </a:t>
            </a: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реалізації</a:t>
            </a:r>
            <a:endParaRPr lang="uk-UA" b="1" dirty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3" name="Прямоугольник 6"/>
          <p:cNvSpPr/>
          <p:nvPr/>
        </p:nvSpPr>
        <p:spPr>
          <a:xfrm>
            <a:off x="827584" y="3657335"/>
            <a:ext cx="4464496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Приклади</a:t>
            </a:r>
            <a:r>
              <a:rPr lang="uk-UA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: Складні алгоритми, ШІ (особливо </a:t>
            </a:r>
            <a:r>
              <a:rPr lang="uk-UA" b="1" dirty="0" err="1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нейромережі</a:t>
            </a:r>
            <a:r>
              <a:rPr lang="uk-UA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), системи зі складними правилами, </a:t>
            </a:r>
            <a:r>
              <a:rPr lang="en-US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API </a:t>
            </a:r>
            <a:r>
              <a:rPr lang="uk-UA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сторонніх сервісів.</a:t>
            </a:r>
          </a:p>
          <a:p>
            <a:endParaRPr lang="uk-UA" sz="1500" b="1" dirty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pic>
        <p:nvPicPr>
          <p:cNvPr id="1030" name="Picture 6" descr="Державець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202381"/>
            <a:ext cx="1170403" cy="14083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Групувати 3"/>
          <p:cNvGrpSpPr/>
          <p:nvPr/>
        </p:nvGrpSpPr>
        <p:grpSpPr>
          <a:xfrm>
            <a:off x="5292080" y="3294319"/>
            <a:ext cx="2936924" cy="1652020"/>
            <a:chOff x="5292080" y="3294319"/>
            <a:chExt cx="2936924" cy="1652020"/>
          </a:xfrm>
        </p:grpSpPr>
        <p:pic>
          <p:nvPicPr>
            <p:cNvPr id="1036" name="Picture 12" descr="Топ-10 сильнейших версий Альтрона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080" y="3294319"/>
              <a:ext cx="2936924" cy="165202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What is Chat GPT and How Does It Work?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372200" y="3435846"/>
              <a:ext cx="776842" cy="764704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19672" y="1312188"/>
            <a:ext cx="583264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6600" b="1" dirty="0" smtClean="0">
                <a:solidFill>
                  <a:schemeClr val="bg1"/>
                </a:solidFill>
                <a:latin typeface="Rubik" pitchFamily="2" charset="-79"/>
                <a:ea typeface="Roboto" pitchFamily="2" charset="0"/>
                <a:cs typeface="Rubik" pitchFamily="2" charset="-79"/>
              </a:rPr>
              <a:t>Навчальні дані</a:t>
            </a:r>
            <a:endParaRPr lang="ru-RU" sz="6600" b="1" dirty="0">
              <a:solidFill>
                <a:schemeClr val="bg1"/>
              </a:solidFill>
              <a:latin typeface="Rubik" pitchFamily="2" charset="-79"/>
              <a:ea typeface="Roboto" pitchFamily="2" charset="0"/>
              <a:cs typeface="Rubik" pitchFamily="2" charset="-79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1"/>
          <p:cNvSpPr>
            <a:spLocks noGrp="1"/>
          </p:cNvSpPr>
          <p:nvPr>
            <p:ph type="body" sz="quarter" idx="11"/>
          </p:nvPr>
        </p:nvSpPr>
        <p:spPr>
          <a:xfrm>
            <a:off x="328414" y="323254"/>
            <a:ext cx="6115793" cy="706245"/>
          </a:xfrm>
        </p:spPr>
        <p:txBody>
          <a:bodyPr/>
          <a:lstStyle/>
          <a:p>
            <a:r>
              <a:rPr lang="uk-UA" dirty="0" smtClean="0">
                <a:latin typeface="Rubik" pitchFamily="2" charset="-79"/>
                <a:cs typeface="Rubik" pitchFamily="2" charset="-79"/>
              </a:rPr>
              <a:t>Збір даних</a:t>
            </a:r>
            <a:endParaRPr lang="ru-RU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91556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Am Westes nichts Neues (EN)</a:t>
            </a:r>
            <a:endParaRPr lang="ru-RU" dirty="0"/>
          </a:p>
        </p:txBody>
      </p:sp>
      <p:pic>
        <p:nvPicPr>
          <p:cNvPr id="6146" name="Picture 2" descr="All Quiet on the Western Front by Erich Maria Remarque: 9781454959571 -  Union Square &amp; Co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347614"/>
            <a:ext cx="2318813" cy="3535508"/>
          </a:xfrm>
          <a:prstGeom prst="round2Diag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427984" y="411510"/>
            <a:ext cx="4464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 smtClean="0">
                <a:solidFill>
                  <a:srgbClr val="1B3A6E"/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Процес збору й обробки</a:t>
            </a:r>
            <a:endParaRPr lang="ru-RU" sz="20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60032" y="98757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>
                <a:latin typeface="Roboto Condensed" pitchFamily="2" charset="0"/>
                <a:ea typeface="Roboto Condensed" pitchFamily="2" charset="0"/>
              </a:rPr>
              <a:t>Розподіл кількох глав на слова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860032" y="1493371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>
                <a:latin typeface="Roboto Condensed" pitchFamily="2" charset="0"/>
                <a:ea typeface="Roboto Condensed" pitchFamily="2" charset="0"/>
              </a:rPr>
              <a:t>Очищення слів від символів, знаків, чисел та німецьких літер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860032" y="227442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>
                <a:latin typeface="Roboto Condensed" pitchFamily="2" charset="0"/>
                <a:ea typeface="Roboto Condensed" pitchFamily="2" charset="0"/>
              </a:rPr>
              <a:t>Перевірка на порожність слова 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4860032" y="2778482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>
                <a:latin typeface="Roboto Condensed" pitchFamily="2" charset="0"/>
                <a:ea typeface="Roboto Condensed" pitchFamily="2" charset="0"/>
              </a:rPr>
              <a:t>Запис слова до колекції </a:t>
            </a:r>
            <a:r>
              <a:rPr lang="pl-PL" b="1" dirty="0" smtClean="0">
                <a:latin typeface="Roboto Condensed" pitchFamily="2" charset="0"/>
                <a:ea typeface="Roboto Condensed" pitchFamily="2" charset="0"/>
              </a:rPr>
              <a:t>Set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4860032" y="328253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latin typeface="Roboto Condensed" pitchFamily="2" charset="0"/>
                <a:ea typeface="Roboto Condensed" pitchFamily="2" charset="0"/>
              </a:rPr>
              <a:t>Set </a:t>
            </a:r>
            <a:r>
              <a:rPr lang="uk-UA" b="1" dirty="0" smtClean="0">
                <a:latin typeface="Roboto Condensed" pitchFamily="2" charset="0"/>
                <a:ea typeface="Roboto Condensed" pitchFamily="2" charset="0"/>
              </a:rPr>
              <a:t>записує тільки унікальні слова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 rot="20753418">
            <a:off x="5324053" y="3936027"/>
            <a:ext cx="36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 smtClean="0">
                <a:solidFill>
                  <a:srgbClr val="1B3A6E"/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В результаті маємо </a:t>
            </a:r>
            <a:endParaRPr lang="pl-PL" sz="2000" b="1" dirty="0" smtClean="0">
              <a:solidFill>
                <a:srgbClr val="1B3A6E"/>
              </a:solidFill>
              <a:latin typeface="Rubik" pitchFamily="2" charset="-79"/>
              <a:ea typeface="Roboto Condensed" pitchFamily="2" charset="0"/>
              <a:cs typeface="Rubik" pitchFamily="2" charset="-79"/>
            </a:endParaRPr>
          </a:p>
          <a:p>
            <a:r>
              <a:rPr lang="uk-UA" sz="2000" b="1" dirty="0" smtClean="0">
                <a:solidFill>
                  <a:srgbClr val="1B3A6E"/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2</a:t>
            </a:r>
            <a:r>
              <a:rPr lang="pl-PL" sz="2000" b="1" dirty="0" smtClean="0">
                <a:solidFill>
                  <a:srgbClr val="1B3A6E"/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751 </a:t>
            </a:r>
            <a:r>
              <a:rPr lang="uk-UA" sz="2000" b="1" dirty="0" smtClean="0">
                <a:solidFill>
                  <a:srgbClr val="1B3A6E"/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слів!</a:t>
            </a:r>
            <a:endParaRPr lang="ru-RU" sz="2000" dirty="0">
              <a:latin typeface="Rubik" pitchFamily="2" charset="-79"/>
              <a:cs typeface="Rubik" pitchFamily="2" charset="-79"/>
            </a:endParaRPr>
          </a:p>
        </p:txBody>
      </p:sp>
      <p:pic>
        <p:nvPicPr>
          <p:cNvPr id="6147" name="Picture 3" descr="D:\KPI\PD\img\Без назвdgdgdgи-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3075806"/>
            <a:ext cx="1909303" cy="2016224"/>
          </a:xfrm>
          <a:prstGeom prst="roundRect">
            <a:avLst/>
          </a:prstGeom>
          <a:noFill/>
        </p:spPr>
      </p:pic>
      <p:pic>
        <p:nvPicPr>
          <p:cNvPr id="6149" name="Picture 5" descr="GIF Download: arrow,orange,9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915566"/>
            <a:ext cx="432048" cy="432048"/>
          </a:xfrm>
          <a:prstGeom prst="rect">
            <a:avLst/>
          </a:prstGeom>
          <a:noFill/>
        </p:spPr>
      </p:pic>
      <p:pic>
        <p:nvPicPr>
          <p:cNvPr id="20" name="Picture 5" descr="GIF Download: arrow,orange,9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1491630"/>
            <a:ext cx="432048" cy="432048"/>
          </a:xfrm>
          <a:prstGeom prst="rect">
            <a:avLst/>
          </a:prstGeom>
          <a:noFill/>
        </p:spPr>
      </p:pic>
      <p:pic>
        <p:nvPicPr>
          <p:cNvPr id="21" name="Picture 5" descr="GIF Download: arrow,orange,9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2211710"/>
            <a:ext cx="432048" cy="432048"/>
          </a:xfrm>
          <a:prstGeom prst="rect">
            <a:avLst/>
          </a:prstGeom>
          <a:noFill/>
        </p:spPr>
      </p:pic>
      <p:pic>
        <p:nvPicPr>
          <p:cNvPr id="22" name="Picture 5" descr="GIF Download: arrow,orange,9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2715766"/>
            <a:ext cx="432048" cy="432048"/>
          </a:xfrm>
          <a:prstGeom prst="rect">
            <a:avLst/>
          </a:prstGeom>
          <a:noFill/>
        </p:spPr>
      </p:pic>
      <p:pic>
        <p:nvPicPr>
          <p:cNvPr id="23" name="Picture 5" descr="GIF Download: arrow,orange,9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3219822"/>
            <a:ext cx="432048" cy="432048"/>
          </a:xfrm>
          <a:prstGeom prst="rect">
            <a:avLst/>
          </a:prstGeom>
          <a:noFill/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1"/>
          <p:cNvSpPr>
            <a:spLocks noGrp="1"/>
          </p:cNvSpPr>
          <p:nvPr>
            <p:ph type="body" sz="quarter" idx="11"/>
          </p:nvPr>
        </p:nvSpPr>
        <p:spPr>
          <a:xfrm>
            <a:off x="328414" y="323254"/>
            <a:ext cx="6115793" cy="706245"/>
          </a:xfrm>
        </p:spPr>
        <p:txBody>
          <a:bodyPr/>
          <a:lstStyle/>
          <a:p>
            <a:r>
              <a:rPr lang="uk-UA" dirty="0" smtClean="0">
                <a:latin typeface="Rubik" pitchFamily="2" charset="-79"/>
                <a:cs typeface="Rubik" pitchFamily="2" charset="-79"/>
              </a:rPr>
              <a:t>Зберігання даних</a:t>
            </a:r>
            <a:endParaRPr lang="ru-RU" dirty="0">
              <a:latin typeface="Rubik" pitchFamily="2" charset="-79"/>
              <a:cs typeface="Rubik" pitchFamily="2" charset="-79"/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75606"/>
            <a:ext cx="2592288" cy="984191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67544" y="91556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Архітектура БД</a:t>
            </a:r>
            <a:endParaRPr lang="ru-R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 t="8887" b="11133"/>
          <a:stretch>
            <a:fillRect/>
          </a:stretch>
        </p:blipFill>
        <p:spPr bwMode="auto">
          <a:xfrm>
            <a:off x="3851920" y="1491630"/>
            <a:ext cx="372732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941018" y="98757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Запис </a:t>
            </a:r>
            <a:r>
              <a:rPr lang="pl-PL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Atbash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4030116" y="240953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Запис </a:t>
            </a:r>
            <a:r>
              <a:rPr lang="pl-PL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Caesar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4030116" y="384969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Запис </a:t>
            </a:r>
            <a:r>
              <a:rPr lang="pl-PL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PL</a:t>
            </a:r>
            <a:endParaRPr lang="ru-RU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57042" y="2859782"/>
            <a:ext cx="33909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95936" y="4161631"/>
            <a:ext cx="34575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7308304" y="896402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smtClean="0">
                <a:solidFill>
                  <a:srgbClr val="1B3A6E"/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x 2.8K </a:t>
            </a:r>
            <a:endParaRPr lang="ru-RU" sz="28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15808" y="365187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smtClean="0">
                <a:solidFill>
                  <a:srgbClr val="1B3A6E"/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x 2.8K </a:t>
            </a:r>
            <a:endParaRPr lang="ru-RU" sz="28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80312" y="2355726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smtClean="0">
                <a:solidFill>
                  <a:srgbClr val="1B3A6E"/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x 69K </a:t>
            </a:r>
            <a:endParaRPr lang="ru-RU" sz="28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0" y="4127837"/>
            <a:ext cx="4032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 smtClean="0">
                <a:solidFill>
                  <a:srgbClr val="1B3A6E"/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На кожен новий шифр можна додати новий словник!</a:t>
            </a:r>
            <a:endParaRPr lang="ru-RU" sz="2000" b="1" dirty="0" smtClean="0">
              <a:solidFill>
                <a:srgbClr val="00B050"/>
              </a:solidFill>
              <a:latin typeface="Rubik" pitchFamily="2" charset="-79"/>
              <a:cs typeface="Rubik" pitchFamily="2" charset="-79"/>
            </a:endParaRPr>
          </a:p>
          <a:p>
            <a:endParaRPr lang="ru-RU" sz="2000" dirty="0">
              <a:solidFill>
                <a:srgbClr val="1B3A6E"/>
              </a:solidFill>
            </a:endParaRPr>
          </a:p>
        </p:txBody>
      </p:sp>
      <p:pic>
        <p:nvPicPr>
          <p:cNvPr id="5126" name="Picture 6" descr="D:\images\resources for PD\Seehund.png"/>
          <p:cNvPicPr>
            <a:picLocks noChangeAspect="1" noChangeArrowheads="1"/>
          </p:cNvPicPr>
          <p:nvPr/>
        </p:nvPicPr>
        <p:blipFill>
          <a:blip r:embed="rId6" cstate="print"/>
          <a:srcRect t="43834"/>
          <a:stretch>
            <a:fillRect/>
          </a:stretch>
        </p:blipFill>
        <p:spPr bwMode="auto">
          <a:xfrm>
            <a:off x="604745" y="2977976"/>
            <a:ext cx="2455087" cy="1177950"/>
          </a:xfrm>
          <a:prstGeom prst="roundRect">
            <a:avLst/>
          </a:prstGeom>
          <a:noFill/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6" grpId="0"/>
      <p:bldP spid="18" grpId="0"/>
      <p:bldP spid="21" grpId="0"/>
      <p:bldP spid="22" grpId="0"/>
      <p:bldP spid="23" grpId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91680" y="1923678"/>
            <a:ext cx="583264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6600" b="1" dirty="0" smtClean="0">
                <a:solidFill>
                  <a:schemeClr val="bg1"/>
                </a:solidFill>
                <a:latin typeface="Rubik" pitchFamily="2" charset="-79"/>
                <a:ea typeface="Roboto" pitchFamily="2" charset="0"/>
                <a:cs typeface="Rubik" pitchFamily="2" charset="-79"/>
              </a:rPr>
              <a:t>Архітектура</a:t>
            </a:r>
            <a:endParaRPr lang="ru-RU" sz="6600" b="1" dirty="0">
              <a:solidFill>
                <a:schemeClr val="bg1"/>
              </a:solidFill>
              <a:latin typeface="Rubik" pitchFamily="2" charset="-79"/>
              <a:ea typeface="Roboto" pitchFamily="2" charset="0"/>
              <a:cs typeface="Rubik" pitchFamily="2" charset="-79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uk-UA" dirty="0" smtClean="0">
                <a:latin typeface="Rubik" pitchFamily="2" charset="-79"/>
                <a:cs typeface="Rubik" pitchFamily="2" charset="-79"/>
              </a:rPr>
              <a:t>Архітектура</a:t>
            </a:r>
            <a:endParaRPr lang="ru-RU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59832" y="76225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Інтерфейс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059832" y="263446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Класифікатор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4371950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Дешифратор </a:t>
            </a:r>
          </a:p>
          <a:p>
            <a:pPr algn="ctr"/>
            <a:r>
              <a:rPr lang="uk-UA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Атбашу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940152" y="4371950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Дешифратор </a:t>
            </a:r>
          </a:p>
          <a:p>
            <a:pPr algn="ctr"/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Цезаря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059832" y="4229675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Дешифратор </a:t>
            </a:r>
          </a:p>
          <a:p>
            <a:pPr algn="ctr"/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Свинячої Латини</a:t>
            </a:r>
            <a:endParaRPr lang="ru-RU" dirty="0"/>
          </a:p>
        </p:txBody>
      </p:sp>
      <p:sp>
        <p:nvSpPr>
          <p:cNvPr id="8194" name="AutoShape 2" descr="blob:https://web.telegram.org/eb1bf8ff-85b3-4c22-a25f-719a46ead06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195" name="Picture 3" descr="C:\Users\Horto\Downloads\5231165180803673219.jpg"/>
          <p:cNvPicPr>
            <a:picLocks noChangeAspect="1" noChangeArrowheads="1"/>
          </p:cNvPicPr>
          <p:nvPr/>
        </p:nvPicPr>
        <p:blipFill>
          <a:blip r:embed="rId2" cstate="print"/>
          <a:srcRect l="28624" r="31895" b="82037"/>
          <a:stretch>
            <a:fillRect/>
          </a:stretch>
        </p:blipFill>
        <p:spPr bwMode="auto">
          <a:xfrm>
            <a:off x="3491880" y="357504"/>
            <a:ext cx="2160240" cy="486054"/>
          </a:xfrm>
          <a:prstGeom prst="rect">
            <a:avLst/>
          </a:prstGeom>
          <a:noFill/>
        </p:spPr>
      </p:pic>
      <p:pic>
        <p:nvPicPr>
          <p:cNvPr id="8202" name="Picture 10" descr="Hedgehog Dancing GIF - Hedgehog Dancing My Hump - Discover &amp; Share GIFs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1419622"/>
            <a:ext cx="1011176" cy="1296144"/>
          </a:xfrm>
          <a:prstGeom prst="rect">
            <a:avLst/>
          </a:prstGeom>
          <a:noFill/>
        </p:spPr>
      </p:pic>
      <p:pic>
        <p:nvPicPr>
          <p:cNvPr id="8203" name="Picture 11" descr="D:\images\seals\seal goo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3435846"/>
            <a:ext cx="1517062" cy="1008112"/>
          </a:xfrm>
          <a:prstGeom prst="roundRect">
            <a:avLst/>
          </a:prstGeom>
          <a:noFill/>
        </p:spPr>
      </p:pic>
      <p:pic>
        <p:nvPicPr>
          <p:cNvPr id="8205" name="Picture 13" descr="D:\images\seals\seal yawn.png"/>
          <p:cNvPicPr>
            <a:picLocks noChangeAspect="1" noChangeArrowheads="1"/>
          </p:cNvPicPr>
          <p:nvPr/>
        </p:nvPicPr>
        <p:blipFill>
          <a:blip r:embed="rId5" cstate="print"/>
          <a:srcRect l="18583" t="23529" r="10802"/>
          <a:stretch>
            <a:fillRect/>
          </a:stretch>
        </p:blipFill>
        <p:spPr bwMode="auto">
          <a:xfrm>
            <a:off x="3923928" y="3363838"/>
            <a:ext cx="1368152" cy="936104"/>
          </a:xfrm>
          <a:prstGeom prst="roundRect">
            <a:avLst/>
          </a:prstGeom>
          <a:noFill/>
        </p:spPr>
      </p:pic>
      <p:pic>
        <p:nvPicPr>
          <p:cNvPr id="8207" name="Picture 15" descr="D:\images\seals\seal ba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32240" y="3291830"/>
            <a:ext cx="1620292" cy="1078231"/>
          </a:xfrm>
          <a:prstGeom prst="roundRect">
            <a:avLst/>
          </a:prstGeom>
          <a:noFill/>
        </p:spPr>
      </p:pic>
      <p:sp>
        <p:nvSpPr>
          <p:cNvPr id="22" name="Стрелка вниз 21"/>
          <p:cNvSpPr/>
          <p:nvPr/>
        </p:nvSpPr>
        <p:spPr>
          <a:xfrm>
            <a:off x="4139952" y="1131590"/>
            <a:ext cx="936104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низ 22"/>
          <p:cNvSpPr/>
          <p:nvPr/>
        </p:nvSpPr>
        <p:spPr>
          <a:xfrm>
            <a:off x="4139952" y="3003798"/>
            <a:ext cx="936104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низ 23"/>
          <p:cNvSpPr/>
          <p:nvPr/>
        </p:nvSpPr>
        <p:spPr>
          <a:xfrm rot="17335656">
            <a:off x="5765566" y="2478316"/>
            <a:ext cx="523612" cy="12228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низ 24"/>
          <p:cNvSpPr/>
          <p:nvPr/>
        </p:nvSpPr>
        <p:spPr>
          <a:xfrm rot="3948224">
            <a:off x="2814965" y="2593750"/>
            <a:ext cx="523612" cy="12228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5652120" y="381893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B050"/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svool</a:t>
            </a:r>
            <a:endParaRPr lang="ru-RU" sz="2400" dirty="0">
              <a:solidFill>
                <a:srgbClr val="00B050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92080" y="1779662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 err="1" smtClean="0">
                <a:solidFill>
                  <a:srgbClr val="00B050"/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Атбаш</a:t>
            </a:r>
            <a:endParaRPr lang="ru-RU" sz="2400" dirty="0">
              <a:solidFill>
                <a:srgbClr val="00B050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5576" y="2931790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B050"/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Hello</a:t>
            </a:r>
            <a:endParaRPr lang="ru-RU" sz="2400" dirty="0">
              <a:solidFill>
                <a:srgbClr val="00B050"/>
              </a:solidFill>
              <a:latin typeface="Rubik" pitchFamily="2" charset="-79"/>
              <a:cs typeface="Rubik" pitchFamily="2" charset="-79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0" grpId="0"/>
      <p:bldP spid="11" grpId="0"/>
      <p:bldP spid="12" grpId="0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1"/>
          <p:cNvSpPr>
            <a:spLocks noGrp="1"/>
          </p:cNvSpPr>
          <p:nvPr>
            <p:ph type="body" sz="quarter" idx="11"/>
          </p:nvPr>
        </p:nvSpPr>
        <p:spPr>
          <a:xfrm>
            <a:off x="328415" y="323254"/>
            <a:ext cx="3307482" cy="706245"/>
          </a:xfrm>
        </p:spPr>
        <p:txBody>
          <a:bodyPr/>
          <a:lstStyle/>
          <a:p>
            <a:r>
              <a:rPr lang="uk-UA" dirty="0" smtClean="0">
                <a:latin typeface="Rubik" pitchFamily="2" charset="-79"/>
                <a:cs typeface="Rubik" pitchFamily="2" charset="-79"/>
              </a:rPr>
              <a:t>Класифікатор</a:t>
            </a:r>
            <a:endParaRPr lang="ru-RU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12568" y="123478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Схема роботи алгоритму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1131590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smtClean="0">
                <a:solidFill>
                  <a:srgbClr val="1B3A6E"/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Random Forest</a:t>
            </a:r>
            <a:endParaRPr lang="ru-RU" sz="20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520" y="1491630"/>
            <a:ext cx="4320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latin typeface="Roboto Condensed" pitchFamily="2" charset="0"/>
                <a:ea typeface="Roboto Condensed" pitchFamily="2" charset="0"/>
              </a:rPr>
              <a:t>Ансамблевий алгоритм </a:t>
            </a: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класифікації</a:t>
            </a:r>
            <a:r>
              <a:rPr lang="uk-UA" dirty="0" smtClean="0">
                <a:latin typeface="Roboto Condensed" pitchFamily="2" charset="0"/>
                <a:ea typeface="Roboto Condensed" pitchFamily="2" charset="0"/>
              </a:rPr>
              <a:t> і </a:t>
            </a: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регресії</a:t>
            </a:r>
            <a:r>
              <a:rPr lang="uk-UA" dirty="0" smtClean="0">
                <a:latin typeface="Roboto Condensed" pitchFamily="2" charset="0"/>
                <a:ea typeface="Roboto Condensed" pitchFamily="2" charset="0"/>
              </a:rPr>
              <a:t>. Основа – </a:t>
            </a: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численні дерева, кожен з яких прогнозує значення об'єкта.</a:t>
            </a:r>
            <a:r>
              <a:rPr lang="uk-UA" dirty="0" smtClean="0">
                <a:latin typeface="Roboto Condensed" pitchFamily="2" charset="0"/>
                <a:ea typeface="Roboto Condensed" pitchFamily="2" charset="0"/>
              </a:rPr>
              <a:t> Результатом є або </a:t>
            </a: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середнє значення </a:t>
            </a:r>
            <a:r>
              <a:rPr lang="uk-UA" dirty="0" smtClean="0">
                <a:latin typeface="Roboto Condensed" pitchFamily="2" charset="0"/>
                <a:ea typeface="Roboto Condensed" pitchFamily="2" charset="0"/>
              </a:rPr>
              <a:t>дерев або </a:t>
            </a: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клас</a:t>
            </a:r>
            <a:r>
              <a:rPr lang="uk-UA" dirty="0" smtClean="0">
                <a:latin typeface="Roboto Condensed" pitchFamily="2" charset="0"/>
                <a:ea typeface="Roboto Condensed" pitchFamily="2" charset="0"/>
              </a:rPr>
              <a:t> з найбільшою кількістю голосів</a:t>
            </a:r>
            <a:endParaRPr lang="ru-RU" dirty="0"/>
          </a:p>
        </p:txBody>
      </p:sp>
      <p:pic>
        <p:nvPicPr>
          <p:cNvPr id="7170" name="Picture 2" descr="Random Forest Simple Explanation. Understanding the Random Forest with an…  | by Will Koehrsen | Medium"/>
          <p:cNvPicPr>
            <a:picLocks noChangeAspect="1" noChangeArrowheads="1"/>
          </p:cNvPicPr>
          <p:nvPr/>
        </p:nvPicPr>
        <p:blipFill>
          <a:blip r:embed="rId2" cstate="print"/>
          <a:srcRect t="13568"/>
          <a:stretch>
            <a:fillRect/>
          </a:stretch>
        </p:blipFill>
        <p:spPr bwMode="auto">
          <a:xfrm>
            <a:off x="5112568" y="483518"/>
            <a:ext cx="2830488" cy="1834835"/>
          </a:xfrm>
          <a:prstGeom prst="rect">
            <a:avLst/>
          </a:prstGeom>
          <a:noFill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 l="6072" t="17694" r="9894" b="9562"/>
          <a:stretch>
            <a:fillRect/>
          </a:stretch>
        </p:blipFill>
        <p:spPr bwMode="auto">
          <a:xfrm>
            <a:off x="5040560" y="2787774"/>
            <a:ext cx="2808312" cy="206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040560" y="2283718"/>
            <a:ext cx="3203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Процес розпізнавання навчальних слів 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51520" y="3363838"/>
            <a:ext cx="40324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>
                <a:solidFill>
                  <a:srgbClr val="1B3A6E"/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Кожне слово розбивається на </a:t>
            </a:r>
            <a:r>
              <a:rPr lang="uk-UA" sz="1400" b="1" dirty="0" smtClean="0">
                <a:solidFill>
                  <a:srgbClr val="00B050"/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літери, середнє квадратичне, стандартне відхилення, відношення голосних до приголосних, перша і остання літери алфавіту в слові</a:t>
            </a:r>
            <a:endParaRPr lang="ru-RU" sz="1400" b="1" dirty="0" smtClean="0">
              <a:solidFill>
                <a:srgbClr val="00B050"/>
              </a:solidFill>
              <a:latin typeface="Rubik" pitchFamily="2" charset="-79"/>
              <a:cs typeface="Rubik" pitchFamily="2" charset="-79"/>
            </a:endParaRPr>
          </a:p>
          <a:p>
            <a:endParaRPr lang="ru-RU" sz="1400" dirty="0">
              <a:solidFill>
                <a:srgbClr val="1B3A6E"/>
              </a:solidFill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1"/>
          <p:cNvSpPr>
            <a:spLocks noGrp="1"/>
          </p:cNvSpPr>
          <p:nvPr>
            <p:ph type="body" sz="quarter" idx="11"/>
          </p:nvPr>
        </p:nvSpPr>
        <p:spPr>
          <a:xfrm>
            <a:off x="328414" y="323254"/>
            <a:ext cx="6115793" cy="706245"/>
          </a:xfrm>
        </p:spPr>
        <p:txBody>
          <a:bodyPr/>
          <a:lstStyle/>
          <a:p>
            <a:r>
              <a:rPr lang="uk-UA" dirty="0">
                <a:latin typeface="Rubik" pitchFamily="2" charset="-79"/>
                <a:cs typeface="Rubik" pitchFamily="2" charset="-79"/>
              </a:rPr>
              <a:t>Дешифратор </a:t>
            </a:r>
            <a:r>
              <a:rPr lang="uk-UA" dirty="0" err="1">
                <a:latin typeface="Rubik" pitchFamily="2" charset="-79"/>
                <a:cs typeface="Rubik" pitchFamily="2" charset="-79"/>
              </a:rPr>
              <a:t>Атбаш</a:t>
            </a:r>
            <a:endParaRPr lang="ru-RU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843558"/>
            <a:ext cx="6552728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</a:pPr>
            <a:r>
              <a:rPr lang="uk-UA" sz="2000" b="1" dirty="0">
                <a:solidFill>
                  <a:schemeClr val="accent2">
                    <a:lumMod val="75000"/>
                  </a:schemeClr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Підхід: </a:t>
            </a:r>
            <a:r>
              <a:rPr lang="uk-UA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Відмова від "вшитого" правила (</a:t>
            </a:r>
            <a:r>
              <a:rPr lang="en-GB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A↔Z, B↔Y</a:t>
            </a:r>
            <a:r>
              <a:rPr lang="en-GB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...)</a:t>
            </a:r>
            <a:endParaRPr lang="en-GB" b="1" dirty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>
              <a:lnSpc>
                <a:spcPct val="80000"/>
              </a:lnSpc>
            </a:pPr>
            <a:r>
              <a:rPr lang="uk-UA" sz="2000" b="1" dirty="0" smtClean="0">
                <a:solidFill>
                  <a:schemeClr val="accent2">
                    <a:lumMod val="75000"/>
                  </a:schemeClr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Навчання</a:t>
            </a:r>
            <a:r>
              <a:rPr lang="uk-UA" sz="2000" b="1" dirty="0">
                <a:solidFill>
                  <a:schemeClr val="accent2">
                    <a:lumMod val="75000"/>
                  </a:schemeClr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: </a:t>
            </a:r>
            <a:r>
              <a:rPr lang="uk-UA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Аналіз пар (Зашифроване -&gt; Оригінал) з бази </a:t>
            </a: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даних</a:t>
            </a:r>
            <a:endParaRPr lang="uk-UA" b="1" dirty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 marL="285750" indent="-285750">
              <a:lnSpc>
                <a:spcPct val="80000"/>
              </a:lnSpc>
            </a:pPr>
            <a:endParaRPr lang="en-US" b="1" dirty="0" smtClean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 marL="285750" indent="-285750">
              <a:lnSpc>
                <a:spcPct val="80000"/>
              </a:lnSpc>
            </a:pPr>
            <a:r>
              <a:rPr lang="uk-UA" sz="2000" b="1" dirty="0" smtClean="0">
                <a:solidFill>
                  <a:schemeClr val="accent2">
                    <a:lumMod val="75000"/>
                  </a:schemeClr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Модель</a:t>
            </a:r>
            <a:r>
              <a:rPr lang="uk-UA" sz="2000" b="1" dirty="0">
                <a:solidFill>
                  <a:schemeClr val="accent2">
                    <a:lumMod val="75000"/>
                  </a:schemeClr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: </a:t>
            </a:r>
            <a:r>
              <a:rPr lang="uk-UA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Побудова "карти знань" відповідностей </a:t>
            </a: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символів</a:t>
            </a:r>
            <a:endParaRPr lang="uk-UA" b="1" dirty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>
              <a:lnSpc>
                <a:spcPct val="80000"/>
              </a:lnSpc>
            </a:pPr>
            <a:r>
              <a:rPr lang="uk-UA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{'</a:t>
            </a:r>
            <a:r>
              <a:rPr lang="en-GB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n': ['m', 'm', ...], 'f': ['u'], 'g': ['t'], </a:t>
            </a:r>
            <a:r>
              <a:rPr lang="en-GB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...}</a:t>
            </a:r>
          </a:p>
          <a:p>
            <a:pPr>
              <a:lnSpc>
                <a:spcPct val="80000"/>
              </a:lnSpc>
            </a:pPr>
            <a:endParaRPr lang="en-GB" b="1" dirty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>
              <a:lnSpc>
                <a:spcPct val="80000"/>
              </a:lnSpc>
            </a:pPr>
            <a:r>
              <a:rPr lang="uk-UA" sz="2000" b="1" dirty="0">
                <a:solidFill>
                  <a:schemeClr val="accent2">
                    <a:lumMod val="75000"/>
                  </a:schemeClr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Дешифрування: </a:t>
            </a:r>
            <a:r>
              <a:rPr lang="uk-UA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Запит до "карти знань" для кожного </a:t>
            </a: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символу</a:t>
            </a:r>
            <a:endParaRPr lang="uk-UA" b="1" dirty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 marL="285750" indent="-285750">
              <a:lnSpc>
                <a:spcPct val="80000"/>
              </a:lnSpc>
            </a:pPr>
            <a:endParaRPr lang="en-US" b="1" dirty="0" smtClean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>
              <a:lnSpc>
                <a:spcPct val="80000"/>
              </a:lnSpc>
            </a:pPr>
            <a:r>
              <a:rPr lang="uk-UA" sz="2000" b="1" dirty="0" smtClean="0">
                <a:solidFill>
                  <a:schemeClr val="accent2">
                    <a:lumMod val="75000"/>
                  </a:schemeClr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Результат</a:t>
            </a:r>
            <a:r>
              <a:rPr lang="uk-UA" sz="2000" b="1" dirty="0">
                <a:solidFill>
                  <a:schemeClr val="accent2">
                    <a:lumMod val="75000"/>
                  </a:schemeClr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: </a:t>
            </a:r>
            <a:r>
              <a:rPr lang="uk-UA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Використання найчастішого відповідника з </a:t>
            </a: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даних</a:t>
            </a:r>
            <a:endParaRPr lang="uk-UA" b="1" dirty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 marL="285750" indent="-285750">
              <a:lnSpc>
                <a:spcPct val="80000"/>
              </a:lnSpc>
            </a:pPr>
            <a:endParaRPr lang="en-US" b="1" dirty="0" smtClean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>
              <a:lnSpc>
                <a:spcPct val="80000"/>
              </a:lnSpc>
            </a:pPr>
            <a:r>
              <a:rPr lang="uk-UA" sz="2000" b="1" dirty="0" smtClean="0">
                <a:solidFill>
                  <a:schemeClr val="accent2">
                    <a:lumMod val="75000"/>
                  </a:schemeClr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Обмеження</a:t>
            </a:r>
            <a:r>
              <a:rPr lang="uk-UA" sz="2000" b="1" dirty="0">
                <a:solidFill>
                  <a:schemeClr val="accent2">
                    <a:lumMod val="75000"/>
                  </a:schemeClr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: </a:t>
            </a:r>
            <a:r>
              <a:rPr lang="uk-UA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Дешифрує лише те, що "бачила" модель (невідомі символи залишаються</a:t>
            </a: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)</a:t>
            </a:r>
            <a:endParaRPr lang="ru-RU" dirty="0"/>
          </a:p>
        </p:txBody>
      </p:sp>
      <p:pic>
        <p:nvPicPr>
          <p:cNvPr id="3074" name="Picture 2" descr="Шифр Атбаш - навык Алисы, узнай у Шифр Атбаш Перевод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756" y="1635646"/>
            <a:ext cx="2258732" cy="22587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pi-presentation-pp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КПІ Презентація">
      <a:majorFont>
        <a:latin typeface="Exo 2"/>
        <a:ea typeface=""/>
        <a:cs typeface=""/>
      </a:majorFont>
      <a:minorFont>
        <a:latin typeface="Exo 2"/>
        <a:ea typeface=""/>
        <a:cs typeface="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kpi-presentation-pp</Template>
  <TotalTime>703</TotalTime>
  <Words>570</Words>
  <Application>Microsoft Office PowerPoint</Application>
  <PresentationFormat>Экран (16:9)</PresentationFormat>
  <Paragraphs>135</Paragraphs>
  <Slides>16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kpi-presentation-pp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Даніїл Хортов</dc:creator>
  <cp:lastModifiedBy>Даніїл Хортов</cp:lastModifiedBy>
  <cp:revision>92</cp:revision>
  <dcterms:created xsi:type="dcterms:W3CDTF">2024-12-22T15:06:34Z</dcterms:created>
  <dcterms:modified xsi:type="dcterms:W3CDTF">2025-05-19T10:21:26Z</dcterms:modified>
</cp:coreProperties>
</file>