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7"/>
  </p:notesMasterIdLst>
  <p:sldIdLst>
    <p:sldId id="273" r:id="rId2"/>
    <p:sldId id="1087" r:id="rId3"/>
    <p:sldId id="1088" r:id="rId4"/>
    <p:sldId id="1093" r:id="rId5"/>
    <p:sldId id="1089" r:id="rId6"/>
    <p:sldId id="1090" r:id="rId7"/>
    <p:sldId id="1092" r:id="rId8"/>
    <p:sldId id="1094" r:id="rId9"/>
    <p:sldId id="1095" r:id="rId10"/>
    <p:sldId id="1096" r:id="rId11"/>
    <p:sldId id="1097" r:id="rId12"/>
    <p:sldId id="1098" r:id="rId13"/>
    <p:sldId id="1099" r:id="rId14"/>
    <p:sldId id="1100" r:id="rId15"/>
    <p:sldId id="1101" r:id="rId16"/>
    <p:sldId id="1071" r:id="rId17"/>
    <p:sldId id="1072" r:id="rId18"/>
    <p:sldId id="1073" r:id="rId19"/>
    <p:sldId id="1074" r:id="rId20"/>
    <p:sldId id="1075" r:id="rId21"/>
    <p:sldId id="1076" r:id="rId22"/>
    <p:sldId id="1077" r:id="rId23"/>
    <p:sldId id="1078" r:id="rId24"/>
    <p:sldId id="1079" r:id="rId25"/>
    <p:sldId id="1080" r:id="rId26"/>
    <p:sldId id="1081" r:id="rId27"/>
    <p:sldId id="1082" r:id="rId28"/>
    <p:sldId id="1083" r:id="rId29"/>
    <p:sldId id="1084" r:id="rId30"/>
    <p:sldId id="1085" r:id="rId31"/>
    <p:sldId id="1086" r:id="rId32"/>
    <p:sldId id="990" r:id="rId33"/>
    <p:sldId id="1027" r:id="rId34"/>
    <p:sldId id="1025" r:id="rId35"/>
    <p:sldId id="102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7" autoAdjust="0"/>
    <p:restoredTop sz="81703" autoAdjust="0"/>
  </p:normalViewPr>
  <p:slideViewPr>
    <p:cSldViewPr snapToGrid="0">
      <p:cViewPr>
        <p:scale>
          <a:sx n="75" d="100"/>
          <a:sy n="75" d="100"/>
        </p:scale>
        <p:origin x="600" y="4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74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5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79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5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88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9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18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4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04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8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8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57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72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24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03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48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23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06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55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9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99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94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9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643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5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7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761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6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63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60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6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67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41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3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3. 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35468" y="3950526"/>
            <a:ext cx="104396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Копирование значений при передаче в методы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Строки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Кортежи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156527" y="191970"/>
            <a:ext cx="1157827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Рекурсия</a:t>
            </a:r>
            <a:r>
              <a:rPr lang="ru-RU" sz="2400" dirty="0">
                <a:latin typeface="Bookman Old Style" panose="02050604050505020204" pitchFamily="18" charset="0"/>
              </a:rPr>
              <a:t> – вызов метода из самого метода.</a:t>
            </a:r>
          </a:p>
          <a:p>
            <a:pPr algn="just"/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(Factorial(5));</a:t>
            </a:r>
          </a:p>
          <a:p>
            <a:pPr algn="just"/>
            <a:endParaRPr lang="en-US" sz="2400" dirty="0">
              <a:solidFill>
                <a:srgbClr val="212121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Factorial(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(d &lt;= 1)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	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1;</a:t>
            </a:r>
          </a:p>
          <a:p>
            <a:pPr algn="just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 * Factorial(d - 1);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Факториал</a:t>
            </a:r>
            <a:r>
              <a:rPr lang="ru-RU" sz="2400" dirty="0">
                <a:latin typeface="Bookman Old Style" panose="02050604050505020204" pitchFamily="18" charset="0"/>
              </a:rPr>
              <a:t> натурального числа n определяется как произведение всех натуральных чисел от 1 до n включительно.</a:t>
            </a: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Любой рекурсивный алгоритм можно переделать в не рекурсивный, например, с помощью бесконечных циклов или специальных коллекций данных.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025" y="3040738"/>
            <a:ext cx="114316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11454" y="101880"/>
            <a:ext cx="578294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указания того, что переданный параметр может быть изменен методом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указания того, что переданный параметр не может быть изменен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методом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только в версии 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&gt;= C# 7.2)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указания того, что переданный параметр должен быть изменен методом.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0D2C149-B2EB-4606-9635-BF0DB8DE257D}"/>
              </a:ext>
            </a:extLst>
          </p:cNvPr>
          <p:cNvSpPr txBox="1"/>
          <p:nvPr/>
        </p:nvSpPr>
        <p:spPr>
          <a:xfrm>
            <a:off x="5994400" y="101880"/>
            <a:ext cx="85471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a1 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{a1}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Method1(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a1);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Method2(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a2);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{a1}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{a2}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Method1(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a = 10;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Method2(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a = 7;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317" y="5060133"/>
            <a:ext cx="2219635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D29D7713-F574-4AEF-977E-4D69A26E9D1A}"/>
              </a:ext>
            </a:extLst>
          </p:cNvPr>
          <p:cNvSpPr/>
          <p:nvPr/>
        </p:nvSpPr>
        <p:spPr>
          <a:xfrm>
            <a:off x="165100" y="139699"/>
            <a:ext cx="120269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params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ключевое слово, означающее, что метод принимает переменное число аргументов (одного типа).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удобства написания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кода.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3553D2-4CC5-4AF8-9624-0BE47C1FBA8F}"/>
              </a:ext>
            </a:extLst>
          </p:cNvPr>
          <p:cNvSpPr txBox="1"/>
          <p:nvPr/>
        </p:nvSpPr>
        <p:spPr>
          <a:xfrm>
            <a:off x="28473" y="1514016"/>
            <a:ext cx="76475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Method1(1, 2, 3, 4, 5);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Method1(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params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arguments)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argument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arguments)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{argument}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50" y="4428605"/>
            <a:ext cx="3277057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D29D7713-F574-4AEF-977E-4D69A26E9D1A}"/>
              </a:ext>
            </a:extLst>
          </p:cNvPr>
          <p:cNvSpPr/>
          <p:nvPr/>
        </p:nvSpPr>
        <p:spPr>
          <a:xfrm>
            <a:off x="0" y="0"/>
            <a:ext cx="12192000" cy="689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на тему создания методов.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Создание массива со случайными числами и вывод его на консоль.</a:t>
            </a: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для создания и заполнения двумерного массива случайными числами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[,]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CreateRandomArray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[,]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];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101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Заполняем случайными числами от 1 до 100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D29D7713-F574-4AEF-977E-4D69A26E9D1A}"/>
              </a:ext>
            </a:extLst>
          </p:cNvPr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для красивого вывода двумерного массива на экран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[,]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Двумерный массив:"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],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элемент с выравниванием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Переход на новую строку после каждой строки массива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2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D29D7713-F574-4AEF-977E-4D69A26E9D1A}"/>
              </a:ext>
            </a:extLst>
          </p:cNvPr>
          <p:cNvSpPr/>
          <p:nvPr/>
        </p:nvSpPr>
        <p:spPr>
          <a:xfrm>
            <a:off x="0" y="0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Использование созданных методов.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Количество строк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Количество столбцов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Создаем и заполняем массив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[,]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CreateRandomArray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массив на экран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601" y="3035300"/>
            <a:ext cx="7227400" cy="38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228600" y="777037"/>
            <a:ext cx="119634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onsolas" panose="020B0609020204030204" pitchFamily="49" charset="0"/>
              </a:rPr>
              <a:t>Со строками можно работать как с массивом символов, </a:t>
            </a:r>
            <a:r>
              <a:rPr lang="ru-RU" sz="2400" dirty="0" err="1" smtClean="0">
                <a:latin typeface="Consolas" panose="020B0609020204030204" pitchFamily="49" charset="0"/>
              </a:rPr>
              <a:t>т.е</a:t>
            </a:r>
            <a:r>
              <a:rPr lang="ru-RU" sz="24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latin typeface="Consolas" panose="020B0609020204030204" pitchFamily="49" charset="0"/>
              </a:rPr>
              <a:t>“</a:t>
            </a:r>
            <a:r>
              <a:rPr lang="ru-RU" sz="2400" b="1" dirty="0" smtClean="0">
                <a:latin typeface="Consolas" panose="020B0609020204030204" pitchFamily="49" charset="0"/>
              </a:rPr>
              <a:t>Это строка</a:t>
            </a:r>
            <a:r>
              <a:rPr lang="en-US" sz="2400" b="1" dirty="0" smtClean="0">
                <a:latin typeface="Consolas" panose="020B0609020204030204" pitchFamily="49" charset="0"/>
              </a:rPr>
              <a:t>”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Можно обратиться к символу строки как к элементу массива:</a:t>
            </a:r>
          </a:p>
          <a:p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[0]); </a:t>
            </a:r>
            <a:r>
              <a:rPr lang="ru-RU" sz="2400" b="1" dirty="0" smtClean="0">
                <a:latin typeface="Consolas" panose="020B0609020204030204" pitchFamily="49" charset="0"/>
              </a:rPr>
              <a:t>Ответ: </a:t>
            </a:r>
            <a:r>
              <a:rPr lang="en-US" sz="2400" b="1" dirty="0" smtClean="0">
                <a:latin typeface="Consolas" panose="020B0609020204030204" pitchFamily="49" charset="0"/>
              </a:rPr>
              <a:t>‘</a:t>
            </a:r>
            <a:r>
              <a:rPr lang="ru-RU" sz="2400" b="1" dirty="0" smtClean="0">
                <a:latin typeface="Consolas" panose="020B0609020204030204" pitchFamily="49" charset="0"/>
              </a:rPr>
              <a:t>Э</a:t>
            </a:r>
            <a:r>
              <a:rPr lang="en-US" sz="2400" b="1" dirty="0" smtClean="0">
                <a:latin typeface="Consolas" panose="020B0609020204030204" pitchFamily="49" charset="0"/>
              </a:rPr>
              <a:t>’</a:t>
            </a:r>
          </a:p>
          <a:p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latin typeface="Consolas" panose="020B0609020204030204" pitchFamily="49" charset="0"/>
              </a:rPr>
              <a:t>3</a:t>
            </a:r>
            <a:r>
              <a:rPr lang="en-US" sz="2400" dirty="0" smtClean="0">
                <a:latin typeface="Consolas" panose="020B0609020204030204" pitchFamily="49" charset="0"/>
              </a:rPr>
              <a:t>]); </a:t>
            </a:r>
            <a:r>
              <a:rPr lang="ru-RU" sz="2400" b="1" dirty="0">
                <a:latin typeface="Consolas" panose="020B0609020204030204" pitchFamily="49" charset="0"/>
              </a:rPr>
              <a:t>Ответ: </a:t>
            </a:r>
            <a:r>
              <a:rPr lang="en-US" sz="2400" b="1" dirty="0" smtClean="0">
                <a:latin typeface="Consolas" panose="020B0609020204030204" pitchFamily="49" charset="0"/>
              </a:rPr>
              <a:t>‘</a:t>
            </a:r>
            <a:r>
              <a:rPr lang="ru-RU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’</a:t>
            </a:r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Можно узнать длину строки с помощью свойства </a:t>
            </a:r>
            <a:r>
              <a:rPr lang="en-US" sz="2400" dirty="0" smtClean="0">
                <a:latin typeface="Consolas" panose="020B0609020204030204" pitchFamily="49" charset="0"/>
              </a:rPr>
              <a:t>Length:</a:t>
            </a:r>
          </a:p>
          <a:p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str.Length</a:t>
            </a:r>
            <a:r>
              <a:rPr lang="en-US" sz="2400" dirty="0" smtClean="0">
                <a:latin typeface="Consolas" panose="020B0609020204030204" pitchFamily="49" charset="0"/>
              </a:rPr>
              <a:t>); </a:t>
            </a:r>
            <a:r>
              <a:rPr lang="ru-RU" sz="2400" b="1" dirty="0">
                <a:latin typeface="Consolas" panose="020B0609020204030204" pitchFamily="49" charset="0"/>
              </a:rPr>
              <a:t>Ответ: </a:t>
            </a:r>
            <a:r>
              <a:rPr lang="ru-RU" sz="2400" b="1" dirty="0" smtClean="0">
                <a:latin typeface="Consolas" panose="020B0609020204030204" pitchFamily="49" charset="0"/>
              </a:rPr>
              <a:t>10</a:t>
            </a:r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Однако, строки – неизменяемый тип данных, заменить отдельный символ на другой нельзя!</a:t>
            </a:r>
          </a:p>
          <a:p>
            <a:endParaRPr lang="ru-RU" sz="2400" dirty="0" smtClean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Существуют методы «замены» символа на другой, но они создают новую строку</a:t>
            </a:r>
            <a:r>
              <a:rPr lang="en-US" sz="2400" dirty="0" smtClean="0">
                <a:latin typeface="Consolas" panose="020B0609020204030204" pitchFamily="49" charset="0"/>
              </a:rPr>
              <a:t>:</a:t>
            </a:r>
            <a:endParaRPr lang="ru-RU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latin typeface="Consolas" panose="020B0609020204030204" pitchFamily="49" charset="0"/>
              </a:rPr>
              <a:t>str.Replace</a:t>
            </a:r>
            <a:r>
              <a:rPr lang="en-US" sz="2400" dirty="0" smtClean="0">
                <a:latin typeface="Consolas" panose="020B0609020204030204" pitchFamily="49" charset="0"/>
              </a:rPr>
              <a:t>(‘</a:t>
            </a:r>
            <a:r>
              <a:rPr lang="ru-RU" sz="2400" dirty="0" smtClean="0">
                <a:latin typeface="Consolas" panose="020B0609020204030204" pitchFamily="49" charset="0"/>
              </a:rPr>
              <a:t>о</a:t>
            </a:r>
            <a:r>
              <a:rPr lang="en-US" sz="2400" dirty="0" smtClean="0">
                <a:latin typeface="Consolas" panose="020B0609020204030204" pitchFamily="49" charset="0"/>
              </a:rPr>
              <a:t>’</a:t>
            </a:r>
            <a:r>
              <a:rPr lang="ru-RU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‘</a:t>
            </a:r>
            <a:r>
              <a:rPr lang="ru-RU" sz="2400" dirty="0" smtClean="0">
                <a:latin typeface="Consolas" panose="020B0609020204030204" pitchFamily="49" charset="0"/>
              </a:rPr>
              <a:t>а</a:t>
            </a:r>
            <a:r>
              <a:rPr lang="en-US" sz="2400" dirty="0" smtClean="0">
                <a:latin typeface="Consolas" panose="020B0609020204030204" pitchFamily="49" charset="0"/>
              </a:rPr>
              <a:t>’); </a:t>
            </a:r>
            <a:r>
              <a:rPr lang="ru-RU" sz="2400" dirty="0">
                <a:latin typeface="Consolas" panose="020B0609020204030204" pitchFamily="49" charset="0"/>
              </a:rPr>
              <a:t>Ответ: </a:t>
            </a:r>
            <a:r>
              <a:rPr lang="en-US" sz="2400" b="1" dirty="0" smtClean="0">
                <a:latin typeface="Consolas" panose="020B0609020204030204" pitchFamily="49" charset="0"/>
              </a:rPr>
              <a:t>“</a:t>
            </a:r>
            <a:r>
              <a:rPr lang="ru-RU" sz="2400" b="1" dirty="0" smtClean="0">
                <a:latin typeface="Consolas" panose="020B0609020204030204" pitchFamily="49" charset="0"/>
              </a:rPr>
              <a:t>Эта </a:t>
            </a:r>
            <a:r>
              <a:rPr lang="ru-RU" sz="2400" b="1" dirty="0" err="1" smtClean="0">
                <a:latin typeface="Consolas" panose="020B0609020204030204" pitchFamily="49" charset="0"/>
              </a:rPr>
              <a:t>страка</a:t>
            </a:r>
            <a:r>
              <a:rPr lang="en-US" sz="2400" b="1" dirty="0" smtClean="0">
                <a:latin typeface="Consolas" panose="020B0609020204030204" pitchFamily="49" charset="0"/>
              </a:rPr>
              <a:t>”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</a:rPr>
              <a:t>Строки – Массивы символов</a:t>
            </a:r>
            <a:endParaRPr lang="en-US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Для объединения строк также может использоваться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Join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s1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Добрый"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s2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день,"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s3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"дамы и господа"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s4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values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s1, s2, s3, s4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.Join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values);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Добрый день, дамы и господа!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16" y="4024662"/>
            <a:ext cx="729716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7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Сравнение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latin typeface="Bookman Old Style" panose="02050604050505020204" pitchFamily="18" charset="0"/>
              </a:rPr>
              <a:t>сравнения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объектов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можно применять статический </a:t>
            </a: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Compare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s1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s2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.Compare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(s1, s2);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(result &lt;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s1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перед строкой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s2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(result &gt;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"Строка s1 стоит после строки s2"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Строки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s1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s2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идентичны"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результатом будет "Строка s1 перед строкой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s2"</a:t>
            </a: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Данная версия метода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Compare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две строки и возвращает число. Если первая строка по алфавиту стоит выше второй, то возвращается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-1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В противном случае возвращается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И третий случай - если строки равны, то возвращается число 0.</a:t>
            </a: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данном случае так как символ h по алфавиту стоит выше символа w, то и первая строка будет стоять выше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Поиск 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строке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и в массиве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IndexOf</a:t>
            </a:r>
            <a:r>
              <a:rPr lang="ru-RU" sz="2400" dirty="0">
                <a:latin typeface="Bookman Old Style" panose="02050604050505020204" pitchFamily="18" charset="0"/>
              </a:rPr>
              <a:t> мы можем определить индекс первого вхождения отдельного символа или подстроки в строке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s1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s1.IndexOf(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равно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4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substring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wor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indexOfSubstring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s1.IndexOf(substring);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равно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indexOfSubstring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Подобным образом действует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LastIndexOf</a:t>
            </a:r>
            <a:r>
              <a:rPr lang="ru-RU" sz="2400" dirty="0">
                <a:latin typeface="Bookman Old Style" panose="02050604050505020204" pitchFamily="18" charset="0"/>
              </a:rPr>
              <a:t>, только находит индекс последнего вхождения символа или подстроки в строку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54356"/>
            <a:ext cx="12192000" cy="530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Метод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блок кода, содержащий ряд инструкций.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тип возвращаемого значения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Имя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]([</a:t>
            </a:r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аргументы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10.2f;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3.4f;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a+b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При передаче аргументов в метод они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копируются.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Если это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тип значения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то копируются сами значения, если тип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ссылочный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то копируется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ссылка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endParaRPr lang="ru-RU" sz="2400" b="1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272723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a+b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0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Еще </a:t>
            </a:r>
            <a:r>
              <a:rPr lang="ru-RU" sz="2400" dirty="0">
                <a:latin typeface="Bookman Old Style" panose="02050604050505020204" pitchFamily="18" charset="0"/>
              </a:rPr>
              <a:t>одна группа методов позволяет узнать начинается или заканчивается ли строка на определенную подстроку. Для этого предназначены методы </a:t>
            </a:r>
            <a:r>
              <a:rPr lang="ru-RU" sz="2400" b="1" dirty="0" err="1">
                <a:latin typeface="Bookman Old Style" panose="02050604050505020204" pitchFamily="18" charset="0"/>
              </a:rPr>
              <a:t>StartsWith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latin typeface="Bookman Old Style" panose="02050604050505020204" pitchFamily="18" charset="0"/>
              </a:rPr>
              <a:t>EndsWith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в массиве строк хранится список файлов, и нам надо вывести все файлы с расширением </a:t>
            </a:r>
            <a:r>
              <a:rPr lang="ru-RU" sz="2400" dirty="0" err="1">
                <a:latin typeface="Bookman Old Style" panose="02050604050505020204" pitchFamily="18" charset="0"/>
              </a:rPr>
              <a:t>exe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files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"myapp.exe"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"forest.jpg"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"main.exe"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"book.pdf"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"river.png"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files.Length; i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(files[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EndsWith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".exe"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(files[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Разделение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строк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помощью функции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Split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можем разделить строку на массив подстрок. В качестве параметра функция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Split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массив символов или строк, которые и будут служить разделителями. Например, подсчитаем количество слов в сроке, разделив ее по пробельным символам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"И поэтому все так произошло"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words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text.Split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words)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i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Это не лучший способ разделения по пробелам, так как во входной строке у нас могло бы быть несколько подряд идущих пробелов и в итоговый массив также бы попадали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пробелы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0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поэтому лучше использовать другую версию метода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"И поэтому все так произошло"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words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text.Split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},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StringSplitOptions.RemoveEmptyEntries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words)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Второй параметр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StringSplitOptions.RemoveEmptyEntries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говорит, что надо удалить все пустые подстроки.</a:t>
            </a:r>
          </a:p>
        </p:txBody>
      </p:sp>
    </p:spTree>
    <p:extLst>
      <p:ext uri="{BB962C8B-B14F-4D97-AF65-F5344CB8AC3E}">
        <p14:creationId xmlns:p14="http://schemas.microsoft.com/office/powerpoint/2010/main" val="24997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Обрезка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строки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обрезки начальных или концевых символов используется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 hello world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text.Trim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результат "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hello world"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text.Trim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'd'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'h'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результат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ello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worl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“</a:t>
            </a:r>
          </a:p>
          <a:p>
            <a:pPr algn="just"/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без параметров обрезает начальные и конечные пробелы и возвращает обрезанную строку. Чтобы явным образом указать, какие начальные и конечные символы следует обрезать, мы можем передать в функцию массив этих символов.</a:t>
            </a:r>
          </a:p>
          <a:p>
            <a:pPr algn="just"/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Эта функция имеет частичные аналоги: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TrimStart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обрезает начальные символы, а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TrimEnd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обрезает конечные символы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Обрезать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определенную часть строки позволяет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Substring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обрезаем начиная с третьего символа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text.Substring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результат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роший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день"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обрезаем сначала до последних двух символов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text.Substring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- 2);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результат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роший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де"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Substring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также возвращает обрезанную строку. В качестве параметра первая использованная версия применяет индекс, начиная с которого надо обрезать строку. Вторая версия применяет два параметра - индекс начала обрезки и длину вырезаемой части строки.</a:t>
            </a:r>
          </a:p>
        </p:txBody>
      </p:sp>
    </p:spTree>
    <p:extLst>
      <p:ext uri="{BB962C8B-B14F-4D97-AF65-F5344CB8AC3E}">
        <p14:creationId xmlns:p14="http://schemas.microsoft.com/office/powerpoint/2010/main" val="164528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Вставка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вставки одной строки в другую применяется функция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Insert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substring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замечательный 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text.Insert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(8, substring);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Хороший замечательный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день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b="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Первым параметром в функции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Insert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является индекс, по которому надо вставлять подстроку, а второй параметр - собственно подстрока.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8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Удаление строк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Удалить часть строки помогает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Remove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индекс последнего символа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- 1;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вырезаем последний символ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Хороший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ден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вырезаем первые два символа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2);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роший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ден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Первая версия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Remove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индекс в строке, начиная с которого надо удалить все символы. Вторая версия принимает еще один параметр - сколько символов надо удалить.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8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Замена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заменить один символ или подстроку на другую, применяется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Replace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text.Replace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"плохой"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плохой день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text.Replace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плхй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день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Во втором случае применения функции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Replace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строка из одного символа "о" заменяется на пустую строку, то есть фактически удаляется из текста. Подобным способом легко удалять какой-то определенный текст в строках.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8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Смена регистра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приведения строки к верхнему и нижнему регистру используются соответственно функции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ToUpper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 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ToLower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():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hello.ToLower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world!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hello.ToUpper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WORLD!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Сложение строк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String Builder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Формулировка</a:t>
            </a:r>
            <a:r>
              <a:rPr lang="ru-RU" sz="2400" dirty="0" smtClean="0">
                <a:latin typeface="Bookman Old Style" panose="02050604050505020204" pitchFamily="18" charset="0"/>
              </a:rPr>
              <a:t> проблемы: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необходимо многократно изменить строку. Например, дописывать символы в цикле.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Рассмотрим как работает конкатенация строк: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"c"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Для выполнения данной инструкции будут выполнены действия: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1) Сначала выполняется сложение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b"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для этого </a:t>
            </a:r>
            <a:r>
              <a:rPr lang="ru-RU" sz="2400" dirty="0" smtClean="0">
                <a:latin typeface="Bookman Old Style" panose="02050604050505020204" pitchFamily="18" charset="0"/>
              </a:rPr>
              <a:t>происходит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поиск в памяти непрерывной области для записи строки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ab”</a:t>
            </a:r>
            <a:endParaRPr lang="ru-RU" sz="2400" dirty="0" smtClean="0">
              <a:solidFill>
                <a:srgbClr val="A31515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2) Создается новая переменная для хранения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“ab”</a:t>
            </a:r>
            <a:r>
              <a:rPr lang="ru-RU" sz="2400" dirty="0" smtClean="0">
                <a:latin typeface="Bookman Old Style" panose="02050604050505020204" pitchFamily="18" charset="0"/>
              </a:rPr>
              <a:t> в которую посимвольно переписываются левая 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“a”</a:t>
            </a:r>
            <a:r>
              <a:rPr lang="ru-RU" sz="2400" dirty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и правая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“a”</a:t>
            </a:r>
            <a:r>
              <a:rPr lang="ru-RU" sz="2400" dirty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строки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3) Для следующего сложения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“ab”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c"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предыдущие шаги повторяются.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Данные особенности приводят к крайне низкой скорости программы при частой перезаписи строк.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9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0597B7C-51FB-4AA2-A3AF-E1497F92AD6B}"/>
              </a:ext>
            </a:extLst>
          </p:cNvPr>
          <p:cNvSpPr txBox="1"/>
          <p:nvPr/>
        </p:nvSpPr>
        <p:spPr>
          <a:xfrm>
            <a:off x="0" y="1483110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(var1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var2);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var3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(var1, var2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(a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 b);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 + b;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94853BEC-DBEC-49F1-86BC-81D6BA3F55BD}"/>
              </a:ext>
            </a:extLst>
          </p:cNvPr>
          <p:cNvSpPr/>
          <p:nvPr/>
        </p:nvSpPr>
        <p:spPr>
          <a:xfrm>
            <a:off x="5816166" y="4374875"/>
            <a:ext cx="3792672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Аргументы метода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xmlns="" id="{C719D22E-7A81-42F0-A31E-BC4E43FF9253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442513" y="4643814"/>
            <a:ext cx="1373653" cy="387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xmlns="" id="{70299FCB-7EC9-4EB9-9D4F-847872EAEBD1}"/>
              </a:ext>
            </a:extLst>
          </p:cNvPr>
          <p:cNvSpPr/>
          <p:nvPr/>
        </p:nvSpPr>
        <p:spPr>
          <a:xfrm>
            <a:off x="1727200" y="6320123"/>
            <a:ext cx="6736758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Возвращаемое значение 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xmlns="" id="{C58D3AAA-D45D-4095-9446-BD0496223807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2832100" y="6098616"/>
            <a:ext cx="2263479" cy="221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xmlns="" id="{4A717210-C833-4149-AE10-144F56CC20E7}"/>
              </a:ext>
            </a:extLst>
          </p:cNvPr>
          <p:cNvSpPr/>
          <p:nvPr/>
        </p:nvSpPr>
        <p:spPr>
          <a:xfrm>
            <a:off x="6170319" y="5560739"/>
            <a:ext cx="6021681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Тип возвращаемого значения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xmlns="" id="{18840542-311F-4828-BFBA-17E4959592FD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977900" y="5560739"/>
            <a:ext cx="5192419" cy="2689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xmlns="" id="{C09C2093-30C3-4A2B-9926-03B6C3042F3E}"/>
              </a:ext>
            </a:extLst>
          </p:cNvPr>
          <p:cNvSpPr/>
          <p:nvPr/>
        </p:nvSpPr>
        <p:spPr>
          <a:xfrm>
            <a:off x="6403521" y="2838625"/>
            <a:ext cx="3468981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Вызов методов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xmlns="" id="{E29F1145-900A-45A0-9606-7F525626C089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3086100" y="2973094"/>
            <a:ext cx="3317421" cy="1344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xmlns="" id="{7CFF1EF1-6FD9-4AAA-AFE1-154D0322FD43}"/>
              </a:ext>
            </a:extLst>
          </p:cNvPr>
          <p:cNvSpPr/>
          <p:nvPr/>
        </p:nvSpPr>
        <p:spPr>
          <a:xfrm>
            <a:off x="0" y="0"/>
            <a:ext cx="12192001" cy="1534117"/>
          </a:xfrm>
          <a:prstGeom prst="rect">
            <a:avLst/>
          </a:prstGeom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latin typeface="Bookman Old Style" panose="02050604050505020204" pitchFamily="18" charset="0"/>
              </a:rPr>
              <a:t>void</a:t>
            </a:r>
            <a:r>
              <a:rPr lang="en-US" sz="2400" dirty="0">
                <a:latin typeface="Bookman Old Style" panose="020506040505050202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</a:rPr>
              <a:t>специальное слово, означающее, что метод </a:t>
            </a:r>
            <a:r>
              <a:rPr lang="ru-RU" sz="2400" b="1" dirty="0">
                <a:latin typeface="Bookman Old Style" panose="02050604050505020204" pitchFamily="18" charset="0"/>
              </a:rPr>
              <a:t>не возвращает значения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b="1" dirty="0">
                <a:latin typeface="Bookman Old Style" panose="02050604050505020204" pitchFamily="18" charset="0"/>
              </a:rPr>
              <a:t>return</a:t>
            </a:r>
            <a:r>
              <a:rPr lang="en-US" sz="2400" dirty="0">
                <a:latin typeface="Bookman Old Style" panose="020506040505050202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</a:rPr>
              <a:t>специальное слово, </a:t>
            </a:r>
            <a:r>
              <a:rPr lang="ru-RU" sz="2400" b="1" dirty="0">
                <a:latin typeface="Bookman Old Style" panose="02050604050505020204" pitchFamily="18" charset="0"/>
              </a:rPr>
              <a:t>завершающее</a:t>
            </a:r>
            <a:r>
              <a:rPr lang="ru-RU" sz="2400" dirty="0">
                <a:latin typeface="Bookman Old Style" panose="02050604050505020204" pitchFamily="18" charset="0"/>
              </a:rPr>
              <a:t> выполнение метода и </a:t>
            </a:r>
            <a:r>
              <a:rPr lang="ru-RU" sz="2400" b="1" dirty="0">
                <a:latin typeface="Bookman Old Style" panose="02050604050505020204" pitchFamily="18" charset="0"/>
              </a:rPr>
              <a:t>возвращающее</a:t>
            </a:r>
            <a:r>
              <a:rPr lang="ru-RU" sz="2400" dirty="0">
                <a:latin typeface="Bookman Old Style" panose="02050604050505020204" pitchFamily="18" charset="0"/>
              </a:rPr>
              <a:t> результат (при его наличии).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2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Для значительного ускорения конкатенации строк используется класс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StringBuilder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symbolsCount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1e4;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Stopwatch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Измерение времени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Начало измерения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symbolsCount;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sw.Stop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Конец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измерения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$"1)\t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Затрачено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тиков: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sw.ElapsedTicks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166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sw.Restart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symbolsCount;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sw.Stop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2)\t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Затрачено тиков: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sw.ElapsedTicks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5431"/>
          <a:stretch/>
        </p:blipFill>
        <p:spPr>
          <a:xfrm>
            <a:off x="2480441" y="3571146"/>
            <a:ext cx="6867616" cy="11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Кортежи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54356"/>
            <a:ext cx="12192000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Кортежи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предоставляют удобный способ для работы с набором значений. Используются когда необходимо хранить информацию о небольшом количестве элементов (2, 3 и т.п.) или когда тип элементов разный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что не позволяет применять массив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 tuple = 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175);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Новый способ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Tuple&lt;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tuple2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Tuple.Create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Петя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Старый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Данные способы не эквивалентны, т.е. фактически это разные типы данных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654356"/>
            <a:ext cx="12192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Кортежи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применяются для хранения логически связанной информации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peoplesHeight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175), 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"Петя"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190), 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"Маша"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170) };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valueTuple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peoplesHeight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{valueTuple.Item1}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{valueTuple.Item2}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см; 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  <a:p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886" r="34102"/>
          <a:stretch/>
        </p:blipFill>
        <p:spPr>
          <a:xfrm>
            <a:off x="1003301" y="3886010"/>
            <a:ext cx="10464800" cy="64491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66969"/>
          <a:stretch/>
        </p:blipFill>
        <p:spPr>
          <a:xfrm>
            <a:off x="1003300" y="4522233"/>
            <a:ext cx="5245535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3B76C38-5C63-40EA-9C87-3E38ECF3DF17}"/>
              </a:ext>
            </a:extLst>
          </p:cNvPr>
          <p:cNvSpPr txBox="1"/>
          <p:nvPr/>
        </p:nvSpPr>
        <p:spPr>
          <a:xfrm>
            <a:off x="40051" y="634052"/>
            <a:ext cx="12111897" cy="6223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b="1" dirty="0" smtClean="0">
                <a:latin typeface="Bookman Old Style" panose="02050604050505020204" pitchFamily="18" charset="0"/>
              </a:rPr>
              <a:t>Задача:</a:t>
            </a:r>
          </a:p>
          <a:p>
            <a:pPr>
              <a:lnSpc>
                <a:spcPct val="110000"/>
              </a:lnSpc>
            </a:pPr>
            <a:r>
              <a:rPr lang="ru-RU" sz="2800" dirty="0" smtClean="0">
                <a:latin typeface="Bookman Old Style" panose="02050604050505020204" pitchFamily="18" charset="0"/>
              </a:rPr>
              <a:t>В магазине хотят сделать базу данных товаров. У каждого вида товаров должен быть свой уникальный код (произвольное целое число), также у товара должно быть название в читаемом виде (строка).</a:t>
            </a:r>
          </a:p>
          <a:p>
            <a:pPr>
              <a:lnSpc>
                <a:spcPct val="110000"/>
              </a:lnSpc>
            </a:pPr>
            <a:endParaRPr lang="ru-RU" sz="28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800" dirty="0" smtClean="0">
                <a:latin typeface="Bookman Old Style" panose="02050604050505020204" pitchFamily="18" charset="0"/>
              </a:rPr>
              <a:t>Какую коллекцию необходимо использовать для проектирования данной системы? </a:t>
            </a:r>
          </a:p>
          <a:p>
            <a:pPr>
              <a:lnSpc>
                <a:spcPct val="110000"/>
              </a:lnSpc>
            </a:pPr>
            <a:endParaRPr lang="ru-RU" sz="28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800" dirty="0" smtClean="0">
                <a:latin typeface="Bookman Old Style" panose="02050604050505020204" pitchFamily="18" charset="0"/>
              </a:rPr>
              <a:t>Примеры товаров</a:t>
            </a:r>
            <a:r>
              <a:rPr lang="en-US" sz="2800" dirty="0" smtClean="0">
                <a:latin typeface="Bookman Old Style" panose="02050604050505020204" pitchFamily="18" charset="0"/>
              </a:rPr>
              <a:t> </a:t>
            </a:r>
            <a:r>
              <a:rPr lang="ru-RU" sz="2800" dirty="0" smtClean="0">
                <a:latin typeface="Bookman Old Style" panose="02050604050505020204" pitchFamily="18" charset="0"/>
              </a:rPr>
              <a:t>в коллекции: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Bookman Old Style" panose="02050604050505020204" pitchFamily="18" charset="0"/>
              </a:rPr>
              <a:t>id: 578; Name: “</a:t>
            </a:r>
            <a:r>
              <a:rPr lang="ru-RU" sz="2800" dirty="0" smtClean="0">
                <a:latin typeface="Bookman Old Style" panose="02050604050505020204" pitchFamily="18" charset="0"/>
              </a:rPr>
              <a:t>Хлеб пшеничный</a:t>
            </a:r>
            <a:r>
              <a:rPr lang="en-US" sz="2800" dirty="0" smtClean="0">
                <a:latin typeface="Bookman Old Style" panose="02050604050505020204" pitchFamily="18" charset="0"/>
              </a:rPr>
              <a:t>”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Bookman Old Style" panose="02050604050505020204" pitchFamily="18" charset="0"/>
              </a:rPr>
              <a:t>id: 931; Name: “</a:t>
            </a:r>
            <a:r>
              <a:rPr lang="ru-RU" sz="2800" dirty="0" smtClean="0">
                <a:latin typeface="Bookman Old Style" panose="02050604050505020204" pitchFamily="18" charset="0"/>
              </a:rPr>
              <a:t>Масло подсолнечное</a:t>
            </a:r>
            <a:r>
              <a:rPr lang="en-US" sz="2800" dirty="0" smtClean="0">
                <a:latin typeface="Bookman Old Style" panose="02050604050505020204" pitchFamily="18" charset="0"/>
              </a:rPr>
              <a:t>”</a:t>
            </a:r>
            <a:endParaRPr lang="ru-RU" sz="28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Bookman Old Style" panose="02050604050505020204" pitchFamily="18" charset="0"/>
              </a:rPr>
              <a:t>id: 120; Name: “</a:t>
            </a:r>
            <a:r>
              <a:rPr lang="ru-RU" sz="2800" dirty="0" smtClean="0">
                <a:latin typeface="Bookman Old Style" panose="02050604050505020204" pitchFamily="18" charset="0"/>
              </a:rPr>
              <a:t>Сок яблочный</a:t>
            </a:r>
            <a:r>
              <a:rPr lang="en-US" sz="2800" dirty="0" smtClean="0">
                <a:latin typeface="Bookman Old Style" panose="02050604050505020204" pitchFamily="18" charset="0"/>
              </a:rPr>
              <a:t>”</a:t>
            </a: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9294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3B76C38-5C63-40EA-9C87-3E38ECF3DF17}"/>
              </a:ext>
            </a:extLst>
          </p:cNvPr>
          <p:cNvSpPr txBox="1"/>
          <p:nvPr/>
        </p:nvSpPr>
        <p:spPr>
          <a:xfrm>
            <a:off x="91291" y="114029"/>
            <a:ext cx="12111897" cy="6223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b="1" dirty="0" smtClean="0">
                <a:latin typeface="Bookman Old Style" panose="02050604050505020204" pitchFamily="18" charset="0"/>
              </a:rPr>
              <a:t>Задача:</a:t>
            </a:r>
          </a:p>
          <a:p>
            <a:pPr>
              <a:lnSpc>
                <a:spcPct val="110000"/>
              </a:lnSpc>
            </a:pPr>
            <a:r>
              <a:rPr lang="ru-RU" sz="2800" dirty="0" smtClean="0">
                <a:latin typeface="Bookman Old Style" panose="02050604050505020204" pitchFamily="18" charset="0"/>
              </a:rPr>
              <a:t>Вам поручили создать перечень ФИО всех студентов, которые сейчас сидят в большой аудитории, количество человек вы не знаете и решаете добавлять всех подряд когда они будут выходить с пары. </a:t>
            </a:r>
          </a:p>
          <a:p>
            <a:pPr>
              <a:lnSpc>
                <a:spcPct val="110000"/>
              </a:lnSpc>
            </a:pPr>
            <a:endParaRPr lang="ru-RU" sz="28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800" dirty="0" smtClean="0">
                <a:latin typeface="Bookman Old Style" panose="02050604050505020204" pitchFamily="18" charset="0"/>
              </a:rPr>
              <a:t>Какую коллекцию необходимо использовать для проектирования данной системы? </a:t>
            </a:r>
          </a:p>
          <a:p>
            <a:pPr>
              <a:lnSpc>
                <a:spcPct val="110000"/>
              </a:lnSpc>
            </a:pPr>
            <a:endParaRPr lang="ru-RU" sz="28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800" dirty="0" smtClean="0">
                <a:latin typeface="Bookman Old Style" panose="02050604050505020204" pitchFamily="18" charset="0"/>
              </a:rPr>
              <a:t>Примеры данных в коллекции: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Bookman Old Style" panose="02050604050505020204" pitchFamily="18" charset="0"/>
              </a:rPr>
              <a:t>“</a:t>
            </a:r>
            <a:r>
              <a:rPr lang="ru-RU" sz="2800" dirty="0" smtClean="0">
                <a:latin typeface="Bookman Old Style" panose="02050604050505020204" pitchFamily="18" charset="0"/>
              </a:rPr>
              <a:t>Иванов Иван Иванович</a:t>
            </a:r>
            <a:r>
              <a:rPr lang="en-US" sz="2800" dirty="0" smtClean="0">
                <a:latin typeface="Bookman Old Style" panose="02050604050505020204" pitchFamily="18" charset="0"/>
              </a:rPr>
              <a:t>”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Bookman Old Style" panose="02050604050505020204" pitchFamily="18" charset="0"/>
              </a:rPr>
              <a:t>“</a:t>
            </a:r>
            <a:r>
              <a:rPr lang="ru-RU" sz="2800" dirty="0" smtClean="0">
                <a:latin typeface="Bookman Old Style" panose="02050604050505020204" pitchFamily="18" charset="0"/>
              </a:rPr>
              <a:t>Сидоров Петр Александрович</a:t>
            </a:r>
            <a:r>
              <a:rPr lang="en-US" sz="2800" dirty="0" smtClean="0">
                <a:latin typeface="Bookman Old Style" panose="02050604050505020204" pitchFamily="18" charset="0"/>
              </a:rPr>
              <a:t>”</a:t>
            </a:r>
            <a:endParaRPr lang="ru-RU" sz="28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800" dirty="0" smtClean="0">
                <a:latin typeface="Bookman Old Style" panose="0205060405050502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9049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0597B7C-51FB-4AA2-A3AF-E1497F92AD6B}"/>
              </a:ext>
            </a:extLst>
          </p:cNvPr>
          <p:cNvSpPr txBox="1"/>
          <p:nvPr/>
        </p:nvSpPr>
        <p:spPr>
          <a:xfrm>
            <a:off x="0" y="0"/>
            <a:ext cx="12192000" cy="619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Сокращенный способ записи методов с помощью оператора =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Данный способ возможен только для однострочных методов.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(var1, var2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var3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(var1, var2);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 =&gt;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 + b);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 =&gt; a + b;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93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Предположим, что нам необходимо найти среднее значение по массиву данных: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average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average += numbers[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average /=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(average);</a:t>
            </a: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b="0" dirty="0" smtClean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Если нам потребуется посчитать среднее значение в другой раз, например, для другого массива, то нам придется копировать данный код.</a:t>
            </a:r>
            <a:endParaRPr lang="en-US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1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Дублирование кода – ПЛОХО.</a:t>
            </a: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Если в дублированном коде будут ошибки, то искать и исправлять их придется везде, куда скопирован код. Поэтому повторяющийся код обязательно выносится в методы, например: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GetAverage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numbers)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average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average += numbers[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average /=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average;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GetAverage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(numbers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30" name="Picture 6" descr="https://www.meme-arsenal.com/memes/66002c0c012d08cb98fda44c90a279b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830" y="2330245"/>
            <a:ext cx="4505170" cy="288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0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80E6905-CAF1-4BFF-97C0-2CE9DCB1DBF3}"/>
              </a:ext>
            </a:extLst>
          </p:cNvPr>
          <p:cNvSpPr txBox="1"/>
          <p:nvPr/>
        </p:nvSpPr>
        <p:spPr>
          <a:xfrm>
            <a:off x="0" y="63238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передаче переменных в метод происходит копирование данных.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случае со значимыми типами копируется значение.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передаче ссылочных типов – копируется адрес в памяти.</a:t>
            </a:r>
          </a:p>
          <a:p>
            <a:pPr algn="just"/>
            <a:endParaRPr lang="ru-RU" sz="2400" dirty="0">
              <a:latin typeface="Cascadia Mono" panose="020B0609020000020004" pitchFamily="49" charset="0"/>
            </a:endParaRPr>
          </a:p>
          <a:p>
            <a:pPr algn="just"/>
            <a:endParaRPr lang="ru-RU" sz="2400" dirty="0" smtClean="0">
              <a:latin typeface="Cascadia Mono" panose="020B0609020000020004" pitchFamily="49" charset="0"/>
            </a:endParaRPr>
          </a:p>
          <a:p>
            <a:pPr algn="just"/>
            <a:endParaRPr lang="ru-RU" sz="2400" dirty="0" smtClean="0"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a1 = 5;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[5];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(arr1[0]);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a1 = Method1(a1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Method2(arr1);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(arr1[0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Копирование значений при передаче в методы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487266" y="3370153"/>
            <a:ext cx="47047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Method1(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a1)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a1 = 10;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6;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Method2(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[0] = 11;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72" y="5909530"/>
            <a:ext cx="219105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3B76C38-5C63-40EA-9C87-3E38ECF3DF17}"/>
              </a:ext>
            </a:extLst>
          </p:cNvPr>
          <p:cNvSpPr txBox="1"/>
          <p:nvPr/>
        </p:nvSpPr>
        <p:spPr>
          <a:xfrm>
            <a:off x="80103" y="654356"/>
            <a:ext cx="9157415" cy="4228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 метод: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WritePersonInfo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age,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$“{name}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{age}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лет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Как называется метод?</a:t>
            </a: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Какой тип данных он возвращает?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FontTx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Сколько аргументов у метода?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Какой тип у аргументов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</a:t>
            </a: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143263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3B76C38-5C63-40EA-9C87-3E38ECF3DF17}"/>
              </a:ext>
            </a:extLst>
          </p:cNvPr>
          <p:cNvSpPr txBox="1"/>
          <p:nvPr/>
        </p:nvSpPr>
        <p:spPr>
          <a:xfrm>
            <a:off x="0" y="0"/>
            <a:ext cx="12192000" cy="6777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 метод: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number)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(number == 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(number % 2 == 0 || number &lt; 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(number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(number %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15378" y="13196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Как называется метод?</a:t>
            </a: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Какой тип данных он возвращает?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FontTx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Сколько аргументов у метода?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Какой тип у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аргументов?</a:t>
            </a: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Что делает метод?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12615</TotalTime>
  <Words>2163</Words>
  <Application>Microsoft Office PowerPoint</Application>
  <PresentationFormat>Широкоэкранный</PresentationFormat>
  <Paragraphs>481</Paragraphs>
  <Slides>35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4" baseType="lpstr">
      <vt:lpstr>-apple-system</vt:lpstr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3.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608</cp:revision>
  <dcterms:modified xsi:type="dcterms:W3CDTF">2024-10-17T10:27:37Z</dcterms:modified>
</cp:coreProperties>
</file>