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media/image18.jpg" ContentType="image/jpg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44"/>
  </p:notesMasterIdLst>
  <p:sldIdLst>
    <p:sldId id="273" r:id="rId2"/>
    <p:sldId id="1031" r:id="rId3"/>
    <p:sldId id="1044" r:id="rId4"/>
    <p:sldId id="1045" r:id="rId5"/>
    <p:sldId id="1046" r:id="rId6"/>
    <p:sldId id="969" r:id="rId7"/>
    <p:sldId id="972" r:id="rId8"/>
    <p:sldId id="970" r:id="rId9"/>
    <p:sldId id="1047" r:id="rId10"/>
    <p:sldId id="971" r:id="rId11"/>
    <p:sldId id="991" r:id="rId12"/>
    <p:sldId id="1032" r:id="rId13"/>
    <p:sldId id="1033" r:id="rId14"/>
    <p:sldId id="1034" r:id="rId15"/>
    <p:sldId id="988" r:id="rId16"/>
    <p:sldId id="998" r:id="rId17"/>
    <p:sldId id="1048" r:id="rId18"/>
    <p:sldId id="1050" r:id="rId19"/>
    <p:sldId id="1049" r:id="rId20"/>
    <p:sldId id="987" r:id="rId21"/>
    <p:sldId id="974" r:id="rId22"/>
    <p:sldId id="1035" r:id="rId23"/>
    <p:sldId id="973" r:id="rId24"/>
    <p:sldId id="1036" r:id="rId25"/>
    <p:sldId id="992" r:id="rId26"/>
    <p:sldId id="978" r:id="rId27"/>
    <p:sldId id="981" r:id="rId28"/>
    <p:sldId id="1037" r:id="rId29"/>
    <p:sldId id="976" r:id="rId30"/>
    <p:sldId id="995" r:id="rId31"/>
    <p:sldId id="996" r:id="rId32"/>
    <p:sldId id="982" r:id="rId33"/>
    <p:sldId id="983" r:id="rId34"/>
    <p:sldId id="984" r:id="rId35"/>
    <p:sldId id="1038" r:id="rId36"/>
    <p:sldId id="985" r:id="rId37"/>
    <p:sldId id="1039" r:id="rId38"/>
    <p:sldId id="1040" r:id="rId39"/>
    <p:sldId id="993" r:id="rId40"/>
    <p:sldId id="994" r:id="rId41"/>
    <p:sldId id="1041" r:id="rId42"/>
    <p:sldId id="1042" r:id="rId4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EFC9"/>
    <a:srgbClr val="29292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82523" autoAdjust="0"/>
  </p:normalViewPr>
  <p:slideViewPr>
    <p:cSldViewPr snapToGrid="0">
      <p:cViewPr varScale="1">
        <p:scale>
          <a:sx n="131" d="100"/>
          <a:sy n="131" d="100"/>
        </p:scale>
        <p:origin x="1152" y="1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3/29/2025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55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0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5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618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416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80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05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682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5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975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170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4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4150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34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6996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10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835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32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6735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087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00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3197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695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8336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937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398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721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732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077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44197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2531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752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38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5583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35519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2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643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10000"/>
              </a:lnSpc>
            </a:pP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Особенности процедурных языков (</a:t>
            </a:r>
            <a:r>
              <a:rPr lang="en-US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C, </a:t>
            </a:r>
            <a:r>
              <a:rPr lang="ru-RU" sz="1200" b="1" i="0" dirty="0" smtClean="0">
                <a:solidFill>
                  <a:srgbClr val="111111"/>
                </a:solidFill>
                <a:effectLst/>
                <a:latin typeface="Bookman Old Style" panose="02050604050505020204" pitchFamily="18" charset="0"/>
              </a:rPr>
              <a:t>Паскаль, Бейсик, Фортран …):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последовательность, ветвление, цикл,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код выполняется последовательно, строка за строкой, сверху вниз,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данные и операции с ними тесно связаны,</a:t>
            </a: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=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&gt; </a:t>
            </a:r>
            <a:r>
              <a:rPr lang="ru-RU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низкая модульность</a:t>
            </a:r>
            <a:r>
              <a:rPr lang="en-US" sz="1200" dirty="0" smtClean="0">
                <a:solidFill>
                  <a:srgbClr val="111111"/>
                </a:solidFill>
                <a:latin typeface="Bookman Old Style" panose="02050604050505020204" pitchFamily="18" charset="0"/>
              </a:rPr>
              <a:t>,</a:t>
            </a:r>
            <a:endParaRPr lang="ru-RU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10000"/>
              </a:lnSpc>
              <a:buFont typeface="+mj-lt"/>
              <a:buAutoNum type="arabicPeriod"/>
            </a:pPr>
            <a:endParaRPr lang="en-US" sz="1200" dirty="0" smtClean="0">
              <a:solidFill>
                <a:srgbClr val="111111"/>
              </a:solidFill>
              <a:latin typeface="Bookman Old Style" panose="020506040505050202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9470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401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Еще одним новшеством платформы .NET была технология активных серверных страниц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ASP.NET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(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Active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Server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Page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). С её помощью можно было относительно </a:t>
            </a:r>
            <a:r>
              <a:rPr lang="ru-RU" b="1" spc="-5" dirty="0" smtClean="0">
                <a:latin typeface="Bookman Old Style" panose="02050604050505020204" pitchFamily="18" charset="0"/>
                <a:cs typeface="Times New Roman"/>
              </a:rPr>
              <a:t>быстро разработать веб-приложения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взаимодействующие с базами данных.</a:t>
            </a:r>
          </a:p>
          <a:p>
            <a:pPr marL="12700" marR="675005" indent="358140" algn="just">
              <a:lnSpc>
                <a:spcPct val="110000"/>
              </a:lnSpc>
            </a:pP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Также сейчас С# применяется для создания игр под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macOS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,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Android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 и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iOS</a:t>
            </a:r>
            <a:r>
              <a:rPr lang="ru-RU" spc="-5" dirty="0" smtClean="0">
                <a:latin typeface="Bookman Old Style" panose="02050604050505020204" pitchFamily="18" charset="0"/>
                <a:cs typeface="Times New Roman"/>
              </a:rPr>
              <a:t>. Объясняется это тем, что этот язык лучше всего подходит для работы с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pc="-5" dirty="0" err="1" smtClean="0">
                <a:latin typeface="Bookman Old Style" panose="02050604050505020204" pitchFamily="18" charset="0"/>
                <a:cs typeface="Times New Roman"/>
              </a:rPr>
              <a:t>Unity</a:t>
            </a:r>
            <a:r>
              <a:rPr lang="en-US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dirty="0" smtClean="0">
              <a:latin typeface="Bookman Old Style" panose="02050604050505020204" pitchFamily="18" charset="0"/>
              <a:cs typeface="Times New Roman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66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61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139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112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346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4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15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69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9624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92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23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768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4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studio.microsoft.com/ru/vs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nit.com/sharp/tutorial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habr.com/ru/articles/161205/" TargetMode="External"/><Relationship Id="rId4" Type="http://schemas.openxmlformats.org/officeDocument/2006/relationships/hyperlink" Target="https://ulearn.me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6674" y="2483043"/>
            <a:ext cx="8978016" cy="914400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1. Основы языка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b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ст. преподаватель каф. </a:t>
            </a:r>
            <a:r>
              <a:rPr lang="ru-RU" b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86674" y="3484679"/>
            <a:ext cx="1064965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кода в машинный код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языка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</a:t>
            </a:r>
            <a:endParaRPr lang="en-US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операции, 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 smtClean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Общие понятия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48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Программирование </a:t>
            </a:r>
            <a:r>
              <a:rPr lang="en-US" sz="2400" dirty="0">
                <a:latin typeface="Bookman Old Style" panose="02050604050505020204" pitchFamily="18" charset="0"/>
              </a:rPr>
              <a:t>–</a:t>
            </a:r>
            <a:r>
              <a:rPr lang="ru-RU" sz="2400" dirty="0">
                <a:latin typeface="Bookman Old Style" panose="02050604050505020204" pitchFamily="18" charset="0"/>
              </a:rPr>
              <a:t> это наука, изучающая теорию и методы разработки, производства и эксплуатации программного обеспечения ЭВМ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Суть программирования 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заключается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ru-RU" sz="2400" dirty="0">
                <a:latin typeface="Bookman Old Style" panose="02050604050505020204" pitchFamily="18" charset="0"/>
              </a:rPr>
              <a:t>том, чтобы составить</a:t>
            </a:r>
            <a:r>
              <a:rPr lang="ru-RU" sz="2400" b="1" dirty="0">
                <a:latin typeface="Bookman Old Style" panose="02050604050505020204" pitchFamily="18" charset="0"/>
              </a:rPr>
              <a:t> алгоритм </a:t>
            </a:r>
            <a:r>
              <a:rPr lang="ru-RU" sz="2400" dirty="0">
                <a:latin typeface="Bookman Old Style" panose="02050604050505020204" pitchFamily="18" charset="0"/>
              </a:rPr>
              <a:t>и перевести его на </a:t>
            </a:r>
            <a:r>
              <a:rPr lang="ru-RU" sz="2400" b="1" dirty="0">
                <a:latin typeface="Bookman Old Style" panose="02050604050505020204" pitchFamily="18" charset="0"/>
              </a:rPr>
              <a:t>язык </a:t>
            </a:r>
            <a:r>
              <a:rPr lang="ru-RU" sz="2400" b="1" dirty="0" smtClean="0">
                <a:latin typeface="Bookman Old Style" panose="02050604050505020204" pitchFamily="18" charset="0"/>
              </a:rPr>
              <a:t>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Алгоритм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– это </a:t>
            </a: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описание последовательности операций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, направленных на решение поставленной задачи.</a:t>
            </a:r>
          </a:p>
          <a:p>
            <a:pPr algn="just">
              <a:lnSpc>
                <a:spcPct val="110000"/>
              </a:lnSpc>
              <a:spcAft>
                <a:spcPts val="600"/>
              </a:spcAft>
            </a:pPr>
            <a:r>
              <a:rPr lang="ru-RU" sz="2400" b="1" dirty="0" smtClean="0"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процессора.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Программа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– комбинация компьютерных </a:t>
            </a:r>
            <a:r>
              <a:rPr lang="ru-RU" sz="2400" b="1" dirty="0">
                <a:latin typeface="Bookman Old Style" panose="02050604050505020204" pitchFamily="18" charset="0"/>
              </a:rPr>
              <a:t>инструкций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ru-RU" sz="2400" b="1" dirty="0">
                <a:latin typeface="Bookman Old Style" panose="02050604050505020204" pitchFamily="18" charset="0"/>
              </a:rPr>
              <a:t>данных</a:t>
            </a:r>
            <a:r>
              <a:rPr lang="ru-RU" sz="2400" dirty="0">
                <a:latin typeface="Bookman Old Style" panose="02050604050505020204" pitchFamily="18" charset="0"/>
              </a:rPr>
              <a:t>, позволяющая аппаратному обеспечению вычислительной системы выполнять вычисления или функции управления.</a:t>
            </a:r>
            <a:endParaRPr lang="ru-RU" sz="240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68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Среда разработки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Интегри́рованная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 среда́ </a:t>
            </a:r>
            <a:r>
              <a:rPr lang="ru-RU" sz="2400" b="1" i="0" dirty="0" err="1">
                <a:effectLst/>
                <a:latin typeface="Bookman Old Style" panose="02050604050505020204" pitchFamily="18" charset="0"/>
              </a:rPr>
              <a:t>разрабо́тки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(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Integrated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development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 </a:t>
            </a:r>
            <a:r>
              <a:rPr lang="ru-RU" sz="2400" b="0" i="1" dirty="0" err="1">
                <a:effectLst/>
                <a:latin typeface="Bookman Old Style" panose="02050604050505020204" pitchFamily="18" charset="0"/>
              </a:rPr>
              <a:t>environment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</a:t>
            </a:r>
            <a:r>
              <a:rPr lang="ru-RU" sz="2400" b="0" i="1" dirty="0">
                <a:effectLst/>
                <a:latin typeface="Bookman Old Style" panose="02050604050505020204" pitchFamily="18" charset="0"/>
              </a:rPr>
              <a:t>— </a:t>
            </a:r>
            <a:r>
              <a:rPr lang="ru-RU" sz="2400" b="1" i="1" dirty="0">
                <a:effectLst/>
                <a:latin typeface="Bookman Old Style" panose="02050604050505020204" pitchFamily="18" charset="0"/>
              </a:rPr>
              <a:t>IDE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 также </a:t>
            </a:r>
            <a:r>
              <a:rPr lang="ru-RU" sz="2400" b="1" i="0" dirty="0">
                <a:effectLst/>
                <a:latin typeface="Bookman Old Style" panose="02050604050505020204" pitchFamily="18" charset="0"/>
              </a:rPr>
              <a:t>единая среда разработки </a:t>
            </a:r>
            <a:r>
              <a:rPr lang="ru-RU" sz="2400" dirty="0">
                <a:latin typeface="Bookman Old Style" panose="02050604050505020204" pitchFamily="18" charset="0"/>
              </a:rPr>
              <a:t>–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 комплекс программных средств, используемый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программистами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для разработки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программного обеспечения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(ПО).</a:t>
            </a:r>
          </a:p>
          <a:p>
            <a:pPr algn="just"/>
            <a:r>
              <a:rPr lang="ru-RU" sz="2400" b="0" i="0" dirty="0">
                <a:effectLst/>
                <a:latin typeface="Bookman Old Style" panose="02050604050505020204" pitchFamily="18" charset="0"/>
              </a:rPr>
              <a:t>Среда разработки включает в себя: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текстовый </a:t>
            </a: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редактор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транслятор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(</a:t>
            </a: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компилятор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 и/или </a:t>
            </a:r>
            <a:r>
              <a:rPr lang="ru-RU" sz="2400" b="0" i="0" u="none" strike="noStrike" dirty="0">
                <a:effectLst/>
                <a:latin typeface="Bookman Old Style" panose="02050604050505020204" pitchFamily="18" charset="0"/>
              </a:rPr>
              <a:t>интерпретатор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),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dirty="0">
                <a:effectLst/>
                <a:latin typeface="Bookman Old Style" panose="02050604050505020204" pitchFamily="18" charset="0"/>
              </a:rPr>
              <a:t>средства автоматизации сборки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,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400" b="1" i="0" u="none" strike="noStrike" dirty="0">
                <a:effectLst/>
                <a:latin typeface="Bookman Old Style" panose="02050604050505020204" pitchFamily="18" charset="0"/>
              </a:rPr>
              <a:t>отладчик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.</a:t>
            </a:r>
            <a:endParaRPr lang="en-US" sz="2400" b="0" i="0" dirty="0">
              <a:effectLst/>
              <a:latin typeface="Bookman Old Style" panose="02050604050505020204" pitchFamily="18" charset="0"/>
            </a:endParaRPr>
          </a:p>
          <a:p>
            <a:pPr algn="just"/>
            <a:endParaRPr lang="ru-RU" sz="2400" b="1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en-US" sz="2400" b="1" i="0" dirty="0">
                <a:effectLst/>
                <a:latin typeface="Bookman Old Style" panose="02050604050505020204" pitchFamily="18" charset="0"/>
              </a:rPr>
              <a:t>Microsoft Visual Studio 2022 </a:t>
            </a:r>
            <a:r>
              <a:rPr lang="en-US" sz="2400" b="0" i="0" dirty="0">
                <a:effectLst/>
                <a:latin typeface="Bookman Old Style" panose="02050604050505020204" pitchFamily="18" charset="0"/>
              </a:rPr>
              <a:t>– IDE </a:t>
            </a:r>
            <a:r>
              <a:rPr lang="ru-RU" sz="2400" b="0" i="0" dirty="0">
                <a:effectLst/>
                <a:latin typeface="Bookman Old Style" panose="02050604050505020204" pitchFamily="18" charset="0"/>
              </a:rPr>
              <a:t>от компании Майкрософт.</a:t>
            </a:r>
          </a:p>
          <a:p>
            <a:pPr algn="just"/>
            <a:r>
              <a:rPr lang="en-US" sz="2400" i="0" dirty="0">
                <a:effectLst/>
                <a:latin typeface="Bookman Old Style" panose="02050604050505020204" pitchFamily="18" charset="0"/>
              </a:rPr>
              <a:t>Visual Studio 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включает один или несколько компонентов из следующих:</a:t>
            </a:r>
          </a:p>
          <a:p>
            <a:pPr algn="just"/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Basic .NET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C++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u="none" strike="noStrike" dirty="0">
                <a:effectLst/>
                <a:latin typeface="Bookman Old Style" panose="02050604050505020204" pitchFamily="18" charset="0"/>
              </a:rPr>
              <a:t>Visual C#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,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 JavaScript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Python (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включён начиная с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Visual Studio 2019)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TypeScript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i="0" dirty="0">
                <a:effectLst/>
                <a:latin typeface="Bookman Old Style" panose="02050604050505020204" pitchFamily="18" charset="0"/>
              </a:rPr>
              <a:t>XAML</a:t>
            </a:r>
            <a:r>
              <a:rPr lang="ru-RU" sz="2400" i="0" dirty="0">
                <a:effectLst/>
                <a:latin typeface="Bookman Old Style" panose="02050604050505020204" pitchFamily="18" charset="0"/>
              </a:rPr>
              <a:t>.</a:t>
            </a:r>
            <a:endParaRPr lang="en-US" sz="2400" i="0" dirty="0">
              <a:effectLst/>
              <a:latin typeface="Bookman Old Style" panose="02050604050505020204" pitchFamily="18" charset="0"/>
            </a:endParaRPr>
          </a:p>
          <a:p>
            <a:pPr algn="just"/>
            <a:r>
              <a:rPr lang="ru-RU" sz="2400" i="0" dirty="0">
                <a:effectLst/>
                <a:latin typeface="Bookman Old Style" panose="02050604050505020204" pitchFamily="18" charset="0"/>
              </a:rPr>
              <a:t>Многие варианты поставки также включают </a:t>
            </a:r>
            <a:r>
              <a:rPr lang="en-US" sz="2400" b="1" i="0" u="none" strike="noStrike" dirty="0">
                <a:effectLst/>
                <a:latin typeface="Bookman Old Style" panose="02050604050505020204" pitchFamily="18" charset="0"/>
              </a:rPr>
              <a:t>Microsoft SQL Server</a:t>
            </a:r>
            <a:r>
              <a:rPr lang="ru-RU" sz="2400" i="0" u="none" strike="noStrike" dirty="0">
                <a:effectLst/>
                <a:latin typeface="Bookman Old Style" panose="02050604050505020204" pitchFamily="18" charset="0"/>
              </a:rPr>
              <a:t>.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265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Необходимо скачать и установить программу </a:t>
            </a:r>
            <a:r>
              <a:rPr lang="en-US" sz="2400" i="0" dirty="0" smtClean="0">
                <a:effectLst/>
                <a:latin typeface="Bookman Old Style" panose="02050604050505020204" pitchFamily="18" charset="0"/>
              </a:rPr>
              <a:t>Visual Studio 2022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Community </a:t>
            </a:r>
            <a:r>
              <a:rPr lang="en-US" sz="2400" dirty="0" smtClean="0">
                <a:latin typeface="Bookman Old Style" panose="02050604050505020204" pitchFamily="18" charset="0"/>
              </a:rPr>
              <a:t>( 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https</a:t>
            </a:r>
            <a:r>
              <a:rPr lang="en-US" sz="2400" dirty="0">
                <a:latin typeface="Bookman Old Style" panose="02050604050505020204" pitchFamily="18" charset="0"/>
                <a:hlinkClick r:id="rId3"/>
              </a:rPr>
              <a:t>://visualstudio.microsoft.com/ru/vs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latin typeface="Bookman Old Style" panose="02050604050505020204" pitchFamily="18" charset="0"/>
              </a:rPr>
              <a:t> )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Запустить</a:t>
            </a:r>
            <a:r>
              <a:rPr lang="en-US" sz="2400" dirty="0">
                <a:latin typeface="Bookman Old Style" panose="02050604050505020204" pitchFamily="18" charset="0"/>
              </a:rPr>
              <a:t> Visual Studio </a:t>
            </a:r>
            <a:r>
              <a:rPr lang="en-US" sz="2400" dirty="0" smtClean="0">
                <a:latin typeface="Bookman Old Style" panose="02050604050505020204" pitchFamily="18" charset="0"/>
              </a:rPr>
              <a:t>2022</a:t>
            </a: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Выбрать «Создание проекта» </a:t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r>
              <a:rPr lang="ru-RU" sz="2400" dirty="0" smtClean="0">
                <a:latin typeface="Bookman Old Style" panose="02050604050505020204" pitchFamily="18" charset="0"/>
              </a:rPr>
              <a:t/>
            </a:r>
            <a:br>
              <a:rPr lang="ru-RU" sz="2400" dirty="0" smtClean="0">
                <a:latin typeface="Bookman Old Style" panose="02050604050505020204" pitchFamily="18" charset="0"/>
              </a:rPr>
            </a:b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Выбрать шаблон проекта</a:t>
            </a:r>
            <a:br>
              <a:rPr lang="ru-RU" sz="2400" i="0" dirty="0" smtClean="0">
                <a:effectLst/>
                <a:latin typeface="Bookman Old Style" panose="02050604050505020204" pitchFamily="18" charset="0"/>
              </a:rPr>
            </a:b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«Консольное приложение (Майкрософт)»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Начало работы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4"/>
          <a:srcRect l="3082" t="71443" r="1906" b="10071"/>
          <a:stretch/>
        </p:blipFill>
        <p:spPr>
          <a:xfrm>
            <a:off x="5499150" y="2700378"/>
            <a:ext cx="6692850" cy="138150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9150" y="1587467"/>
            <a:ext cx="4825854" cy="1154007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0623" y="4520923"/>
            <a:ext cx="9181378" cy="233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25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1578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5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Далее выбираем расположение проекта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38310"/>
            <a:ext cx="12192000" cy="4862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71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0" y="0"/>
            <a:ext cx="11578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 startAt="6"/>
            </a:pP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Выбираем актуальную платформу (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7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или </a:t>
            </a:r>
            <a:r>
              <a:rPr lang="en-US" sz="2400" dirty="0" err="1" smtClean="0">
                <a:latin typeface="Bookman Old Style" panose="02050604050505020204" pitchFamily="18" charset="0"/>
              </a:rPr>
              <a:t>.Net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8</a:t>
            </a:r>
            <a:r>
              <a:rPr lang="ru-RU" sz="2400" i="0" dirty="0" smtClean="0">
                <a:effectLst/>
                <a:latin typeface="Bookman Old Style" panose="02050604050505020204" pitchFamily="18" charset="0"/>
              </a:rPr>
              <a:t>)</a:t>
            </a:r>
            <a:endParaRPr lang="en-US" sz="2400" i="0" dirty="0" smtClean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21671"/>
            <a:ext cx="12192000" cy="2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052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853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4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138" b="86281"/>
          <a:stretch/>
        </p:blipFill>
        <p:spPr>
          <a:xfrm>
            <a:off x="0" y="-1"/>
            <a:ext cx="12162367" cy="240122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777463" y="6113695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Файлы программы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191" t="8467" b="72593"/>
          <a:stretch/>
        </p:blipFill>
        <p:spPr>
          <a:xfrm>
            <a:off x="4979818" y="3001075"/>
            <a:ext cx="7212182" cy="311262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59C4B86-B6A4-4A4B-880A-EE14445C68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34" t="73230" r="76520" b="3241"/>
          <a:stretch/>
        </p:blipFill>
        <p:spPr>
          <a:xfrm>
            <a:off x="0" y="3001075"/>
            <a:ext cx="4928771" cy="32249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0696F13-9733-4285-99D6-6649D7834871}"/>
              </a:ext>
            </a:extLst>
          </p:cNvPr>
          <p:cNvSpPr txBox="1"/>
          <p:nvPr/>
        </p:nvSpPr>
        <p:spPr>
          <a:xfrm>
            <a:off x="655939" y="6202316"/>
            <a:ext cx="3616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400" b="1" dirty="0" smtClean="0">
                <a:latin typeface="Bookman Old Style" panose="02050604050505020204" pitchFamily="18" charset="0"/>
              </a:rPr>
              <a:t>Список ошибок</a:t>
            </a:r>
            <a:endParaRPr lang="ru-RU" sz="2400" b="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946400" y="0"/>
            <a:ext cx="957943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5892800" y="0"/>
            <a:ext cx="251097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0653486" y="-2"/>
            <a:ext cx="1508881" cy="68217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9528628" y="682169"/>
            <a:ext cx="2663372" cy="6410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7093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>
              <a:spcAft>
                <a:spcPts val="600"/>
              </a:spcAft>
            </a:pP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Процесс преобразования </a:t>
            </a:r>
            <a:r>
              <a:rPr lang="en-US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C# </a:t>
            </a:r>
            <a:r>
              <a:rPr lang="ru-RU" sz="2800" b="1" dirty="0">
                <a:latin typeface="Bookman Old Style" panose="02050604050505020204" pitchFamily="18" charset="0"/>
                <a:ea typeface="Times New Roman" panose="02020603050405020304" pitchFamily="18" charset="0"/>
              </a:rPr>
              <a:t>кода в машинный код</a:t>
            </a:r>
            <a:endParaRPr lang="ru-RU" sz="2800" b="1" dirty="0">
              <a:latin typeface="Bookman Old Style" panose="02050604050505020204" pitchFamily="18" charset="0"/>
              <a:cs typeface="Times New Roman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48859" y="735270"/>
            <a:ext cx="11578273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i="0" dirty="0" smtClean="0">
                <a:effectLst/>
                <a:latin typeface="Bookman Old Style" panose="02050604050505020204" pitchFamily="18" charset="0"/>
              </a:rPr>
              <a:t>Компиляция </a:t>
            </a:r>
            <a:r>
              <a:rPr lang="ru-RU" sz="2400" dirty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трансляция (перевод) </a:t>
            </a:r>
            <a:r>
              <a:rPr lang="ru-RU" sz="2400" dirty="0">
                <a:latin typeface="Bookman Old Style" panose="02050604050505020204" pitchFamily="18" charset="0"/>
              </a:rPr>
              <a:t>программы, составленной на исходном языке высокого уровня, в эквивалентную программу на низкоуровневом языке, близком машинному коду </a:t>
            </a:r>
            <a:r>
              <a:rPr lang="ru-RU" sz="2400" dirty="0" smtClean="0">
                <a:latin typeface="Bookman Old Style" panose="02050604050505020204" pitchFamily="18" charset="0"/>
              </a:rPr>
              <a:t>(иногда </a:t>
            </a:r>
            <a:r>
              <a:rPr lang="ru-RU" sz="2400" dirty="0">
                <a:latin typeface="Bookman Old Style" panose="02050604050505020204" pitchFamily="18" charset="0"/>
              </a:rPr>
              <a:t>на язык ассемблера), выполняемая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компилятором.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CIL (MSIL) </a:t>
            </a:r>
            <a:r>
              <a:rPr lang="en-US" sz="2400" dirty="0">
                <a:latin typeface="Bookman Old Style" panose="02050604050505020204" pitchFamily="18" charset="0"/>
              </a:rPr>
              <a:t>– Common 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latin typeface="Bookman Old Style" panose="02050604050505020204" pitchFamily="18" charset="0"/>
              </a:rPr>
              <a:t>Microsoft </a:t>
            </a:r>
            <a:r>
              <a:rPr lang="en-US" sz="2400" dirty="0">
                <a:latin typeface="Bookman Old Style" panose="02050604050505020204" pitchFamily="18" charset="0"/>
              </a:rPr>
              <a:t>Intermediate </a:t>
            </a:r>
            <a:r>
              <a:rPr lang="en-US" sz="2400" dirty="0" smtClean="0">
                <a:latin typeface="Bookman Old Style" panose="02050604050505020204" pitchFamily="18" charset="0"/>
              </a:rPr>
              <a:t>Language</a:t>
            </a:r>
            <a:r>
              <a:rPr lang="ru-RU" sz="2400" dirty="0" smtClean="0">
                <a:latin typeface="Bookman Old Style" panose="02050604050505020204" pitchFamily="18" charset="0"/>
              </a:rPr>
              <a:t>). Промежуточный </a:t>
            </a:r>
            <a:r>
              <a:rPr lang="ru-RU" sz="2400" dirty="0">
                <a:latin typeface="Bookman Old Style" panose="02050604050505020204" pitchFamily="18" charset="0"/>
              </a:rPr>
              <a:t>язык, разработанный компанией </a:t>
            </a:r>
            <a:r>
              <a:rPr lang="ru-RU" sz="2400" dirty="0" err="1">
                <a:latin typeface="Bookman Old Style" panose="02050604050505020204" pitchFamily="18" charset="0"/>
              </a:rPr>
              <a:t>Microsoft</a:t>
            </a:r>
            <a:r>
              <a:rPr lang="ru-RU" sz="2400" dirty="0">
                <a:latin typeface="Bookman Old Style" panose="02050604050505020204" pitchFamily="18" charset="0"/>
              </a:rPr>
              <a:t> для платформы .NET </a:t>
            </a:r>
            <a:r>
              <a:rPr lang="ru-RU" sz="2400" dirty="0" err="1">
                <a:latin typeface="Bookman Old Style" panose="02050604050505020204" pitchFamily="18" charset="0"/>
              </a:rPr>
              <a:t>Framework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Является </a:t>
            </a:r>
            <a:r>
              <a:rPr lang="ru-RU" sz="2400" dirty="0">
                <a:latin typeface="Bookman Old Style" panose="02050604050505020204" pitchFamily="18" charset="0"/>
              </a:rPr>
              <a:t>независимым от ЦП набором инструкций, которые можно эффективно преобразовать в машинный код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1" y="0"/>
            <a:ext cx="438331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CLR </a:t>
            </a:r>
            <a:r>
              <a:rPr lang="en-US" sz="2400" dirty="0">
                <a:latin typeface="Bookman Old Style" panose="02050604050505020204" pitchFamily="18" charset="0"/>
              </a:rPr>
              <a:t>– </a:t>
            </a:r>
            <a:r>
              <a:rPr lang="en-US" sz="2400" dirty="0" smtClean="0">
                <a:latin typeface="Bookman Old Style" panose="02050604050505020204" pitchFamily="18" charset="0"/>
              </a:rPr>
              <a:t> Common Language Runtime </a:t>
            </a:r>
            <a:r>
              <a:rPr lang="ru-RU" sz="2400" dirty="0" smtClean="0">
                <a:latin typeface="Bookman Old Style" panose="02050604050505020204" pitchFamily="18" charset="0"/>
              </a:rPr>
              <a:t>исполняющая </a:t>
            </a:r>
            <a:r>
              <a:rPr lang="ru-RU" sz="2400" dirty="0">
                <a:latin typeface="Bookman Old Style" panose="02050604050505020204" pitchFamily="18" charset="0"/>
              </a:rPr>
              <a:t>среда для байт-кода CIL, в который компилируются программы, написанные на .NET-совместимых языках программирования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JIT</a:t>
            </a:r>
            <a:r>
              <a:rPr lang="en-US" sz="2400" dirty="0" smtClean="0">
                <a:latin typeface="Bookman Old Style" panose="02050604050505020204" pitchFamily="18" charset="0"/>
              </a:rPr>
              <a:t> – Just In Time </a:t>
            </a:r>
            <a:r>
              <a:rPr lang="ru-RU" sz="2400" dirty="0" smtClean="0">
                <a:latin typeface="Bookman Old Style" panose="02050604050505020204" pitchFamily="18" charset="0"/>
              </a:rPr>
              <a:t>компиляция. Преобразование байт кода в машинные инструкции.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  <p:pic>
        <p:nvPicPr>
          <p:cNvPr id="1026" name="Picture 2" descr="Очистка памяти CLR и способы обнаружения таких атак | Securelis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3314" y="-31186"/>
            <a:ext cx="7808686" cy="688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9666515" y="3261342"/>
            <a:ext cx="12482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( JIT )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32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93745"/>
            <a:ext cx="5007935" cy="2791309"/>
          </a:xfrm>
          <a:prstGeom prst="rect">
            <a:avLst/>
          </a:prstGeom>
        </p:spPr>
      </p:pic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D771CDE3-86D6-4AC2-A9C0-6F7337B2E52A}"/>
              </a:ext>
            </a:extLst>
          </p:cNvPr>
          <p:cNvGrpSpPr/>
          <p:nvPr/>
        </p:nvGrpSpPr>
        <p:grpSpPr>
          <a:xfrm>
            <a:off x="358103" y="1014169"/>
            <a:ext cx="11578273" cy="2439266"/>
            <a:chOff x="334327" y="2352812"/>
            <a:chExt cx="11578273" cy="2439266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2F00CCE2-EF06-4BC9-9A80-496481B1266D}"/>
                </a:ext>
              </a:extLst>
            </p:cNvPr>
            <p:cNvSpPr/>
            <p:nvPr/>
          </p:nvSpPr>
          <p:spPr>
            <a:xfrm>
              <a:off x="334327" y="2352812"/>
              <a:ext cx="2980373" cy="8128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 языке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C5B3F426-C6AB-4971-BF1E-5C15D602CEAF}"/>
                </a:ext>
              </a:extLst>
            </p:cNvPr>
            <p:cNvSpPr/>
            <p:nvPr/>
          </p:nvSpPr>
          <p:spPr>
            <a:xfrm>
              <a:off x="4144327" y="2352812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Компилятор </a:t>
              </a:r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endParaRPr lang="ru-RU" sz="2400" dirty="0">
                <a:latin typeface="Bookman Old Style" panose="02050604050505020204" pitchFamily="18" charset="0"/>
              </a:endParaRPr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788BA2BB-E730-49B7-B223-CD016A833589}"/>
                </a:ext>
              </a:extLst>
            </p:cNvPr>
            <p:cNvSpPr/>
            <p:nvPr/>
          </p:nvSpPr>
          <p:spPr>
            <a:xfrm>
              <a:off x="7954327" y="2352812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Код на</a:t>
              </a:r>
              <a:r>
                <a:rPr lang="en-US" sz="2400" dirty="0">
                  <a:latin typeface="Bookman Old Style" panose="02050604050505020204" pitchFamily="18" charset="0"/>
                </a:rPr>
                <a:t> </a:t>
              </a:r>
              <a:r>
                <a:rPr lang="ru-RU" sz="2400" dirty="0">
                  <a:latin typeface="Bookman Old Style" panose="02050604050505020204" pitchFamily="18" charset="0"/>
                </a:rPr>
                <a:t>промежуточном языке (</a:t>
              </a:r>
              <a:r>
                <a:rPr lang="en-US" sz="2400" dirty="0">
                  <a:latin typeface="Bookman Old Style" panose="02050604050505020204" pitchFamily="18" charset="0"/>
                </a:rPr>
                <a:t>MSIL</a:t>
              </a:r>
              <a:r>
                <a:rPr lang="ru-RU" sz="2400" dirty="0">
                  <a:latin typeface="Bookman Old Style" panose="02050604050505020204" pitchFamily="18" charset="0"/>
                </a:rPr>
                <a:t>)</a:t>
              </a: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DEA34540-3D1B-4769-87F8-D7BAF86AFCFD}"/>
                </a:ext>
              </a:extLst>
            </p:cNvPr>
            <p:cNvSpPr/>
            <p:nvPr/>
          </p:nvSpPr>
          <p:spPr>
            <a:xfrm>
              <a:off x="7954327" y="3979278"/>
              <a:ext cx="39582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JIT </a:t>
              </a:r>
              <a:r>
                <a:rPr lang="ru-RU" sz="2400" dirty="0">
                  <a:latin typeface="Bookman Old Style" panose="02050604050505020204" pitchFamily="18" charset="0"/>
                </a:rPr>
                <a:t>Компилятор</a:t>
              </a:r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838B8F9-9F53-4DFD-9116-851E7C4186D7}"/>
                </a:ext>
              </a:extLst>
            </p:cNvPr>
            <p:cNvSpPr/>
            <p:nvPr/>
          </p:nvSpPr>
          <p:spPr>
            <a:xfrm>
              <a:off x="4144326" y="3979278"/>
              <a:ext cx="2980373" cy="8128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Машинный код</a:t>
              </a:r>
            </a:p>
          </p:txBody>
        </p: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B2FBBC84-5192-478B-ACB3-054898E156D7}"/>
                </a:ext>
              </a:extLst>
            </p:cNvPr>
            <p:cNvCxnSpPr>
              <a:stCxn id="12" idx="3"/>
              <a:endCxn id="13" idx="1"/>
            </p:cNvCxnSpPr>
            <p:nvPr/>
          </p:nvCxnSpPr>
          <p:spPr>
            <a:xfrm>
              <a:off x="331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1CB0CB04-6EF5-4E77-95AE-96DC91993A4F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7124700" y="2759212"/>
              <a:ext cx="829627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40304903-FCF3-47D8-A396-130F13CA35FD}"/>
                </a:ext>
              </a:extLst>
            </p:cNvPr>
            <p:cNvCxnSpPr>
              <a:cxnSpLocks/>
              <a:stCxn id="14" idx="2"/>
              <a:endCxn id="15" idx="0"/>
            </p:cNvCxnSpPr>
            <p:nvPr/>
          </p:nvCxnSpPr>
          <p:spPr>
            <a:xfrm>
              <a:off x="9933464" y="3165612"/>
              <a:ext cx="0" cy="813666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D23401FB-81D7-433E-BA93-03E4BFF1C090}"/>
                </a:ext>
              </a:extLst>
            </p:cNvPr>
            <p:cNvCxnSpPr>
              <a:cxnSpLocks/>
              <a:stCxn id="15" idx="1"/>
              <a:endCxn id="16" idx="3"/>
            </p:cNvCxnSpPr>
            <p:nvPr/>
          </p:nvCxnSpPr>
          <p:spPr>
            <a:xfrm flipH="1">
              <a:off x="7124699" y="4385678"/>
              <a:ext cx="829628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94837E7-3F10-40CA-8B97-725CE6C93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21081" y="3859835"/>
            <a:ext cx="5370919" cy="2255787"/>
          </a:xfrm>
          <a:prstGeom prst="rect">
            <a:avLst/>
          </a:prstGeom>
        </p:spPr>
      </p:pic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E8633AB1-7B4D-49F6-8422-8FE02A73CFAF}"/>
              </a:ext>
            </a:extLst>
          </p:cNvPr>
          <p:cNvCxnSpPr>
            <a:cxnSpLocks/>
          </p:cNvCxnSpPr>
          <p:nvPr/>
        </p:nvCxnSpPr>
        <p:spPr>
          <a:xfrm>
            <a:off x="4444290" y="5030561"/>
            <a:ext cx="2629717" cy="0"/>
          </a:xfrm>
          <a:prstGeom prst="straightConnector1">
            <a:avLst/>
          </a:prstGeom>
          <a:ln w="406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5305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67832"/>
            <a:ext cx="12192000" cy="590315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Преподаватель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b="1" dirty="0" err="1" smtClean="0">
                <a:latin typeface="Bookman Old Style" pitchFamily="18" charset="0"/>
              </a:rPr>
              <a:t>Клюкин</a:t>
            </a:r>
            <a:r>
              <a:rPr lang="ru-RU" altLang="ru-RU" sz="3200" b="1" dirty="0" smtClean="0">
                <a:latin typeface="Bookman Old Style" pitchFamily="18" charset="0"/>
              </a:rPr>
              <a:t> Даниил Анатольевич,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инженер-программист 1-й категории</a:t>
            </a: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Длительность курса: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 семестра.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Форма контроля: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1-й семестр – экзамен,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2-й семестр – зачет с оценкой,</a:t>
            </a:r>
          </a:p>
          <a:p>
            <a:pPr indent="254000" algn="ctr"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3-й семестр – </a:t>
            </a:r>
            <a:r>
              <a:rPr lang="ru-RU" altLang="ru-RU" sz="3200" dirty="0">
                <a:latin typeface="Bookman Old Style" pitchFamily="18" charset="0"/>
              </a:rPr>
              <a:t>зачет с </a:t>
            </a:r>
            <a:r>
              <a:rPr lang="ru-RU" altLang="ru-RU" sz="3200" dirty="0" smtClean="0">
                <a:latin typeface="Bookman Old Style" pitchFamily="18" charset="0"/>
              </a:rPr>
              <a:t>оценкой. </a:t>
            </a:r>
            <a:endParaRPr lang="ru-RU" altLang="ru-RU" sz="3200" dirty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25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Элементы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06863" y="654356"/>
            <a:ext cx="1157827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Тип данных это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множество допустимых значений, которые могут принимать данные, принадлежащие к этому типу;</a:t>
            </a:r>
          </a:p>
          <a:p>
            <a:pPr marL="285750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0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набор операций, которые можно осуществлять над данными, принадлежащими к этому типу</a:t>
            </a:r>
            <a:r>
              <a:rPr lang="ru-RU" sz="2400" b="0" i="0" dirty="0" smtClean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Языки программирования бывают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Статически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типизированные.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C, C++, C#, Java,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Паскаль и др.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Динамически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типизированные.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Python, JS, PHP, Lisp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и др.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По степени соответствия конструкций языка машинному (процессорному) коду  языки программирования делятся на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Низкоуровневые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(машинно-ориентированные)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Высокоуровневые.</a:t>
            </a:r>
          </a:p>
          <a:p>
            <a:pPr marL="723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Процедурные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– функции обрабатывающие данные.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C, 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Паскаль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Basic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Алгол и др.</a:t>
            </a:r>
          </a:p>
          <a:p>
            <a:pPr marL="723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02122"/>
                </a:solidFill>
                <a:latin typeface="Bookman Old Style" panose="02050604050505020204" pitchFamily="18" charset="0"/>
              </a:rPr>
              <a:t>Объектно-ориентированные.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C#, C++, Python</a:t>
            </a:r>
            <a:r>
              <a:rPr lang="ru-RU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, </a:t>
            </a:r>
            <a:r>
              <a:rPr lang="en-US" sz="2400" dirty="0">
                <a:solidFill>
                  <a:srgbClr val="202122"/>
                </a:solidFill>
                <a:latin typeface="Bookman Old Style" panose="02050604050505020204" pitchFamily="18" charset="0"/>
              </a:rPr>
              <a:t>Java </a:t>
            </a:r>
            <a:r>
              <a:rPr lang="ru-RU" sz="2400" dirty="0" err="1">
                <a:solidFill>
                  <a:srgbClr val="202122"/>
                </a:solidFill>
                <a:latin typeface="Bookman Old Style" panose="02050604050505020204" pitchFamily="18" charset="0"/>
              </a:rPr>
              <a:t>др</a:t>
            </a:r>
            <a:r>
              <a:rPr lang="en-US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202122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609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913545"/>
              </p:ext>
            </p:extLst>
          </p:nvPr>
        </p:nvGraphicFramePr>
        <p:xfrm>
          <a:off x="0" y="0"/>
          <a:ext cx="119888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-128...127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50610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System.SByte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0...255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375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short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-32768...32767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1172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ushort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System.UInt16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0...65535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2460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-2 147 483 648 ... 2 147 483 647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4578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uint</a:t>
                      </a:r>
                      <a:endParaRPr lang="en-US" sz="2400" b="1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System.UInt32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0 ... 4 294 967 295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9180103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8026833"/>
              </p:ext>
            </p:extLst>
          </p:nvPr>
        </p:nvGraphicFramePr>
        <p:xfrm>
          <a:off x="3839530" y="5488257"/>
          <a:ext cx="5198144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4884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2400" dirty="0" smtClean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ru-RU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4886018"/>
            <a:ext cx="875691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Хранение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123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типа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Int32 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 памяти: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4981083" y="6002318"/>
            <a:ext cx="2841671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Всего 32 ячейки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280757" y="6359402"/>
            <a:ext cx="380568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Знак + (0) или - (1)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cxnSp>
        <p:nvCxnSpPr>
          <p:cNvPr id="10" name="Соединительная линия уступом 9"/>
          <p:cNvCxnSpPr/>
          <p:nvPr/>
        </p:nvCxnSpPr>
        <p:spPr>
          <a:xfrm rot="10800000" flipV="1">
            <a:off x="3280229" y="5977989"/>
            <a:ext cx="806218" cy="630711"/>
          </a:xfrm>
          <a:prstGeom prst="bentConnector3">
            <a:avLst>
              <a:gd name="adj1" fmla="val 3192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8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3" name="Таблица 4">
            <a:extLst>
              <a:ext uri="{FF2B5EF4-FFF2-40B4-BE49-F238E27FC236}">
                <a16:creationId xmlns:a16="http://schemas.microsoft.com/office/drawing/2014/main" id="{00F7F49F-4DBA-4F90-930B-168FBD2C3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46343"/>
              </p:ext>
            </p:extLst>
          </p:nvPr>
        </p:nvGraphicFramePr>
        <p:xfrm>
          <a:off x="0" y="0"/>
          <a:ext cx="11988800" cy="559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-9 223 372 036 854 775 808 ...</a:t>
                      </a:r>
                      <a:b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9 223 372 036 854 775 807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ulong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System.UInt64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0 ... 18 446 744 073 709 551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615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743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System.Char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System.String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14+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2*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кол-во символов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Символ Юникода</a:t>
                      </a:r>
                    </a:p>
                  </a:txBody>
                  <a:tcPr marL="38100" marR="381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bool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System.Boolean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True</a:t>
                      </a:r>
                      <a:r>
                        <a:rPr lang="en-US" sz="2400" b="1" dirty="0">
                          <a:effectLst/>
                          <a:latin typeface="Bookman Old Style" panose="02050604050505020204" pitchFamily="18" charset="0"/>
                        </a:rPr>
                        <a:t>, </a:t>
                      </a:r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False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90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graphicFrame>
        <p:nvGraphicFramePr>
          <p:cNvPr id="24" name="Таблица 4">
            <a:extLst>
              <a:ext uri="{FF2B5EF4-FFF2-40B4-BE49-F238E27FC236}">
                <a16:creationId xmlns:a16="http://schemas.microsoft.com/office/drawing/2014/main" id="{A3860CC5-D0BA-4339-B5F2-10E3B3026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337492"/>
              </p:ext>
            </p:extLst>
          </p:nvPr>
        </p:nvGraphicFramePr>
        <p:xfrm>
          <a:off x="0" y="0"/>
          <a:ext cx="11988800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7200">
                  <a:extLst>
                    <a:ext uri="{9D8B030D-6E8A-4147-A177-3AD203B41FA5}">
                      <a16:colId xmlns:a16="http://schemas.microsoft.com/office/drawing/2014/main" val="1499889481"/>
                    </a:ext>
                  </a:extLst>
                </a:gridCol>
                <a:gridCol w="2997200">
                  <a:extLst>
                    <a:ext uri="{9D8B030D-6E8A-4147-A177-3AD203B41FA5}">
                      <a16:colId xmlns:a16="http://schemas.microsoft.com/office/drawing/2014/main" val="409645514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769789513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0207252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Тип данных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Псевдоним</a:t>
                      </a:r>
                      <a:b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</a:br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.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NET Framework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Размер, байт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Диапазон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8919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float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System.Single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±1,5×10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−45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±3,4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377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System.Double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×10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324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,</a:t>
                      </a:r>
                      <a:r>
                        <a:rPr lang="en-US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7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 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× </a:t>
                      </a:r>
                      <a:r>
                        <a:rPr lang="ru-RU" sz="2400" b="1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10</a:t>
                      </a:r>
                      <a:r>
                        <a:rPr lang="en-US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30</a:t>
                      </a:r>
                      <a:r>
                        <a:rPr lang="ru-RU" sz="2400" b="1" baseline="30000" dirty="0" smtClean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204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>
                          <a:solidFill>
                            <a:srgbClr val="0000FF"/>
                          </a:solidFill>
                          <a:effectLst/>
                          <a:latin typeface="Bookman Old Style" panose="02050604050505020204" pitchFamily="18" charset="0"/>
                        </a:rPr>
                        <a:t>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b="1" dirty="0" err="1">
                          <a:solidFill>
                            <a:srgbClr val="4A91B2"/>
                          </a:solidFill>
                          <a:effectLst/>
                          <a:latin typeface="Bookman Old Style" panose="02050604050505020204" pitchFamily="18" charset="0"/>
                        </a:rPr>
                        <a:t>System.Decimal</a:t>
                      </a:r>
                      <a:endParaRPr lang="en-US" sz="2400" b="1" dirty="0"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16</a:t>
                      </a: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±1,0×10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−28</a:t>
                      </a:r>
                      <a:r>
                        <a:rPr lang="ru-RU" sz="2400" b="1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 ... ±7,9 × 10</a:t>
                      </a:r>
                      <a:r>
                        <a:rPr lang="ru-RU" sz="2400" b="1" baseline="30000" dirty="0">
                          <a:solidFill>
                            <a:schemeClr val="tx1"/>
                          </a:solidFill>
                          <a:effectLst/>
                          <a:latin typeface="Bookman Old Style" panose="02050604050505020204" pitchFamily="18" charset="0"/>
                        </a:rPr>
                        <a:t>28</a:t>
                      </a:r>
                      <a:endParaRPr lang="ru-RU" sz="2400" b="1" dirty="0">
                        <a:solidFill>
                          <a:schemeClr val="tx1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76200" marR="76200" marT="76200" marB="762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45121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9DF0FE0-DB9D-4180-8370-CD26FB46DF57}"/>
              </a:ext>
            </a:extLst>
          </p:cNvPr>
          <p:cNvSpPr txBox="1"/>
          <p:nvPr/>
        </p:nvSpPr>
        <p:spPr>
          <a:xfrm>
            <a:off x="362499" y="3535680"/>
            <a:ext cx="11708043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10000"/>
              </a:lnSpc>
            </a:pP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Вещественные числа представляются в памяти в соответствии со стандартом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IEEE754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, пример для числа 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206,116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типа </a:t>
            </a:r>
            <a:r>
              <a:rPr lang="en-US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float</a:t>
            </a:r>
            <a:r>
              <a:rPr lang="ru-RU" sz="2400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: </a:t>
            </a:r>
            <a:endParaRPr lang="ru-RU" sz="2400" i="0" dirty="0">
              <a:solidFill>
                <a:srgbClr val="202122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606" y="4375353"/>
            <a:ext cx="11901830" cy="2482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6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375346" y="0"/>
            <a:ext cx="11816654" cy="5152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Переменная</a:t>
            </a:r>
            <a:r>
              <a:rPr lang="ru-RU" sz="2400" dirty="0">
                <a:latin typeface="Bookman Old Style" panose="02050604050505020204" pitchFamily="18" charset="0"/>
              </a:rPr>
              <a:t> – это </a:t>
            </a:r>
            <a:r>
              <a:rPr lang="ru-RU" sz="2400" b="1" dirty="0">
                <a:latin typeface="Bookman Old Style" panose="02050604050505020204" pitchFamily="18" charset="0"/>
              </a:rPr>
              <a:t>ячейка памяти </a:t>
            </a:r>
            <a:r>
              <a:rPr lang="ru-RU" sz="2400" dirty="0">
                <a:latin typeface="Bookman Old Style" panose="02050604050505020204" pitchFamily="18" charset="0"/>
              </a:rPr>
              <a:t>определённого типа, в которой может храниться значение данного </a:t>
            </a:r>
            <a:r>
              <a:rPr lang="ru-RU" sz="2400" dirty="0" smtClean="0">
                <a:latin typeface="Bookman Old Style" panose="02050604050505020204" pitchFamily="18" charset="0"/>
              </a:rPr>
              <a:t>типа.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Объявление переменной </a:t>
            </a:r>
            <a:r>
              <a:rPr lang="ru-RU" sz="2400" dirty="0">
                <a:latin typeface="Bookman Old Style" panose="02050604050505020204" pitchFamily="18" charset="0"/>
              </a:rPr>
              <a:t>– это её создание в тексте программы (выделение области в памяти). </a:t>
            </a: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Инициализация </a:t>
            </a:r>
            <a:r>
              <a:rPr lang="ru-RU" sz="2400" dirty="0">
                <a:latin typeface="Bookman Old Style" panose="02050604050505020204" pitchFamily="18" charset="0"/>
              </a:rPr>
              <a:t>– присвоение значения переменной.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Тип данных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Имя переменной</a:t>
            </a:r>
            <a:r>
              <a:rPr lang="en-US" sz="2400" dirty="0">
                <a:latin typeface="Bookman Old Style" panose="02050604050505020204" pitchFamily="18" charset="0"/>
              </a:rPr>
              <a:t>&gt;</a:t>
            </a:r>
            <a:r>
              <a:rPr lang="ru-RU" sz="2400" dirty="0">
                <a:latin typeface="Bookman Old Style" panose="02050604050505020204" pitchFamily="18" charset="0"/>
              </a:rPr>
              <a:t> = </a:t>
            </a:r>
            <a:r>
              <a:rPr lang="en-US" sz="2400" dirty="0">
                <a:latin typeface="Bookman Old Style" panose="02050604050505020204" pitchFamily="18" charset="0"/>
              </a:rPr>
              <a:t>&lt;</a:t>
            </a:r>
            <a:r>
              <a:rPr lang="ru-RU" sz="2400" dirty="0">
                <a:latin typeface="Bookman Old Style" panose="02050604050505020204" pitchFamily="18" charset="0"/>
              </a:rPr>
              <a:t>Значение</a:t>
            </a:r>
            <a:r>
              <a:rPr lang="en-US" sz="2400" dirty="0">
                <a:latin typeface="Bookman Old Style" panose="02050604050505020204" pitchFamily="18" charset="0"/>
              </a:rPr>
              <a:t>&gt;;</a:t>
            </a: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11;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ИЛИ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</a:p>
          <a:p>
            <a:endParaRPr lang="ru-RU" sz="2400" dirty="0"/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DDB9E9-690B-4F81-8DB3-0E70A89F8AF3}"/>
              </a:ext>
            </a:extLst>
          </p:cNvPr>
          <p:cNvSpPr txBox="1"/>
          <p:nvPr/>
        </p:nvSpPr>
        <p:spPr>
          <a:xfrm>
            <a:off x="5652196" y="5803737"/>
            <a:ext cx="610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B83228-3D0E-4B0C-B39D-C6EE2927F41B}"/>
              </a:ext>
            </a:extLst>
          </p:cNvPr>
          <p:cNvSpPr txBox="1"/>
          <p:nvPr/>
        </p:nvSpPr>
        <p:spPr>
          <a:xfrm>
            <a:off x="375346" y="5876942"/>
            <a:ext cx="37796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73075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Какой тип данных нужно выбрать если мы хотим хранить в нем: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 от 1 до 100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Целые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Натуральные числа от 1 до 1000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Огромные целые числа </a:t>
            </a:r>
            <a:r>
              <a:rPr lang="en-US" sz="2400" dirty="0" smtClean="0">
                <a:latin typeface="Bookman Old Style" panose="02050604050505020204" pitchFamily="18" charset="0"/>
              </a:rPr>
              <a:t>&gt; 10</a:t>
            </a:r>
            <a:r>
              <a:rPr lang="ru-RU" sz="2400" dirty="0" smtClean="0">
                <a:latin typeface="Bookman Old Style" panose="02050604050505020204" pitchFamily="18" charset="0"/>
              </a:rPr>
              <a:t> 000 000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Единичные символы, например, </a:t>
            </a:r>
            <a:r>
              <a:rPr lang="en-US" sz="2400" dirty="0" smtClean="0">
                <a:latin typeface="Bookman Old Style" panose="02050604050505020204" pitchFamily="18" charset="0"/>
              </a:rPr>
              <a:t>‘a’; ‘b’; ‘1’; ‘@’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Символы и, возможно, слова: «Вася»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«Петя»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«012345»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r>
              <a:rPr lang="ru-RU" sz="2400" dirty="0" smtClean="0">
                <a:latin typeface="Bookman Old Style" panose="02050604050505020204" pitchFamily="18" charset="0"/>
              </a:rPr>
              <a:t> «Я» …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не требуется большое количество знаков после запятой (не нужна высокая точность): 0,15</a:t>
            </a:r>
            <a:r>
              <a:rPr lang="en-US" sz="2400" dirty="0" smtClean="0">
                <a:latin typeface="Bookman Old Style" panose="02050604050505020204" pitchFamily="18" charset="0"/>
              </a:rPr>
              <a:t>; 0,3; -0,0025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 smtClean="0">
                <a:latin typeface="Bookman Old Style" panose="02050604050505020204" pitchFamily="18" charset="0"/>
              </a:rPr>
              <a:t>Очень большие вещественные числа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Вещественные числа, когда требуется высокая точность (много знаков после запятой)</a:t>
            </a:r>
          </a:p>
          <a:p>
            <a:pPr marL="457200" indent="-457200">
              <a:lnSpc>
                <a:spcPct val="110000"/>
              </a:lnSpc>
              <a:buAutoNum type="arabicParenR"/>
            </a:pP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Выражения, для которых всего 2 варианта ответа, например, «Да» или «Нет».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1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20767" y="0"/>
            <a:ext cx="1165294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Комментарий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это текст, который предназначен только для читающего программу  человека и компилятором игнорируется. </a:t>
            </a: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			    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Способ 1.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Однострочный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комментарий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/*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Способ 2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Многострочный комментарий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            */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11;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029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15152" y="0"/>
            <a:ext cx="11976847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Преобразование типов </a:t>
            </a:r>
            <a:r>
              <a:rPr lang="ru-RU" sz="2400" dirty="0">
                <a:latin typeface="Bookman Old Style" panose="02050604050505020204" pitchFamily="18" charset="0"/>
              </a:rPr>
              <a:t>данных, это приведение одного типа к другому.</a:t>
            </a: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5.2;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 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Преобразование может привести к потере данных.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>
                <a:latin typeface="Bookman Old Style" panose="02050604050505020204" pitchFamily="18" charset="0"/>
              </a:rPr>
              <a:t>, дробная часть в данном случае отбрасывается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неявного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преобразования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В переменную </a:t>
            </a:r>
            <a:r>
              <a:rPr lang="en-US" sz="2400" b="1" dirty="0">
                <a:latin typeface="Bookman Old Style" panose="02050604050505020204" pitchFamily="18" charset="0"/>
              </a:rPr>
              <a:t>var2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будет записано </a:t>
            </a:r>
            <a:r>
              <a:rPr lang="ru-RU" sz="2400" b="1" dirty="0">
                <a:latin typeface="Bookman Old Style" panose="02050604050505020204" pitchFamily="18" charset="0"/>
              </a:rPr>
              <a:t>5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6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1BC203-5AC5-4C53-9FE4-960FB9928A0D}"/>
              </a:ext>
            </a:extLst>
          </p:cNvPr>
          <p:cNvSpPr txBox="1"/>
          <p:nvPr/>
        </p:nvSpPr>
        <p:spPr>
          <a:xfrm>
            <a:off x="290456" y="0"/>
            <a:ext cx="11901544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Примечание: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С версии </a:t>
            </a:r>
            <a:r>
              <a:rPr lang="en-US" sz="2400" dirty="0">
                <a:latin typeface="Bookman Old Style" panose="02050604050505020204" pitchFamily="18" charset="0"/>
              </a:rPr>
              <a:t>C# 3.0 </a:t>
            </a:r>
            <a:r>
              <a:rPr lang="ru-RU" sz="2400" dirty="0">
                <a:latin typeface="Bookman Old Style" panose="02050604050505020204" pitchFamily="18" charset="0"/>
              </a:rPr>
              <a:t>была добавлена </a:t>
            </a:r>
            <a:r>
              <a:rPr lang="ru-RU" sz="2400" b="1" dirty="0">
                <a:latin typeface="Bookman Old Style" panose="02050604050505020204" pitchFamily="18" charset="0"/>
              </a:rPr>
              <a:t>неявная типизация</a:t>
            </a:r>
            <a:r>
              <a:rPr lang="ru-RU" sz="2400" dirty="0">
                <a:latin typeface="Bookman Old Style" panose="02050604050505020204" pitchFamily="18" charset="0"/>
              </a:rPr>
              <a:t>. Вместо определенного типа можно писать </a:t>
            </a:r>
            <a:r>
              <a:rPr lang="en-US" sz="2400" b="1" dirty="0">
                <a:latin typeface="Bookman Old Style" panose="02050604050505020204" pitchFamily="18" charset="0"/>
              </a:rPr>
              <a:t>var</a:t>
            </a:r>
            <a:r>
              <a:rPr lang="en-US" sz="2400" dirty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тогда компилятор сам выведет нужный тип из правой части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floatVar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5.2f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 smtClean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B05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strVar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Строка</a:t>
            </a:r>
            <a:r>
              <a:rPr lang="ru-RU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 12;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//тоже самое, что и </a:t>
            </a:r>
            <a:r>
              <a:rPr lang="en-US" sz="2400" dirty="0">
                <a:solidFill>
                  <a:srgbClr val="00B050"/>
                </a:solidFill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lvl="0"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intVar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909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269527" y="88931"/>
            <a:ext cx="11652946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Bookman Old Style" panose="02050604050505020204" pitchFamily="18" charset="0"/>
              </a:rPr>
              <a:t>Константами</a:t>
            </a:r>
            <a:r>
              <a:rPr lang="ru-RU" sz="2400" dirty="0">
                <a:latin typeface="Bookman Old Style" panose="02050604050505020204" pitchFamily="18" charset="0"/>
              </a:rPr>
              <a:t> называются объекты данных, которые не изменяют своего значения на всём времени выполнения программы. </a:t>
            </a:r>
            <a:endParaRPr lang="en-US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Область видимости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, или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контекст переменной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— это часть кода, в пределах которого доступна данная переменная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11;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10.2f;</a:t>
            </a:r>
          </a:p>
          <a:p>
            <a:r>
              <a:rPr lang="ru-RU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							char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'q</a:t>
            </a:r>
            <a:r>
              <a:rPr lang="en-U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'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int.MaxValue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err="1" smtClean="0">
                <a:latin typeface="Cascadia Mono" panose="020B0609020000020004" pitchFamily="49" charset="0"/>
              </a:rPr>
              <a:t>double.MaxValue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cxnSp>
        <p:nvCxnSpPr>
          <p:cNvPr id="5" name="Прямая со стрелкой 4"/>
          <p:cNvCxnSpPr/>
          <p:nvPr/>
        </p:nvCxnSpPr>
        <p:spPr>
          <a:xfrm>
            <a:off x="4732935" y="2340864"/>
            <a:ext cx="0" cy="4322063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>
            <a:off x="4344010" y="3474720"/>
            <a:ext cx="0" cy="3188207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>
            <a:off x="3903879" y="3833165"/>
            <a:ext cx="0" cy="2829762"/>
          </a:xfrm>
          <a:prstGeom prst="straightConnector1">
            <a:avLst/>
          </a:prstGeom>
          <a:ln w="762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2A3175E-BC98-4B41-A655-E89BECF9C02C}"/>
              </a:ext>
            </a:extLst>
          </p:cNvPr>
          <p:cNvSpPr txBox="1"/>
          <p:nvPr/>
        </p:nvSpPr>
        <p:spPr>
          <a:xfrm>
            <a:off x="331790" y="2215677"/>
            <a:ext cx="44011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 smtClean="0">
                <a:latin typeface="Bookman Old Style" panose="02050604050505020204" pitchFamily="18" charset="0"/>
              </a:rPr>
              <a:t>Область видимости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myIntVariable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</a:p>
          <a:p>
            <a:r>
              <a:rPr lang="ru-RU" sz="2400" b="1" dirty="0" smtClean="0">
                <a:latin typeface="Bookman Old Style" panose="02050604050505020204" pitchFamily="18" charset="0"/>
              </a:rPr>
              <a:t/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myFloatVariable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br>
              <a:rPr lang="ru-RU" sz="2400" b="1" dirty="0" smtClean="0">
                <a:latin typeface="Bookman Old Style" panose="02050604050505020204" pitchFamily="18" charset="0"/>
              </a:rPr>
            </a:b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myCharVariable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intMax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dblMax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01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467832"/>
            <a:ext cx="12192000" cy="6247862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Для допуска к экзамену/зачету необходимо:</a:t>
            </a:r>
          </a:p>
          <a:p>
            <a:pPr indent="254000" algn="ctr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spcBef>
                <a:spcPct val="20000"/>
              </a:spcBef>
              <a:buFont typeface="+mj-lt"/>
              <a:buAutoNum type="arabicPeriod"/>
            </a:pPr>
            <a:r>
              <a:rPr lang="ru-RU" altLang="ru-RU" sz="3200" dirty="0" smtClean="0">
                <a:latin typeface="Bookman Old Style" pitchFamily="18" charset="0"/>
              </a:rPr>
              <a:t> Сдать все лабораторные работы.</a:t>
            </a:r>
          </a:p>
          <a:p>
            <a:pPr marL="1073150">
              <a:spcBef>
                <a:spcPct val="20000"/>
              </a:spcBef>
            </a:pPr>
            <a:endParaRPr lang="ru-RU" altLang="ru-RU" sz="3200" dirty="0">
              <a:latin typeface="Bookman Old Style" pitchFamily="18" charset="0"/>
            </a:endParaRP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На экзамене/зачете оценка ставится по факту ответа на билет. </a:t>
            </a:r>
          </a:p>
          <a:p>
            <a:pPr marL="1073150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dirty="0" smtClean="0">
                <a:latin typeface="Bookman Old Style" pitchFamily="18" charset="0"/>
              </a:rPr>
              <a:t>За пропущенные занятия и не сданные практические работы будут дополнительные вопросы.</a:t>
            </a:r>
          </a:p>
        </p:txBody>
      </p:sp>
    </p:spTree>
    <p:extLst>
      <p:ext uri="{BB962C8B-B14F-4D97-AF65-F5344CB8AC3E}">
        <p14:creationId xmlns:p14="http://schemas.microsoft.com/office/powerpoint/2010/main" val="2896606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вывода на консоль используется конструкция: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(“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Что то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”);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Значение, которое стоит внутри </a:t>
            </a:r>
            <a:r>
              <a:rPr lang="ru-RU" sz="2400" dirty="0" smtClean="0">
                <a:latin typeface="Bookman Old Style" panose="02050604050505020204" pitchFamily="18" charset="0"/>
              </a:rPr>
              <a:t>скобок, </a:t>
            </a:r>
            <a:r>
              <a:rPr lang="ru-RU" sz="2400" dirty="0">
                <a:latin typeface="Bookman Old Style" panose="02050604050505020204" pitchFamily="18" charset="0"/>
              </a:rPr>
              <a:t>автоматически приводится к строковому </a:t>
            </a:r>
            <a:r>
              <a:rPr lang="ru-RU" sz="2400" dirty="0" smtClean="0">
                <a:latin typeface="Bookman Old Style" panose="02050604050505020204" pitchFamily="18" charset="0"/>
              </a:rPr>
              <a:t>виду: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123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b="1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Вывод: «123»</a:t>
            </a:r>
            <a:endParaRPr lang="ru-RU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Чтобы запросить ввод данных с консоли используется конструкция: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B0F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latin typeface="Cascadia Mono" panose="020B0609020000020004" pitchFamily="49" charset="0"/>
              </a:rPr>
              <a:t>str</a:t>
            </a:r>
            <a:r>
              <a:rPr lang="en-US" sz="2400" dirty="0" smtClean="0"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.ReadLine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Данное выражение всегда возвращает тип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мы вводим число и хотим получить число?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 =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());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ru-RU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  <a:cs typeface="Cascadia Code" panose="020B0609020000020004" pitchFamily="49" charset="0"/>
              </a:rPr>
              <a:t>преобразует строку в целое число, но если строку преобразовать нельзя, то программа завершится с ошибкой!</a:t>
            </a:r>
            <a:endParaRPr lang="ru-RU" sz="2400" dirty="0">
              <a:latin typeface="Bookman Old Style" panose="02050604050505020204" pitchFamily="18" charset="0"/>
              <a:cs typeface="Cascadia Code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Ввод и вывод на консоль</a:t>
            </a:r>
            <a:endParaRPr lang="ru-RU" sz="28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708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307812" y="160033"/>
            <a:ext cx="11884188" cy="6592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Но, что если ошибка нам не нужна, а пользователь может ввести не число и надо это как то обработать?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bool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= </a:t>
            </a: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B0F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Console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.ReadLine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(),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int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 number);</a:t>
            </a:r>
          </a:p>
          <a:p>
            <a:pPr>
              <a:lnSpc>
                <a:spcPct val="110000"/>
              </a:lnSpc>
            </a:pPr>
            <a:endParaRPr lang="en-US" sz="2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Подробнее выражение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out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мы изучим позже, сейчас нужно просто запомнить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>
              <a:lnSpc>
                <a:spcPct val="11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случае в переменной </a:t>
            </a:r>
            <a:r>
              <a:rPr lang="en-US" sz="2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True</a:t>
            </a:r>
            <a:r>
              <a:rPr lang="ru-RU" sz="2400" dirty="0" smtClean="0">
                <a:latin typeface="Bookman Old Style" panose="02050604050505020204" pitchFamily="18" charset="0"/>
              </a:rPr>
              <a:t>, если строку удалось преобразовать в число и </a:t>
            </a:r>
            <a:r>
              <a:rPr lang="en-US" sz="2400" dirty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False</a:t>
            </a:r>
            <a:r>
              <a:rPr lang="ru-RU" sz="2400" dirty="0" smtClean="0">
                <a:latin typeface="Bookman Old Style" panose="02050604050505020204" pitchFamily="18" charset="0"/>
              </a:rPr>
              <a:t> – если преобразовать не удалось.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 в переменной 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number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лежать полученное число в первом случае и значение по умолчанию т.е. 0 во втором.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Аналогично существуют методы: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double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.Parse</a:t>
            </a:r>
            <a:r>
              <a:rPr lang="en-US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(); </a:t>
            </a:r>
            <a:r>
              <a:rPr lang="en-US" sz="2400" dirty="0" err="1">
                <a:solidFill>
                  <a:srgbClr val="0000FF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en-US" sz="2400" dirty="0" err="1" smtClean="0">
                <a:latin typeface="Cascadia Code" panose="020B0609020000020004" pitchFamily="49" charset="0"/>
                <a:cs typeface="Cascadia Code" panose="020B0609020000020004" pitchFamily="49" charset="0"/>
              </a:rPr>
              <a:t>.TryParse</a:t>
            </a:r>
            <a:r>
              <a:rPr lang="en-US" sz="2400" dirty="0" smtClean="0">
                <a:latin typeface="Cascadia Code" panose="020B0609020000020004" pitchFamily="49" charset="0"/>
                <a:cs typeface="Cascadia Code" panose="020B0609020000020004" pitchFamily="49" charset="0"/>
              </a:rPr>
              <a:t>();</a:t>
            </a:r>
          </a:p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 т.д.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969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Выражения и операции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384221" y="654356"/>
            <a:ext cx="11423558" cy="6394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– аргумент операции, т.е. данные, на которые действует операция.</a:t>
            </a: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Операция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действие (совокупность действий) выполняемое над данными.</a:t>
            </a:r>
          </a:p>
          <a:p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Выражение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– объединение операндов с помощью операций.</a:t>
            </a:r>
            <a:endParaRPr lang="en-US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Операнд1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2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…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Операнд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N</a:t>
            </a:r>
          </a:p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@ -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знак операции.</a:t>
            </a:r>
          </a:p>
          <a:p>
            <a:pPr marL="12700">
              <a:lnSpc>
                <a:spcPct val="100000"/>
              </a:lnSpc>
              <a:spcBef>
                <a:spcPts val="590"/>
              </a:spcBef>
              <a:tabLst>
                <a:tab pos="4470400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разделяются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по </a:t>
            </a:r>
            <a:r>
              <a:rPr lang="ru-RU" sz="2400" b="1" spc="-20" dirty="0">
                <a:latin typeface="Bookman Old Style" panose="02050604050505020204" pitchFamily="18" charset="0"/>
                <a:cs typeface="Microsoft Sans Serif"/>
              </a:rPr>
              <a:t>арности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(количество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операндов):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>
              <a:lnSpc>
                <a:spcPct val="100000"/>
              </a:lnSpc>
              <a:spcBef>
                <a:spcPts val="250"/>
              </a:spcBef>
              <a:buChar char="•"/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унарные 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(или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одноместные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один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425450" indent="-413384">
              <a:lnSpc>
                <a:spcPct val="100000"/>
              </a:lnSpc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бинарные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(двуместные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два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операнда);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pPr marL="355600" marR="235585" indent="-342900">
              <a:lnSpc>
                <a:spcPct val="100000"/>
              </a:lnSpc>
              <a:spcBef>
                <a:spcPts val="5"/>
              </a:spcBef>
              <a:buFont typeface="Microsoft Sans Serif"/>
              <a:buChar char="•"/>
              <a:tabLst>
                <a:tab pos="425450" algn="l"/>
                <a:tab pos="426084" algn="l"/>
              </a:tabLst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тернарные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(трехместные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525" dirty="0">
                <a:latin typeface="Bookman Old Style" panose="02050604050505020204" pitchFamily="18" charset="0"/>
                <a:cs typeface="Microsoft Sans Serif"/>
              </a:rPr>
              <a:t>–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три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операнда).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упорядочены</a:t>
            </a:r>
            <a:r>
              <a:rPr lang="ru-RU" sz="2400" spc="2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приоритету.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</a:p>
          <a:p>
            <a:pPr marL="12700" marR="235585">
              <a:lnSpc>
                <a:spcPct val="100000"/>
              </a:lnSpc>
              <a:spcBef>
                <a:spcPts val="5"/>
              </a:spcBef>
              <a:tabLst>
                <a:tab pos="425450" algn="l"/>
                <a:tab pos="426084" algn="l"/>
              </a:tabLst>
            </a:pP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одинакового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приоритета</a:t>
            </a:r>
            <a:r>
              <a:rPr lang="ru-RU" sz="2400" spc="3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4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очередности</a:t>
            </a:r>
            <a:r>
              <a:rPr lang="ru-RU" sz="2400" spc="-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слева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направо,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кроме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операций</a:t>
            </a:r>
            <a:r>
              <a:rPr lang="ru-RU" sz="2400" spc="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присваивания,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которые</a:t>
            </a:r>
            <a:r>
              <a:rPr lang="ru-RU" sz="2400" spc="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выполняются</a:t>
            </a:r>
            <a:r>
              <a:rPr lang="ru-RU" sz="2400" spc="3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справа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налево.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25" dirty="0">
                <a:latin typeface="Bookman Old Style" panose="02050604050505020204" pitchFamily="18" charset="0"/>
                <a:cs typeface="Microsoft Sans Serif"/>
              </a:rPr>
              <a:t>Изменить</a:t>
            </a:r>
            <a:r>
              <a:rPr lang="ru-RU" sz="2400" spc="-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очередность </a:t>
            </a:r>
            <a:r>
              <a:rPr lang="ru-RU" sz="2400" spc="-52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операции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в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0" dirty="0">
                <a:latin typeface="Bookman Old Style" panose="02050604050505020204" pitchFamily="18" charset="0"/>
                <a:cs typeface="Microsoft Sans Serif"/>
              </a:rPr>
              <a:t>выражении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можно</a:t>
            </a:r>
            <a:r>
              <a:rPr lang="ru-RU" sz="2400" dirty="0">
                <a:latin typeface="Bookman Old Style" panose="02050604050505020204" pitchFamily="18" charset="0"/>
                <a:cs typeface="Microsoft Sans Serif"/>
              </a:rPr>
              <a:t> с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15" dirty="0">
                <a:latin typeface="Bookman Old Style" panose="02050604050505020204" pitchFamily="18" charset="0"/>
                <a:cs typeface="Microsoft Sans Serif"/>
              </a:rPr>
              <a:t>помощью</a:t>
            </a:r>
            <a:r>
              <a:rPr lang="ru-RU" sz="2400" spc="5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0" dirty="0">
                <a:latin typeface="Bookman Old Style" panose="02050604050505020204" pitchFamily="18" charset="0"/>
                <a:cs typeface="Microsoft Sans Serif"/>
              </a:rPr>
              <a:t>круглых</a:t>
            </a:r>
            <a:r>
              <a:rPr lang="ru-RU" sz="2400" spc="10" dirty="0">
                <a:latin typeface="Bookman Old Style" panose="02050604050505020204" pitchFamily="18" charset="0"/>
                <a:cs typeface="Microsoft Sans Serif"/>
              </a:rPr>
              <a:t> </a:t>
            </a:r>
            <a:r>
              <a:rPr lang="ru-RU" sz="2400" spc="-35" dirty="0">
                <a:latin typeface="Bookman Old Style" panose="02050604050505020204" pitchFamily="18" charset="0"/>
                <a:cs typeface="Microsoft Sans Serif"/>
              </a:rPr>
              <a:t>скобок.</a:t>
            </a:r>
            <a:endParaRPr lang="ru-RU" sz="2400" dirty="0">
              <a:latin typeface="Bookman Old Style" panose="02050604050505020204" pitchFamily="18" charset="0"/>
              <a:cs typeface="Microsoft Sans Serif"/>
            </a:endParaRPr>
          </a:p>
          <a:p>
            <a:endParaRPr lang="ru-RU" sz="18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91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48ADAE9E-36A3-4D4F-A2F9-8F85CC1E4FE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4742" y="0"/>
            <a:ext cx="10784114" cy="681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89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b="47536"/>
          <a:stretch/>
        </p:blipFill>
        <p:spPr>
          <a:xfrm>
            <a:off x="344244" y="0"/>
            <a:ext cx="11847756" cy="52653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344244" y="5265300"/>
            <a:ext cx="118477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(++var1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(var1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++);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6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,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var1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= var1 +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;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endParaRPr lang="en-US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но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после выполнения метода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96953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EFEB437-C6AA-4BC0-A8D0-C4BF024B684E}"/>
              </a:ext>
            </a:extLst>
          </p:cNvPr>
          <p:cNvPicPr/>
          <p:nvPr/>
        </p:nvPicPr>
        <p:blipFill rotWithShape="1">
          <a:blip r:embed="rId3" cstate="print"/>
          <a:srcRect t="51756"/>
          <a:stretch/>
        </p:blipFill>
        <p:spPr>
          <a:xfrm>
            <a:off x="236668" y="-1"/>
            <a:ext cx="11955332" cy="48417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45E338-A3CD-4EE9-9801-700400CA00F4}"/>
              </a:ext>
            </a:extLst>
          </p:cNvPr>
          <p:cNvSpPr txBox="1"/>
          <p:nvPr/>
        </p:nvSpPr>
        <p:spPr>
          <a:xfrm>
            <a:off x="236668" y="4841798"/>
            <a:ext cx="119553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value = 15;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00001111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doubled = value &lt;&lt; 1; 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00011110 = 30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shiftFour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 &lt;&lt; 4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11110000 =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240</a:t>
            </a:r>
            <a:endParaRPr lang="ru-RU" sz="2400" dirty="0" smtClean="0"/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b1 = var1 == 5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//true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6498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1" b="70846"/>
          <a:stretch/>
        </p:blipFill>
        <p:spPr>
          <a:xfrm>
            <a:off x="279698" y="0"/>
            <a:ext cx="11912301" cy="40986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3048000" y="4424937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var1 = 5;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var2 = 7;</a:t>
            </a: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b = var1 &gt;= 3 &amp;&amp; var2 &lt; 11;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</a:t>
            </a:r>
            <a:r>
              <a:rPr lang="en-US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true</a:t>
            </a:r>
            <a:endParaRPr lang="ru-RU" sz="2400" dirty="0" smtClean="0">
              <a:solidFill>
                <a:srgbClr val="008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899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29027" b="28624"/>
          <a:stretch/>
        </p:blipFill>
        <p:spPr>
          <a:xfrm>
            <a:off x="193638" y="-1"/>
            <a:ext cx="11998362" cy="59920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A0A6DA-C3DC-4EE3-BCBF-2AEDCAFBEDE4}"/>
              </a:ext>
            </a:extLst>
          </p:cNvPr>
          <p:cNvSpPr txBox="1"/>
          <p:nvPr/>
        </p:nvSpPr>
        <p:spPr>
          <a:xfrm>
            <a:off x="7962900" y="3878640"/>
            <a:ext cx="42291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= 5;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var1 += 7;</a:t>
            </a:r>
          </a:p>
          <a:p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//var1 = var1 + 7;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будет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24097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2">
            <a:extLst>
              <a:ext uri="{FF2B5EF4-FFF2-40B4-BE49-F238E27FC236}">
                <a16:creationId xmlns:a16="http://schemas.microsoft.com/office/drawing/2014/main" id="{AE4CB31C-5E66-474B-9D08-92D7490CE614}"/>
              </a:ext>
            </a:extLst>
          </p:cNvPr>
          <p:cNvPicPr/>
          <p:nvPr/>
        </p:nvPicPr>
        <p:blipFill rotWithShape="1">
          <a:blip r:embed="rId3" cstate="print"/>
          <a:srcRect t="70967"/>
          <a:stretch/>
        </p:blipFill>
        <p:spPr>
          <a:xfrm>
            <a:off x="215153" y="0"/>
            <a:ext cx="11976848" cy="4152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05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69527" y="654356"/>
            <a:ext cx="1165294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(++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a = 10;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b = 3;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a % b;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(c);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false;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=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!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isBusy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9" name="Rectangle 28" descr="Светлый диагональный 2">
            <a:extLst>
              <a:ext uri="{FF2B5EF4-FFF2-40B4-BE49-F238E27FC236}">
                <a16:creationId xmlns:a16="http://schemas.microsoft.com/office/drawing/2014/main" id="{2A0E99F7-A4CC-4E8F-8C74-D6A032765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578660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0"/>
            <a:ext cx="12192000" cy="6444839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lnSpc>
                <a:spcPct val="150000"/>
              </a:lnSpc>
              <a:spcBef>
                <a:spcPct val="20000"/>
              </a:spcBef>
            </a:pPr>
            <a:r>
              <a:rPr lang="ru-RU" altLang="ru-RU" sz="3200" b="1" dirty="0" smtClean="0">
                <a:latin typeface="Bookman Old Style" pitchFamily="18" charset="0"/>
              </a:rPr>
              <a:t>Литература</a:t>
            </a:r>
            <a:endParaRPr lang="en-US" altLang="ru-RU" sz="3200" b="1" dirty="0">
              <a:latin typeface="Bookman Old Style" pitchFamily="18" charset="0"/>
            </a:endParaRPr>
          </a:p>
          <a:p>
            <a:pPr indent="254000" algn="just">
              <a:lnSpc>
                <a:spcPct val="150000"/>
              </a:lnSpc>
              <a:spcBef>
                <a:spcPct val="20000"/>
              </a:spcBef>
            </a:pPr>
            <a:r>
              <a:rPr lang="ru-RU" altLang="ru-RU" sz="2400" dirty="0" smtClean="0">
                <a:latin typeface="Bookman Old Style" pitchFamily="18" charset="0"/>
              </a:rPr>
              <a:t>Курсы по программированию на </a:t>
            </a:r>
            <a:r>
              <a:rPr lang="en-US" altLang="ru-RU" sz="2400" dirty="0" smtClean="0">
                <a:latin typeface="Bookman Old Style" pitchFamily="18" charset="0"/>
              </a:rPr>
              <a:t>C#</a:t>
            </a:r>
            <a:endParaRPr lang="ru-RU" altLang="ru-RU" sz="2400" dirty="0" smtClean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sz="2400" b="1" dirty="0">
                <a:latin typeface="Bookman Old Style" pitchFamily="18" charset="0"/>
              </a:rPr>
              <a:t>Полное руководство по языку программирования С# </a:t>
            </a:r>
            <a:r>
              <a:rPr lang="ru-RU" sz="2400" b="1" dirty="0" smtClean="0">
                <a:latin typeface="Bookman Old Style" pitchFamily="18" charset="0"/>
              </a:rPr>
              <a:t>13 </a:t>
            </a:r>
            <a:r>
              <a:rPr lang="ru-RU" sz="2400" b="1" dirty="0">
                <a:latin typeface="Bookman Old Style" pitchFamily="18" charset="0"/>
              </a:rPr>
              <a:t>и платформе .NET </a:t>
            </a:r>
            <a:r>
              <a:rPr lang="ru-RU" sz="2400" b="1" dirty="0" smtClean="0">
                <a:latin typeface="Bookman Old Style" pitchFamily="18" charset="0"/>
              </a:rPr>
              <a:t>9:</a:t>
            </a:r>
            <a:r>
              <a:rPr lang="en-US" sz="2400" b="1" dirty="0" smtClean="0">
                <a:latin typeface="Bookman Old Style" pitchFamily="18" charset="0"/>
              </a:rPr>
              <a:t> </a:t>
            </a:r>
            <a:r>
              <a:rPr lang="en-US" altLang="ru-RU" sz="2400" dirty="0" smtClean="0">
                <a:latin typeface="Bookman Old Style" pitchFamily="18" charset="0"/>
                <a:hlinkClick r:id="rId3"/>
              </a:rPr>
              <a:t>https://metanit.com/sharp/tutorial/</a:t>
            </a:r>
            <a:endParaRPr lang="en-US" altLang="ru-RU" sz="2400" dirty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Обучающие курсы </a:t>
            </a:r>
            <a:r>
              <a:rPr lang="en-US" altLang="ru-RU" sz="2400" dirty="0">
                <a:latin typeface="Bookman Old Style" pitchFamily="18" charset="0"/>
                <a:hlinkClick r:id="rId4"/>
              </a:rPr>
              <a:t>https://ulearn.me</a:t>
            </a:r>
            <a:r>
              <a:rPr lang="en-US" altLang="ru-RU" sz="2400" dirty="0" smtClean="0">
                <a:latin typeface="Bookman Old Style" pitchFamily="18" charset="0"/>
                <a:hlinkClick r:id="rId4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Книги с общими принципами программирования: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 smtClean="0">
                <a:latin typeface="Bookman Old Style" pitchFamily="18" charset="0"/>
              </a:rPr>
              <a:t>Дональд Кнут. </a:t>
            </a:r>
            <a:r>
              <a:rPr lang="ru-RU" altLang="ru-RU" sz="2400" dirty="0">
                <a:latin typeface="Bookman Old Style" pitchFamily="18" charset="0"/>
              </a:rPr>
              <a:t>Искусство </a:t>
            </a:r>
            <a:r>
              <a:rPr lang="ru-RU" altLang="ru-RU" sz="2400" dirty="0" smtClean="0">
                <a:latin typeface="Bookman Old Style" pitchFamily="18" charset="0"/>
              </a:rPr>
              <a:t>программирования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Роберт </a:t>
            </a:r>
            <a:r>
              <a:rPr lang="ru-RU" altLang="ru-RU" sz="2400" b="1" dirty="0" smtClean="0">
                <a:latin typeface="Bookman Old Style" pitchFamily="18" charset="0"/>
              </a:rPr>
              <a:t>Мартин. </a:t>
            </a:r>
            <a:r>
              <a:rPr lang="ru-RU" altLang="ru-RU" sz="2400" dirty="0">
                <a:latin typeface="Bookman Old Style" pitchFamily="18" charset="0"/>
              </a:rPr>
              <a:t>Чистый </a:t>
            </a:r>
            <a:r>
              <a:rPr lang="ru-RU" altLang="ru-RU" sz="2400" dirty="0" smtClean="0">
                <a:latin typeface="Bookman Old Style" pitchFamily="18" charset="0"/>
              </a:rPr>
              <a:t>код</a:t>
            </a:r>
            <a:endParaRPr lang="ru-RU" altLang="ru-RU" sz="2400" dirty="0" smtClean="0">
              <a:latin typeface="Bookman Old Style" pitchFamily="18" charset="0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ru-RU" altLang="ru-RU" sz="2400" b="1" dirty="0">
                <a:latin typeface="Bookman Old Style" pitchFamily="18" charset="0"/>
              </a:rPr>
              <a:t>Стив </a:t>
            </a:r>
            <a:r>
              <a:rPr lang="ru-RU" altLang="ru-RU" sz="2400" b="1" dirty="0" err="1" smtClean="0">
                <a:latin typeface="Bookman Old Style" pitchFamily="18" charset="0"/>
              </a:rPr>
              <a:t>Макконнел</a:t>
            </a:r>
            <a:r>
              <a:rPr lang="ru-RU" altLang="ru-RU" sz="2400" b="1" dirty="0" smtClean="0">
                <a:latin typeface="Bookman Old Style" pitchFamily="18" charset="0"/>
              </a:rPr>
              <a:t>. </a:t>
            </a:r>
            <a:r>
              <a:rPr lang="ru-RU" altLang="ru-RU" sz="2400" dirty="0">
                <a:latin typeface="Bookman Old Style" pitchFamily="18" charset="0"/>
              </a:rPr>
              <a:t>Совершенный </a:t>
            </a:r>
            <a:r>
              <a:rPr lang="ru-RU" altLang="ru-RU" sz="2400" dirty="0" smtClean="0">
                <a:latin typeface="Bookman Old Style" pitchFamily="18" charset="0"/>
              </a:rPr>
              <a:t>код</a:t>
            </a:r>
          </a:p>
          <a:p>
            <a:pPr>
              <a:lnSpc>
                <a:spcPct val="150000"/>
              </a:lnSpc>
            </a:pPr>
            <a:r>
              <a:rPr lang="ru-RU" altLang="ru-RU" sz="2400" dirty="0" smtClean="0">
                <a:latin typeface="Bookman Old Style" pitchFamily="18" charset="0"/>
              </a:rPr>
              <a:t>Интересные статьи:</a:t>
            </a:r>
          </a:p>
          <a:p>
            <a:pPr>
              <a:lnSpc>
                <a:spcPct val="150000"/>
              </a:lnSpc>
            </a:pPr>
            <a:r>
              <a:rPr lang="ru-RU" altLang="ru-RU" sz="2400" b="1" dirty="0" smtClean="0">
                <a:latin typeface="Bookman Old Style" pitchFamily="18" charset="0"/>
              </a:rPr>
              <a:t>Ликбез по типизации: 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https</a:t>
            </a:r>
            <a:r>
              <a:rPr lang="en-US" altLang="ru-RU" sz="2400" dirty="0">
                <a:latin typeface="Bookman Old Style" pitchFamily="18" charset="0"/>
                <a:hlinkClick r:id="rId5"/>
              </a:rPr>
              <a:t>://habr.com/ru/articles/161205</a:t>
            </a:r>
            <a:r>
              <a:rPr lang="en-US" altLang="ru-RU" sz="2400" dirty="0" smtClean="0">
                <a:latin typeface="Bookman Old Style" pitchFamily="18" charset="0"/>
                <a:hlinkClick r:id="rId5"/>
              </a:rPr>
              <a:t>/</a:t>
            </a:r>
            <a:r>
              <a:rPr lang="ru-RU" altLang="ru-RU" sz="2400" dirty="0" smtClean="0">
                <a:latin typeface="Bookman Old Style" pitchFamily="18" charset="0"/>
              </a:rPr>
              <a:t> </a:t>
            </a:r>
            <a:endParaRPr lang="en-US" altLang="ru-RU" sz="2400" dirty="0" smtClean="0">
              <a:latin typeface="Bookman Old Styl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1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26"/>
          <p:cNvSpPr>
            <a:spLocks noChangeArrowheads="1"/>
          </p:cNvSpPr>
          <p:nvPr/>
        </p:nvSpPr>
        <p:spPr bwMode="auto">
          <a:xfrm>
            <a:off x="6147240" y="1887472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B76C38-5C63-40EA-9C87-3E38ECF3DF17}"/>
              </a:ext>
            </a:extLst>
          </p:cNvPr>
          <p:cNvSpPr txBox="1"/>
          <p:nvPr/>
        </p:nvSpPr>
        <p:spPr>
          <a:xfrm>
            <a:off x="240266" y="149607"/>
            <a:ext cx="11652946" cy="4561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Что получится в результате операций: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+= 10;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*= 3;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c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d =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== 30;</a:t>
            </a:r>
          </a:p>
          <a:p>
            <a:pPr>
              <a:lnSpc>
                <a:spcPct val="110000"/>
              </a:lnSpc>
            </a:pP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e =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0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20) || 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&gt; 25 &amp;&amp;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&lt; 40);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pPr>
              <a:lnSpc>
                <a:spcPct val="110000"/>
              </a:lnSpc>
            </a:pP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/= 5;</a:t>
            </a:r>
          </a:p>
          <a:p>
            <a:pPr>
              <a:lnSpc>
                <a:spcPct val="110000"/>
              </a:lnSpc>
            </a:pPr>
            <a:r>
              <a:rPr lang="en-US" sz="2400" dirty="0" err="1" smtClean="0">
                <a:solidFill>
                  <a:srgbClr val="00B0F0"/>
                </a:solidFill>
                <a:latin typeface="Cascadia Mono" panose="020B0609020000020004" pitchFamily="49" charset="0"/>
              </a:rPr>
              <a:t>Console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.WriteLine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446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28" descr="Светлый диагональный 2">
            <a:extLst>
              <a:ext uri="{FF2B5EF4-FFF2-40B4-BE49-F238E27FC236}">
                <a16:creationId xmlns:a16="http://schemas.microsoft.com/office/drawing/2014/main" id="{D6502A20-AA0C-4850-8A10-B79FACCCD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Математические операции,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класс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Math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268941" y="654356"/>
            <a:ext cx="11923058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Для выполнения различных математических операций 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в .NET существует класс </a:t>
            </a: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Math</a:t>
            </a:r>
            <a:r>
              <a:rPr lang="ru-RU" sz="2400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.</a:t>
            </a:r>
          </a:p>
          <a:p>
            <a:endParaRPr lang="ru-RU" sz="2400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Примеры использования:</a:t>
            </a:r>
            <a:endParaRPr lang="en-US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Вводим с консоли число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value =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.Parse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Console.ReadLine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Далее операции с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Math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Math.Sqrt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Квадратный корень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Math.Pow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sqrt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5);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Возведение в 5-ю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abs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Math.Abs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Модуль числа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cos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Math.Cos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Косинус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Math.Asin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Арксинус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Math.Floor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меньшую сторону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Math.Ceiling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до ближайшего целого в большую сторону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46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A1D36E1-C8C4-4E3C-9577-E86EAC399465}"/>
              </a:ext>
            </a:extLst>
          </p:cNvPr>
          <p:cNvSpPr txBox="1"/>
          <p:nvPr/>
        </p:nvSpPr>
        <p:spPr>
          <a:xfrm>
            <a:off x="344245" y="540056"/>
            <a:ext cx="1184775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pi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Math.PI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Число Пи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Math.Exp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e^value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Возведение числа e в заданную степень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min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Math.Min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минимум двух 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max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Math.Max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8000"/>
                </a:solidFill>
                <a:latin typeface="Cascadia Mono" panose="020B0609020000020004" pitchFamily="49" charset="0"/>
              </a:rPr>
              <a:t>максимум двух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заданных чисел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Math.Round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ru-RU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 3);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Округление с заданной точностью (3)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clamp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Math.Clamp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(value, 1, 5);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ru-RU" sz="24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Ограничивание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 значения диапазоном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sign =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Math.Sign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(value);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// 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</a:t>
            </a:r>
            <a:r>
              <a:rPr lang="en-US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value &gt; 0, -1 </a:t>
            </a:r>
            <a:r>
              <a:rPr lang="ru-RU" sz="2400" dirty="0">
                <a:solidFill>
                  <a:srgbClr val="008000"/>
                </a:solidFill>
                <a:latin typeface="Cascadia Mono" panose="020B0609020000020004" pitchFamily="49" charset="0"/>
              </a:rPr>
              <a:t>если &lt; 0, 0 если = 0</a:t>
            </a:r>
            <a:endParaRPr lang="ru-RU" sz="24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851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Компоненты программирования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654356"/>
            <a:ext cx="12192000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Что нужно знать, чтобы уметь программировать?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2" name="Овал 1"/>
          <p:cNvSpPr/>
          <p:nvPr/>
        </p:nvSpPr>
        <p:spPr>
          <a:xfrm>
            <a:off x="3631622" y="3109206"/>
            <a:ext cx="4928755" cy="1558636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Программирование</a:t>
            </a:r>
            <a:endParaRPr lang="ru-RU" sz="24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53785" y="2199200"/>
            <a:ext cx="3141949" cy="52321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Синтаксис ЯП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1669" y="4529167"/>
            <a:ext cx="3094761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Прикладные библиотеки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5734" y="5344599"/>
            <a:ext cx="420052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Практика программирования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9572" y="4529167"/>
            <a:ext cx="2998381" cy="1902057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Архитектура ПО</a:t>
            </a:r>
          </a:p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(принципы разработки) 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77323" y="1768313"/>
            <a:ext cx="4623307" cy="95410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ru-RU" altLang="ru-RU" sz="2800" b="1" dirty="0" smtClean="0">
                <a:latin typeface="Bookman Old Style" pitchFamily="18" charset="0"/>
              </a:rPr>
              <a:t>Алгоритмы и структуры данных</a:t>
            </a:r>
            <a:endParaRPr lang="en-US" altLang="ru-RU" sz="2000" dirty="0" smtClean="0">
              <a:latin typeface="Bookman Old Style" pitchFamily="18" charset="0"/>
            </a:endParaRPr>
          </a:p>
        </p:txBody>
      </p:sp>
      <p:cxnSp>
        <p:nvCxnSpPr>
          <p:cNvPr id="12" name="Прямая со стрелкой 11"/>
          <p:cNvCxnSpPr>
            <a:stCxn id="2" idx="1"/>
          </p:cNvCxnSpPr>
          <p:nvPr/>
        </p:nvCxnSpPr>
        <p:spPr>
          <a:xfrm flipH="1" flipV="1">
            <a:off x="3460173" y="2722418"/>
            <a:ext cx="893248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/>
          <p:cNvCxnSpPr>
            <a:stCxn id="2" idx="3"/>
            <a:endCxn id="7" idx="3"/>
          </p:cNvCxnSpPr>
          <p:nvPr/>
        </p:nvCxnSpPr>
        <p:spPr>
          <a:xfrm flipH="1">
            <a:off x="3316430" y="4439585"/>
            <a:ext cx="1036991" cy="5666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/>
          <p:cNvCxnSpPr>
            <a:stCxn id="2" idx="4"/>
            <a:endCxn id="8" idx="0"/>
          </p:cNvCxnSpPr>
          <p:nvPr/>
        </p:nvCxnSpPr>
        <p:spPr>
          <a:xfrm flipH="1">
            <a:off x="6095998" y="4667842"/>
            <a:ext cx="2" cy="67675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2" idx="5"/>
            <a:endCxn id="9" idx="1"/>
          </p:cNvCxnSpPr>
          <p:nvPr/>
        </p:nvCxnSpPr>
        <p:spPr>
          <a:xfrm>
            <a:off x="7838578" y="4439585"/>
            <a:ext cx="1230994" cy="104061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2" idx="7"/>
            <a:endCxn id="10" idx="2"/>
          </p:cNvCxnSpPr>
          <p:nvPr/>
        </p:nvCxnSpPr>
        <p:spPr>
          <a:xfrm flipV="1">
            <a:off x="7838578" y="2722418"/>
            <a:ext cx="950399" cy="6150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/>
        </p:nvSpPr>
        <p:spPr>
          <a:xfrm>
            <a:off x="0" y="671071"/>
            <a:ext cx="12192000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spcAft>
                <a:spcPts val="600"/>
              </a:spcAft>
            </a:pPr>
            <a:r>
              <a:rPr lang="ru-RU" sz="2400" b="1" dirty="0">
                <a:solidFill>
                  <a:prstClr val="black"/>
                </a:solidFill>
                <a:latin typeface="Bookman Old Style" panose="02050604050505020204" pitchFamily="18" charset="0"/>
              </a:rPr>
              <a:t>Язык программирования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</a:rPr>
              <a:t>–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это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набор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правил,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с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помощью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3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которых</a:t>
            </a:r>
            <a:r>
              <a:rPr lang="ru-RU" sz="2400" spc="2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программист </a:t>
            </a:r>
            <a:r>
              <a:rPr lang="ru-RU" sz="2400" spc="-58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записывает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исходную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программу.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Из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полученного текста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специализированные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программы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(трансляторы,</a:t>
            </a:r>
            <a:r>
              <a:rPr lang="ru-RU" sz="2400" spc="2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компоновщики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и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др.)</a:t>
            </a:r>
            <a:r>
              <a:rPr lang="ru-RU" sz="2400" spc="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формируют</a:t>
            </a:r>
            <a:r>
              <a:rPr lang="ru-RU" sz="2400" spc="-2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код,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предназначенный</a:t>
            </a:r>
            <a:r>
              <a:rPr lang="ru-RU" sz="2400" spc="1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для </a:t>
            </a:r>
            <a:r>
              <a:rPr lang="ru-RU" sz="2400" spc="-58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процессора.</a:t>
            </a:r>
          </a:p>
        </p:txBody>
      </p:sp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История создания языка 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C#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89B0D2C-0018-42DF-877A-CCACB021655D}"/>
              </a:ext>
            </a:extLst>
          </p:cNvPr>
          <p:cNvSpPr txBox="1"/>
          <p:nvPr/>
        </p:nvSpPr>
        <p:spPr>
          <a:xfrm>
            <a:off x="0" y="3926501"/>
            <a:ext cx="9648111" cy="29277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723900" algn="just">
              <a:lnSpc>
                <a:spcPct val="130000"/>
              </a:lnSpc>
            </a:pPr>
            <a:r>
              <a:rPr lang="ru-RU" sz="2400" b="1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был разработан в начале 1970-х годов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Деннисом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Ритчи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в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spc="-5" dirty="0" err="1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spc="-5" dirty="0">
                <a:solidFill>
                  <a:prstClr val="black"/>
                </a:solidFill>
                <a:latin typeface="Bookman Old Style" panose="02050604050505020204" pitchFamily="18" charset="0"/>
                <a:cs typeface="Times New Roman"/>
              </a:rPr>
              <a:t>. Он был создан как язык программирования общего назначения, предназначенный для написания операционных систем и другого системного программного обеспечения. C отличался своим структурным подходом, портативностью и эффективностью.</a:t>
            </a:r>
            <a:endParaRPr lang="en-US" sz="2400" spc="-5" dirty="0">
              <a:solidFill>
                <a:prstClr val="black"/>
              </a:solidFill>
              <a:latin typeface="Bookman Old Style" panose="02050604050505020204" pitchFamily="18" charset="0"/>
              <a:cs typeface="Times New Roman"/>
            </a:endParaRPr>
          </a:p>
        </p:txBody>
      </p: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259CF808-FDEC-404B-9021-D9644DEED751}"/>
              </a:ext>
            </a:extLst>
          </p:cNvPr>
          <p:cNvGrpSpPr/>
          <p:nvPr/>
        </p:nvGrpSpPr>
        <p:grpSpPr>
          <a:xfrm>
            <a:off x="986441" y="2940762"/>
            <a:ext cx="8231616" cy="912401"/>
            <a:chOff x="2617463" y="2288412"/>
            <a:chExt cx="8231616" cy="912401"/>
          </a:xfrm>
        </p:grpSpPr>
        <p:sp>
          <p:nvSpPr>
            <p:cNvPr id="36" name="Прямоугольник 35">
              <a:extLst>
                <a:ext uri="{FF2B5EF4-FFF2-40B4-BE49-F238E27FC236}">
                  <a16:creationId xmlns:a16="http://schemas.microsoft.com/office/drawing/2014/main" id="{81B8DD6E-DB8A-49C8-8BE9-48882B5BAC55}"/>
                </a:ext>
              </a:extLst>
            </p:cNvPr>
            <p:cNvSpPr/>
            <p:nvPr/>
          </p:nvSpPr>
          <p:spPr>
            <a:xfrm>
              <a:off x="3892006" y="2288412"/>
              <a:ext cx="1469329" cy="912401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 (</a:t>
              </a:r>
              <a:r>
                <a:rPr lang="ru-RU" sz="2400" dirty="0">
                  <a:latin typeface="Bookman Old Style" panose="02050604050505020204" pitchFamily="18" charset="0"/>
                </a:rPr>
                <a:t>Си</a:t>
              </a:r>
              <a:r>
                <a:rPr lang="en-US" sz="2400" dirty="0">
                  <a:latin typeface="Bookman Old Style" panose="02050604050505020204" pitchFamily="18" charset="0"/>
                </a:rPr>
                <a:t>)</a:t>
              </a:r>
              <a:r>
                <a:rPr lang="ru-RU" sz="2400" dirty="0">
                  <a:latin typeface="Bookman Old Style" panose="02050604050505020204" pitchFamily="18" charset="0"/>
                </a:rPr>
                <a:t>, 1973 г.</a:t>
              </a:r>
            </a:p>
          </p:txBody>
        </p:sp>
        <p:sp>
          <p:nvSpPr>
            <p:cNvPr id="37" name="Прямоугольник 36">
              <a:extLst>
                <a:ext uri="{FF2B5EF4-FFF2-40B4-BE49-F238E27FC236}">
                  <a16:creationId xmlns:a16="http://schemas.microsoft.com/office/drawing/2014/main" id="{EEDA65F8-FEC4-4F53-8EC0-11AEAA114C9F}"/>
                </a:ext>
              </a:extLst>
            </p:cNvPr>
            <p:cNvSpPr/>
            <p:nvPr/>
          </p:nvSpPr>
          <p:spPr>
            <a:xfrm>
              <a:off x="6635878" y="2288413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C++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1984 г.</a:t>
              </a:r>
            </a:p>
          </p:txBody>
        </p:sp>
        <p:sp>
          <p:nvSpPr>
            <p:cNvPr id="38" name="Прямоугольник 37">
              <a:extLst>
                <a:ext uri="{FF2B5EF4-FFF2-40B4-BE49-F238E27FC236}">
                  <a16:creationId xmlns:a16="http://schemas.microsoft.com/office/drawing/2014/main" id="{1FB65849-4720-4EA1-BF88-57D898657A78}"/>
                </a:ext>
              </a:extLst>
            </p:cNvPr>
            <p:cNvSpPr/>
            <p:nvPr/>
          </p:nvSpPr>
          <p:spPr>
            <a:xfrm>
              <a:off x="9379750" y="2288412"/>
              <a:ext cx="1469329" cy="912400"/>
            </a:xfrm>
            <a:prstGeom prst="rect">
              <a:avLst/>
            </a:prstGeom>
            <a:ln w="57150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Bookman Old Style" panose="02050604050505020204" pitchFamily="18" charset="0"/>
                </a:rPr>
                <a:t>C#</a:t>
              </a:r>
              <a:r>
                <a:rPr lang="ru-RU" sz="2400" dirty="0">
                  <a:latin typeface="Bookman Old Style" panose="02050604050505020204" pitchFamily="18" charset="0"/>
                </a:rPr>
                <a:t>,</a:t>
              </a:r>
            </a:p>
            <a:p>
              <a:pPr algn="ctr"/>
              <a:r>
                <a:rPr lang="ru-RU" sz="2400" dirty="0">
                  <a:latin typeface="Bookman Old Style" panose="02050604050505020204" pitchFamily="18" charset="0"/>
                </a:rPr>
                <a:t>2000 г.</a:t>
              </a:r>
            </a:p>
          </p:txBody>
        </p:sp>
        <p:cxnSp>
          <p:nvCxnSpPr>
            <p:cNvPr id="39" name="Прямая со стрелкой 38">
              <a:extLst>
                <a:ext uri="{FF2B5EF4-FFF2-40B4-BE49-F238E27FC236}">
                  <a16:creationId xmlns:a16="http://schemas.microsoft.com/office/drawing/2014/main" id="{A1A07A0C-8973-40B8-8D9E-16308056F0AE}"/>
                </a:ext>
              </a:extLst>
            </p:cNvPr>
            <p:cNvCxnSpPr>
              <a:cxnSpLocks/>
              <a:endCxn id="36" idx="1"/>
            </p:cNvCxnSpPr>
            <p:nvPr/>
          </p:nvCxnSpPr>
          <p:spPr>
            <a:xfrm>
              <a:off x="2617463" y="2729130"/>
              <a:ext cx="1274543" cy="1548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66575EE3-1F50-4066-908C-42819E162798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5361335" y="2744613"/>
              <a:ext cx="1274543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F6BE3228-D158-4958-9E0A-A32806A0FB19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 flipV="1">
              <a:off x="8105207" y="2744612"/>
              <a:ext cx="1274543" cy="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599A06E-78B4-4F36-A9B1-2F8FC9FC1C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322" y="3307161"/>
            <a:ext cx="2395033" cy="30785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FDB2B9-53A5-400D-9BFD-77ABF1976DD0}"/>
              </a:ext>
            </a:extLst>
          </p:cNvPr>
          <p:cNvSpPr txBox="1"/>
          <p:nvPr/>
        </p:nvSpPr>
        <p:spPr>
          <a:xfrm>
            <a:off x="9648111" y="6385755"/>
            <a:ext cx="2781349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lang="ru-RU" sz="2400" b="1" i="0" dirty="0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Деннис </a:t>
            </a:r>
            <a:r>
              <a:rPr lang="ru-RU" sz="2400" b="1" i="0" dirty="0" err="1">
                <a:solidFill>
                  <a:srgbClr val="0C0C0C"/>
                </a:solidFill>
                <a:effectLst/>
                <a:latin typeface="Bookman Old Style" panose="02050604050505020204" pitchFamily="18" charset="0"/>
              </a:rPr>
              <a:t>Ритчи</a:t>
            </a:r>
            <a:endParaRPr lang="en-US" sz="2400" b="0" i="0" dirty="0">
              <a:solidFill>
                <a:srgbClr val="111111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A233A3E2-506E-4F5C-976A-38C434F59978}"/>
              </a:ext>
            </a:extLst>
          </p:cNvPr>
          <p:cNvSpPr/>
          <p:nvPr/>
        </p:nvSpPr>
        <p:spPr>
          <a:xfrm>
            <a:off x="0" y="0"/>
            <a:ext cx="9027042" cy="6760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75005" indent="358140"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В начале 1980-х годов Бьярн Страуструп в </a:t>
            </a:r>
            <a:r>
              <a:rPr lang="ru-RU" sz="2400" b="1" dirty="0" err="1">
                <a:latin typeface="Bookman Old Style" panose="02050604050505020204" pitchFamily="18" charset="0"/>
                <a:cs typeface="Times New Roman"/>
              </a:rPr>
              <a:t>Bell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  <a:cs typeface="Times New Roman"/>
              </a:rPr>
              <a:t>Labs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расширил возможности языка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, создав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C++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.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C++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добавил в </a:t>
            </a:r>
            <a:r>
              <a:rPr lang="ru-RU" sz="2400" b="1" dirty="0">
                <a:latin typeface="Bookman Old Style" panose="02050604050505020204" pitchFamily="18" charset="0"/>
                <a:cs typeface="Times New Roman"/>
              </a:rPr>
              <a:t>C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 концепцию объектно-ориентированного программирования (ООП). ООП позволяет программистам создавать программы, организованные вокруг объектов, которые представляют реальные сущности. </a:t>
            </a:r>
            <a:endParaRPr lang="en-US" sz="2400" dirty="0">
              <a:latin typeface="Bookman Old Style" panose="02050604050505020204" pitchFamily="18" charset="0"/>
              <a:cs typeface="Times New Roman"/>
            </a:endParaRPr>
          </a:p>
          <a:p>
            <a:pPr marL="12700" marR="675005" indent="358140" algn="just">
              <a:lnSpc>
                <a:spcPct val="140000"/>
              </a:lnSpc>
            </a:pP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C++ быстро стал популярным благодаря своей универсальности и эффективности.</a:t>
            </a:r>
            <a:r>
              <a:rPr lang="en-US" sz="2400" dirty="0">
                <a:latin typeface="Bookman Old Style" panose="02050604050505020204" pitchFamily="18" charset="0"/>
                <a:cs typeface="Times New Roman"/>
              </a:rPr>
              <a:t> </a:t>
            </a:r>
            <a:r>
              <a:rPr lang="ru-RU" sz="2400" dirty="0">
                <a:latin typeface="Bookman Old Style" panose="02050604050505020204" pitchFamily="18" charset="0"/>
                <a:cs typeface="Times New Roman"/>
              </a:rPr>
              <a:t>Он используется для создания программного обеспечения разного рода: от игр до </a:t>
            </a:r>
            <a:r>
              <a:rPr lang="ru-RU" sz="2400" dirty="0" smtClean="0">
                <a:latin typeface="Bookman Old Style" panose="02050604050505020204" pitchFamily="18" charset="0"/>
                <a:cs typeface="Times New Roman"/>
              </a:rPr>
              <a:t>ОС. Этот язык также широко применяется в обработке данных и научных расчетах.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CD0478D-DBA8-49E3-99F5-14EE8A29FA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092" y="2670089"/>
            <a:ext cx="3732907" cy="279968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803E179-9370-4450-A401-0A04F80F3E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2598" y="138612"/>
            <a:ext cx="2168631" cy="2437627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795596" y="5469768"/>
            <a:ext cx="35426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spc="-5" dirty="0">
                <a:latin typeface="Bookman Old Style" panose="02050604050505020204" pitchFamily="18" charset="0"/>
                <a:cs typeface="Times New Roman"/>
              </a:rPr>
              <a:t>Бьярне Страуструп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90680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2513075" y="0"/>
            <a:ext cx="967892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В конце 1990-х годов компания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Microsoft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начала разрабатывать новый язык программирования, который должен был стать более современным и безопасным, чем C++. Этот язык получил название C#.</a:t>
            </a: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разработан командой под руководством Андерса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Хейлсберга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. Он был вдохновлен C++ и другими языками, такими как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Java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 и Modula-3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  <a:p>
            <a:pPr indent="711200" algn="just">
              <a:lnSpc>
                <a:spcPct val="150000"/>
              </a:lnSpc>
            </a:pP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C# был официально выпущен в 2002 году и быстро завоевал популярность среди разработчиков. Он стал одним из ведущих языков программирования для разработки приложений </a:t>
            </a:r>
            <a:r>
              <a:rPr lang="ru-RU" sz="2400" spc="-5" dirty="0" err="1">
                <a:latin typeface="Bookman Old Style" panose="02050604050505020204" pitchFamily="18" charset="0"/>
                <a:cs typeface="Times New Roman"/>
              </a:rPr>
              <a:t>Windows</a:t>
            </a:r>
            <a:r>
              <a:rPr lang="ru-RU" sz="2400" spc="-5" dirty="0">
                <a:latin typeface="Bookman Old Style" panose="02050604050505020204" pitchFamily="18" charset="0"/>
                <a:cs typeface="Times New Roman"/>
              </a:rPr>
              <a:t>, веб-приложений и мобильных приложений</a:t>
            </a:r>
            <a:r>
              <a:rPr lang="ru-RU" sz="2400" spc="-5" dirty="0" smtClean="0">
                <a:latin typeface="Bookman Old Style" panose="02050604050505020204" pitchFamily="18" charset="0"/>
                <a:cs typeface="Times New Roman"/>
              </a:rPr>
              <a:t>.</a:t>
            </a:r>
            <a:endParaRPr lang="ru-RU" sz="2400" spc="-5" dirty="0">
              <a:latin typeface="Bookman Old Style" panose="02050604050505020204" pitchFamily="18" charset="0"/>
              <a:cs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8AE2332-BF36-41E5-8565-CFDE4EF6F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2513074" cy="3429001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1425BD6-517C-4288-8EB1-AAB3D502CA2C}"/>
              </a:ext>
            </a:extLst>
          </p:cNvPr>
          <p:cNvSpPr/>
          <p:nvPr/>
        </p:nvSpPr>
        <p:spPr>
          <a:xfrm>
            <a:off x="210471" y="3429000"/>
            <a:ext cx="2758639" cy="8785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675005" indent="-12700" algn="ctr">
              <a:lnSpc>
                <a:spcPct val="110000"/>
              </a:lnSpc>
            </a:pPr>
            <a:r>
              <a:rPr lang="ru-RU" sz="2400" b="1" i="0" dirty="0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Андерс </a:t>
            </a:r>
            <a:r>
              <a:rPr lang="ru-RU" sz="2400" b="1" i="0" dirty="0" err="1">
                <a:solidFill>
                  <a:srgbClr val="202122"/>
                </a:solidFill>
                <a:effectLst/>
                <a:latin typeface="Bookman Old Style" panose="02050604050505020204" pitchFamily="18" charset="0"/>
              </a:rPr>
              <a:t>Хейлсберг</a:t>
            </a:r>
            <a:endParaRPr lang="ru-RU" sz="2400" dirty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557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22956EA0-33B4-48F1-925B-D54652BE9463}"/>
              </a:ext>
            </a:extLst>
          </p:cNvPr>
          <p:cNvSpPr/>
          <p:nvPr/>
        </p:nvSpPr>
        <p:spPr>
          <a:xfrm>
            <a:off x="1" y="0"/>
            <a:ext cx="12192000" cy="68141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40000"/>
              </a:lnSpc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Ключевые особенности C#</a:t>
            </a:r>
            <a:endParaRPr lang="ru-RU" sz="2400" dirty="0">
              <a:solidFill>
                <a:srgbClr val="24292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40000"/>
              </a:lnSpc>
            </a:pP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C# унаследовал многие функции от C++, но также добавил ряд новых функций, в том числе: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Управляемая </a:t>
            </a: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среда: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выполняется в управляемой среде, которая обеспечивает автоматическое управление памятью и защиту от сбоев.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Безопасность типов: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использует строгую систему типов, которая помогает предотвратить ошибки во время выполнения.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Объектно-ориентированный: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является объектно-ориентированным языком, который поддерживает наследование, полиморфизм и инкапсуляцию.</a:t>
            </a:r>
          </a:p>
          <a:p>
            <a:pPr algn="just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24292F"/>
                </a:solidFill>
                <a:latin typeface="Bookman Old Style" panose="02050604050505020204" pitchFamily="18" charset="0"/>
              </a:rPr>
              <a:t>Совместимость с .NET:</a:t>
            </a:r>
            <a:r>
              <a:rPr lang="ru-RU" sz="2400" dirty="0">
                <a:solidFill>
                  <a:srgbClr val="24292F"/>
                </a:solidFill>
                <a:latin typeface="Bookman Old Style" panose="02050604050505020204" pitchFamily="18" charset="0"/>
              </a:rPr>
              <a:t> C# является частью платформы .NET, которая предоставляет богатый набор библиотек и служб для разработки приложений</a:t>
            </a:r>
            <a:r>
              <a:rPr lang="ru-RU" sz="2400" dirty="0" smtClean="0">
                <a:solidFill>
                  <a:srgbClr val="24292F"/>
                </a:solidFill>
                <a:latin typeface="Bookman Old Style" panose="02050604050505020204" pitchFamily="18" charset="0"/>
              </a:rPr>
              <a:t>.</a:t>
            </a:r>
            <a:endParaRPr lang="en-US" sz="2400" spc="-5" dirty="0" smtClean="0">
              <a:latin typeface="Bookman Old Style" panose="02050604050505020204" pitchFamily="18" charset="0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1232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11977</TotalTime>
  <Words>2370</Words>
  <Application>Microsoft Office PowerPoint</Application>
  <PresentationFormat>Широкоэкранный</PresentationFormat>
  <Paragraphs>440</Paragraphs>
  <Slides>42</Slides>
  <Notes>42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42</vt:i4>
      </vt:variant>
    </vt:vector>
  </HeadingPairs>
  <TitlesOfParts>
    <vt:vector size="51" baseType="lpstr">
      <vt:lpstr>Arial</vt:lpstr>
      <vt:lpstr>Bookman Old Style</vt:lpstr>
      <vt:lpstr>Calibri</vt:lpstr>
      <vt:lpstr>Calibri Light</vt:lpstr>
      <vt:lpstr>Cascadia Code</vt:lpstr>
      <vt:lpstr>Cascadia Mono</vt:lpstr>
      <vt:lpstr>Microsoft Sans Serif</vt:lpstr>
      <vt:lpstr>Times New Roman</vt:lpstr>
      <vt:lpstr>Тема Office</vt:lpstr>
      <vt:lpstr>Лекция 1. Основы языка C#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533</cp:revision>
  <dcterms:modified xsi:type="dcterms:W3CDTF">2025-03-29T07:12:52Z</dcterms:modified>
</cp:coreProperties>
</file>