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18.jpg" ContentType="image/jp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4"/>
  </p:notesMasterIdLst>
  <p:sldIdLst>
    <p:sldId id="273" r:id="rId2"/>
    <p:sldId id="1031" r:id="rId3"/>
    <p:sldId id="1044" r:id="rId4"/>
    <p:sldId id="1045" r:id="rId5"/>
    <p:sldId id="1046" r:id="rId6"/>
    <p:sldId id="969" r:id="rId7"/>
    <p:sldId id="972" r:id="rId8"/>
    <p:sldId id="970" r:id="rId9"/>
    <p:sldId id="1047" r:id="rId10"/>
    <p:sldId id="971" r:id="rId11"/>
    <p:sldId id="991" r:id="rId12"/>
    <p:sldId id="1032" r:id="rId13"/>
    <p:sldId id="1033" r:id="rId14"/>
    <p:sldId id="1034" r:id="rId15"/>
    <p:sldId id="988" r:id="rId16"/>
    <p:sldId id="998" r:id="rId17"/>
    <p:sldId id="1048" r:id="rId18"/>
    <p:sldId id="1050" r:id="rId19"/>
    <p:sldId id="1049" r:id="rId20"/>
    <p:sldId id="987" r:id="rId21"/>
    <p:sldId id="974" r:id="rId22"/>
    <p:sldId id="1035" r:id="rId23"/>
    <p:sldId id="973" r:id="rId24"/>
    <p:sldId id="1036" r:id="rId25"/>
    <p:sldId id="992" r:id="rId26"/>
    <p:sldId id="978" r:id="rId27"/>
    <p:sldId id="981" r:id="rId28"/>
    <p:sldId id="1037" r:id="rId29"/>
    <p:sldId id="976" r:id="rId30"/>
    <p:sldId id="995" r:id="rId31"/>
    <p:sldId id="996" r:id="rId32"/>
    <p:sldId id="982" r:id="rId33"/>
    <p:sldId id="983" r:id="rId34"/>
    <p:sldId id="984" r:id="rId35"/>
    <p:sldId id="1038" r:id="rId36"/>
    <p:sldId id="985" r:id="rId37"/>
    <p:sldId id="1039" r:id="rId38"/>
    <p:sldId id="1040" r:id="rId39"/>
    <p:sldId id="993" r:id="rId40"/>
    <p:sldId id="994" r:id="rId41"/>
    <p:sldId id="1041" r:id="rId42"/>
    <p:sldId id="104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2523" autoAdjust="0"/>
  </p:normalViewPr>
  <p:slideViewPr>
    <p:cSldViewPr snapToGrid="0">
      <p:cViewPr varScale="1">
        <p:scale>
          <a:sx n="131" d="100"/>
          <a:sy n="131" d="100"/>
        </p:scale>
        <p:origin x="1152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5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8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5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2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8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9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3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8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2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3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7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1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3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8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5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Особенности процедурных языков (</a:t>
            </a:r>
            <a:r>
              <a:rPr lang="en-US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C, </a:t>
            </a: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Паскаль, Бейсик, Фортран …):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последовательность, ветвление, цикл,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код выполняется последовательно, строка за строкой, сверху вниз,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данные и операции с ними тесно связаны,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=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&gt; </a:t>
            </a: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низкая модульность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,</a:t>
            </a:r>
            <a:endParaRPr lang="ru-RU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endParaRPr lang="en-US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Еще одним новшеством платформы .NET была технология активных серверных страниц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ASP.NET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(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Active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Server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Page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). С её помощью можно было относительно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быстро разработать веб-приложения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взаимодействующие с базами данных.</a:t>
            </a:r>
          </a:p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Также сейчас С# применяется для создания игр под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macOS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Android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iOS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. Объясняется это тем, что этот язык лучше всего подходит для работы с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Unity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dirty="0" smtClean="0">
              <a:latin typeface="Bookman Old Style" panose="02050604050505020204" pitchFamily="18" charset="0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abr.com/ru/articles/161205/" TargetMode="External"/><Relationship Id="rId4" Type="http://schemas.openxmlformats.org/officeDocument/2006/relationships/hyperlink" Target="https://ulearn.m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74" y="2483043"/>
            <a:ext cx="8978016" cy="9144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языка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6674" y="3484679"/>
            <a:ext cx="10649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кода в машинный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операции, 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735270"/>
            <a:ext cx="12192000" cy="5487656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Программирование </a:t>
            </a:r>
            <a:r>
              <a:rPr lang="en-US" sz="2400" dirty="0">
                <a:latin typeface="Bookman Old Style" panose="02050604050505020204" pitchFamily="18" charset="0"/>
              </a:rPr>
              <a:t>–</a:t>
            </a:r>
            <a:r>
              <a:rPr lang="ru-RU" sz="2400" dirty="0">
                <a:latin typeface="Bookman Old Style" panose="02050604050505020204" pitchFamily="18" charset="0"/>
              </a:rPr>
              <a:t> это наука, изучающая теорию и методы разработки, производства и эксплуатации программного обеспечения ЭВМ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Суть программирования 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заключается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том, чтобы составить</a:t>
            </a:r>
            <a:r>
              <a:rPr lang="ru-RU" sz="2400" b="1" dirty="0">
                <a:latin typeface="Bookman Old Style" panose="02050604050505020204" pitchFamily="18" charset="0"/>
              </a:rPr>
              <a:t> алгоритм </a:t>
            </a:r>
            <a:r>
              <a:rPr lang="ru-RU" sz="2400" dirty="0">
                <a:latin typeface="Bookman Old Style" panose="02050604050505020204" pitchFamily="18" charset="0"/>
              </a:rPr>
              <a:t>и перевести его на </a:t>
            </a:r>
            <a:r>
              <a:rPr lang="ru-RU" sz="2400" b="1" dirty="0"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Алгоритм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– это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описание последовательности операций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, направленных на решение поставленной задачи.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Программа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комбинация компьютерных </a:t>
            </a:r>
            <a:r>
              <a:rPr lang="ru-RU" sz="2400" b="1" dirty="0">
                <a:latin typeface="Bookman Old Style" panose="02050604050505020204" pitchFamily="18" charset="0"/>
              </a:rPr>
              <a:t>инструкций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данных</a:t>
            </a:r>
            <a:r>
              <a:rPr lang="ru-RU" sz="2400" dirty="0">
                <a:latin typeface="Bookman Old Style" panose="02050604050505020204" pitchFamily="18" charset="0"/>
              </a:rPr>
              <a:t>, позволяющая аппаратному обеспечению вычислительной системы выполнять вычисления или функции управления.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735270"/>
            <a:ext cx="12191999" cy="563231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Интегри́рованная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среда́ </a:t>
            </a: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разрабо́тки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(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Integrated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development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environment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— </a:t>
            </a:r>
            <a:r>
              <a:rPr lang="ru-RU" sz="2400" b="1" i="1" dirty="0">
                <a:effectLst/>
                <a:latin typeface="Bookman Old Style" panose="02050604050505020204" pitchFamily="18" charset="0"/>
              </a:rPr>
              <a:t>IDE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 также 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единая среда разработки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комплекс программных средств, используемый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программистами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для разработки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программного обеспечения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(ПО).</a:t>
            </a:r>
          </a:p>
          <a:p>
            <a:pPr algn="just"/>
            <a:r>
              <a:rPr lang="ru-RU" sz="2400" b="0" i="0" dirty="0">
                <a:effectLst/>
                <a:latin typeface="Bookman Old Style" panose="02050604050505020204" pitchFamily="18" charset="0"/>
              </a:rPr>
              <a:t>Среда разработки включает в себя: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текстовый 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редактор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транслятор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компилятор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и/или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интерпретатор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средства автоматизации сборки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отладчик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endParaRPr lang="ru-RU" sz="2400" b="1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Bookman Old Style" panose="02050604050505020204" pitchFamily="18" charset="0"/>
              </a:rPr>
              <a:t>Microsoft Visual Studio 2022 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– IDE 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от компании Майкрософт.</a:t>
            </a:r>
          </a:p>
          <a:p>
            <a:pPr algn="just"/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включает один или несколько компонентов из следующих:</a:t>
            </a:r>
          </a:p>
          <a:p>
            <a:pPr algn="just"/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Basic .NET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C++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C#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 JavaScript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Python (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включён начиная с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2019)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TypeScript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XAML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i="0" dirty="0">
                <a:effectLst/>
                <a:latin typeface="Bookman Old Style" panose="02050604050505020204" pitchFamily="18" charset="0"/>
              </a:rPr>
              <a:t>Многие варианты поставки также включают </a:t>
            </a:r>
            <a:r>
              <a:rPr lang="en-US" sz="2400" b="1" i="0" u="none" strike="noStrike" dirty="0">
                <a:effectLst/>
                <a:latin typeface="Bookman Old Style" panose="02050604050505020204" pitchFamily="18" charset="0"/>
              </a:rPr>
              <a:t>Microsoft SQL Server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735270"/>
            <a:ext cx="12191999" cy="3785652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Необходимо скачать и установить программу 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Visual Studio 2022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Community </a:t>
            </a:r>
            <a:r>
              <a:rPr lang="en-US" sz="2400" dirty="0" smtClean="0">
                <a:latin typeface="Bookman Old Style" panose="02050604050505020204" pitchFamily="18" charset="0"/>
              </a:rPr>
              <a:t>( 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://visualstudio.microsoft.com/ru/vs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Запустить</a:t>
            </a:r>
            <a:r>
              <a:rPr lang="en-US" sz="2400" dirty="0">
                <a:latin typeface="Bookman Old Style" panose="02050604050505020204" pitchFamily="18" charset="0"/>
              </a:rPr>
              <a:t> Visual Studio </a:t>
            </a:r>
            <a:r>
              <a:rPr lang="en-US" sz="2400" dirty="0" smtClean="0">
                <a:latin typeface="Bookman Old Style" panose="02050604050505020204" pitchFamily="18" charset="0"/>
              </a:rPr>
              <a:t>2022</a:t>
            </a: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«Создание проекта» </a:t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Выбрать шаблон проекта</a:t>
            </a:r>
            <a:br>
              <a:rPr lang="ru-RU" sz="2400" i="0" dirty="0" smtClean="0">
                <a:effectLst/>
                <a:latin typeface="Bookman Old Style" panose="02050604050505020204" pitchFamily="18" charset="0"/>
              </a:rPr>
            </a:b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«Консольное приложение (Майкрософт)»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082" t="71443" r="1906" b="10071"/>
          <a:stretch/>
        </p:blipFill>
        <p:spPr>
          <a:xfrm>
            <a:off x="5499150" y="2700378"/>
            <a:ext cx="6035625" cy="1245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50" y="1587467"/>
            <a:ext cx="4653998" cy="11129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623" y="4520923"/>
            <a:ext cx="8524152" cy="21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79014"/>
          </a:xfrm>
          <a:prstGeom prst="rect">
            <a:avLst/>
          </a:prstGeom>
          <a:noFill/>
        </p:spPr>
        <p:txBody>
          <a:bodyPr wrap="square" lIns="360000" tIns="360000" rIns="36000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Далее выбираем расположение проекта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4" y="942975"/>
            <a:ext cx="11653532" cy="4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79014"/>
          </a:xfrm>
          <a:prstGeom prst="rect">
            <a:avLst/>
          </a:prstGeom>
          <a:noFill/>
        </p:spPr>
        <p:txBody>
          <a:bodyPr wrap="square" lIns="360000" tIns="360000" rIns="36000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Выбираем актуальную платформу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7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)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9014"/>
            <a:ext cx="11582400" cy="19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38" b="86281"/>
          <a:stretch/>
        </p:blipFill>
        <p:spPr>
          <a:xfrm>
            <a:off x="371475" y="312171"/>
            <a:ext cx="11401425" cy="2250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777463" y="6113695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Файлы программы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91" t="8467" b="72593"/>
          <a:stretch/>
        </p:blipFill>
        <p:spPr>
          <a:xfrm>
            <a:off x="5059633" y="3162299"/>
            <a:ext cx="6713267" cy="28972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" t="73230" r="76520" b="3241"/>
          <a:stretch/>
        </p:blipFill>
        <p:spPr>
          <a:xfrm>
            <a:off x="371475" y="3162300"/>
            <a:ext cx="4557296" cy="2981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55939" y="6202316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Список ошибок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70225" y="299015"/>
            <a:ext cx="957943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35650" y="299014"/>
            <a:ext cx="251097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476291" y="197140"/>
            <a:ext cx="150888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321800" y="879311"/>
            <a:ext cx="2663372" cy="6410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C# </a:t>
            </a: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 в машинный код</a:t>
            </a:r>
            <a:endParaRPr lang="ru-RU" sz="2800" b="1" dirty="0"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73527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Компиляция </a:t>
            </a:r>
            <a:r>
              <a:rPr lang="ru-RU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трансляция (перевод) </a:t>
            </a:r>
            <a:r>
              <a:rPr lang="ru-RU" sz="2400" dirty="0">
                <a:latin typeface="Bookman Old Style" panose="02050604050505020204" pitchFamily="18" charset="0"/>
              </a:rPr>
              <a:t>программы, составленной на исходном языке высокого уровня, в эквивалентную программу на низкоуровневом языке, близком машинному коду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</a:t>
            </a:r>
            <a:r>
              <a:rPr lang="ru-RU" sz="2400" dirty="0">
                <a:latin typeface="Bookman Old Style" panose="02050604050505020204" pitchFamily="18" charset="0"/>
              </a:rPr>
              <a:t>на язык ассемблера), выполняемая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компилятором.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CIL (MSIL) </a:t>
            </a:r>
            <a:r>
              <a:rPr lang="en-US" sz="2400" dirty="0">
                <a:latin typeface="Bookman Old Style" panose="02050604050505020204" pitchFamily="18" charset="0"/>
              </a:rPr>
              <a:t>– Common 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dirty="0">
                <a:latin typeface="Bookman Old Style" panose="02050604050505020204" pitchFamily="18" charset="0"/>
              </a:rPr>
              <a:t>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). Промежуточный </a:t>
            </a:r>
            <a:r>
              <a:rPr lang="ru-RU" sz="2400" dirty="0">
                <a:latin typeface="Bookman Old Style" panose="02050604050505020204" pitchFamily="18" charset="0"/>
              </a:rPr>
              <a:t>язык, разработанный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для платформы .NET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Является </a:t>
            </a:r>
            <a:r>
              <a:rPr lang="ru-RU" sz="2400" dirty="0">
                <a:latin typeface="Bookman Old Style" panose="02050604050505020204" pitchFamily="18" charset="0"/>
              </a:rPr>
              <a:t>независимым от ЦП набором инструкций, которые можно эффективно преобразовать в машинный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4619624" cy="6740307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CLR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en-US" sz="2400" dirty="0" smtClean="0">
                <a:latin typeface="Bookman Old Style" panose="02050604050505020204" pitchFamily="18" charset="0"/>
              </a:rPr>
              <a:t> Common Language Runtime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исполняющая </a:t>
            </a:r>
            <a:r>
              <a:rPr lang="ru-RU" sz="2400" dirty="0">
                <a:latin typeface="Bookman Old Style" panose="02050604050505020204" pitchFamily="18" charset="0"/>
              </a:rPr>
              <a:t>среда для байт-кода CIL, в который компилируются программы, написанные на .NET-совместимых языках 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JIT</a:t>
            </a:r>
            <a:r>
              <a:rPr lang="en-US" sz="2400" dirty="0" smtClean="0">
                <a:latin typeface="Bookman Old Style" panose="02050604050505020204" pitchFamily="18" charset="0"/>
              </a:rPr>
              <a:t> – Just In Time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компиляция. Преобразование байт кода в машинные инструкции.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Очистка памяти CLR и способы обнаружения таких атак | Secure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35" y="157226"/>
            <a:ext cx="7283514" cy="642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9666515" y="3261342"/>
            <a:ext cx="1248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( JIT )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71CDE3-86D6-4AC2-A9C0-6F7337B2E52A}"/>
              </a:ext>
            </a:extLst>
          </p:cNvPr>
          <p:cNvGrpSpPr/>
          <p:nvPr/>
        </p:nvGrpSpPr>
        <p:grpSpPr>
          <a:xfrm>
            <a:off x="358103" y="1014169"/>
            <a:ext cx="11578273" cy="2439266"/>
            <a:chOff x="334327" y="2352812"/>
            <a:chExt cx="11578273" cy="243926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F00CCE2-EF06-4BC9-9A80-496481B1266D}"/>
                </a:ext>
              </a:extLst>
            </p:cNvPr>
            <p:cNvSpPr/>
            <p:nvPr/>
          </p:nvSpPr>
          <p:spPr>
            <a:xfrm>
              <a:off x="334327" y="2352812"/>
              <a:ext cx="298037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 языке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5B3F426-C6AB-4971-BF1E-5C15D602CEAF}"/>
                </a:ext>
              </a:extLst>
            </p:cNvPr>
            <p:cNvSpPr/>
            <p:nvPr/>
          </p:nvSpPr>
          <p:spPr>
            <a:xfrm>
              <a:off x="4144327" y="2352812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Компилятор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88BA2BB-E730-49B7-B223-CD016A833589}"/>
                </a:ext>
              </a:extLst>
            </p:cNvPr>
            <p:cNvSpPr/>
            <p:nvPr/>
          </p:nvSpPr>
          <p:spPr>
            <a:xfrm>
              <a:off x="7954327" y="2352812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</a:t>
              </a:r>
              <a:r>
                <a:rPr lang="en-US" sz="2400" dirty="0">
                  <a:latin typeface="Bookman Old Style" panose="02050604050505020204" pitchFamily="18" charset="0"/>
                </a:rPr>
                <a:t> </a:t>
              </a:r>
              <a:r>
                <a:rPr lang="ru-RU" sz="2400" dirty="0">
                  <a:latin typeface="Bookman Old Style" panose="02050604050505020204" pitchFamily="18" charset="0"/>
                </a:rPr>
                <a:t>промежуточном языке (</a:t>
              </a:r>
              <a:r>
                <a:rPr lang="en-US" sz="2400" dirty="0">
                  <a:latin typeface="Bookman Old Style" panose="02050604050505020204" pitchFamily="18" charset="0"/>
                </a:rPr>
                <a:t>MSIL</a:t>
              </a:r>
              <a:r>
                <a:rPr lang="ru-RU" sz="2400" dirty="0">
                  <a:latin typeface="Bookman Old Style" panose="02050604050505020204" pitchFamily="18" charset="0"/>
                </a:rPr>
                <a:t>)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EA34540-3D1B-4769-87F8-D7BAF86AFCFD}"/>
                </a:ext>
              </a:extLst>
            </p:cNvPr>
            <p:cNvSpPr/>
            <p:nvPr/>
          </p:nvSpPr>
          <p:spPr>
            <a:xfrm>
              <a:off x="7954327" y="3979278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JIT </a:t>
              </a:r>
              <a:r>
                <a:rPr lang="ru-RU" sz="2400" dirty="0">
                  <a:latin typeface="Bookman Old Style" panose="02050604050505020204" pitchFamily="18" charset="0"/>
                </a:rPr>
                <a:t>Компилятор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838B8F9-9F53-4DFD-9116-851E7C4186D7}"/>
                </a:ext>
              </a:extLst>
            </p:cNvPr>
            <p:cNvSpPr/>
            <p:nvPr/>
          </p:nvSpPr>
          <p:spPr>
            <a:xfrm>
              <a:off x="4144326" y="3979278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Машинный код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B2FBBC84-5192-478B-ACB3-054898E156D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31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CB0CB04-6EF5-4E77-95AE-96DC91993A4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2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0304903-FCF3-47D8-A396-130F13CA35F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933464" y="3165612"/>
              <a:ext cx="0" cy="813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D23401FB-81D7-433E-BA93-03E4BFF1C090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124699" y="4385678"/>
              <a:ext cx="8296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4837E7-3F10-40CA-8B97-725CE6C9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81" y="3859835"/>
            <a:ext cx="5370919" cy="2255787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8633AB1-7B4D-49F6-8422-8FE02A73CFAF}"/>
              </a:ext>
            </a:extLst>
          </p:cNvPr>
          <p:cNvCxnSpPr>
            <a:cxnSpLocks/>
          </p:cNvCxnSpPr>
          <p:nvPr/>
        </p:nvCxnSpPr>
        <p:spPr>
          <a:xfrm>
            <a:off x="4444290" y="5030561"/>
            <a:ext cx="2629717" cy="0"/>
          </a:xfrm>
          <a:prstGeom prst="straightConnector1">
            <a:avLst/>
          </a:prstGeom>
          <a:ln w="406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15630" b="39286"/>
          <a:stretch/>
        </p:blipFill>
        <p:spPr>
          <a:xfrm>
            <a:off x="241402" y="4757605"/>
            <a:ext cx="4528190" cy="5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59031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Преподаватель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b="1" dirty="0" err="1" smtClean="0">
                <a:latin typeface="Bookman Old Style" pitchFamily="18" charset="0"/>
              </a:rPr>
              <a:t>Клюкин</a:t>
            </a:r>
            <a:r>
              <a:rPr lang="ru-RU" altLang="ru-RU" sz="3200" b="1" dirty="0" smtClean="0">
                <a:latin typeface="Bookman Old Style" pitchFamily="18" charset="0"/>
              </a:rPr>
              <a:t> Даниил Анатольевич,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инженер-программист 1-й категории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Длительность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 семестра.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Форма контроля: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1-й семестр – экзамен,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2-й семестр – зачет с оценкой,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3-й семестр – </a:t>
            </a:r>
            <a:r>
              <a:rPr lang="ru-RU" altLang="ru-RU" sz="3200" dirty="0">
                <a:latin typeface="Bookman Old Style" pitchFamily="18" charset="0"/>
              </a:rPr>
              <a:t>зачет с </a:t>
            </a:r>
            <a:r>
              <a:rPr lang="ru-RU" altLang="ru-RU" sz="3200" dirty="0" smtClean="0">
                <a:latin typeface="Bookman Old Style" pitchFamily="18" charset="0"/>
              </a:rPr>
              <a:t>оценкой. </a:t>
            </a:r>
            <a:endParaRPr lang="ru-RU" altLang="ru-RU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1999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Тип данных это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множество допустимых значений, которые могут принимать данные, принадлежащие к этому типу;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набор операций, которые можно осуществлять над данными, принадлежащими к этому типу</a:t>
            </a:r>
            <a:r>
              <a:rPr lang="ru-RU" sz="2400" b="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Языки программирования бывают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Статически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C++, C#, Java,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Динамически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Python, JS, PHP, Lisp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По степени соответствия конструкций языка машинному (процессорному) коду  языки программирования делятся на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Низкоуровневые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(машинно-ориентированные)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Высокоуровневые.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Процедурные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– функции обрабатывающие данные.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Basic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Алгол и др.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Объектно-ориентированные.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C#, C++, Python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Java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др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13545"/>
              </p:ext>
            </p:extLst>
          </p:nvPr>
        </p:nvGraphicFramePr>
        <p:xfrm>
          <a:off x="0" y="0"/>
          <a:ext cx="11988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-128...127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6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0...255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7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short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-32768...32767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ushort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0...65535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-2 147 483 648 ... 2 147 483 647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0 ... 4 294 967 295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8010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6833"/>
              </p:ext>
            </p:extLst>
          </p:nvPr>
        </p:nvGraphicFramePr>
        <p:xfrm>
          <a:off x="3839530" y="5488257"/>
          <a:ext cx="5198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4886018"/>
            <a:ext cx="875691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Хранение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123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типа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Int32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памяти: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981083" y="6002318"/>
            <a:ext cx="284167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Всего 32 ячейки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6359402"/>
            <a:ext cx="380568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Знак + (0) или - (1)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3280229" y="5977989"/>
            <a:ext cx="806218" cy="630711"/>
          </a:xfrm>
          <a:prstGeom prst="bentConnector3">
            <a:avLst>
              <a:gd name="adj1" fmla="val 3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6343"/>
              </p:ext>
            </p:extLst>
          </p:nvPr>
        </p:nvGraphicFramePr>
        <p:xfrm>
          <a:off x="0" y="0"/>
          <a:ext cx="1198880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-9 223 372 036 854 775 808 ...</a:t>
                      </a:r>
                      <a:b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9 223 372 036 854 775 807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0 ... 18 446 744 073 709 551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615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14+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2*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кол-во символов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bool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System.Boolean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True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, 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False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24" name="Таблица 4">
            <a:extLst>
              <a:ext uri="{FF2B5EF4-FFF2-40B4-BE49-F238E27FC236}">
                <a16:creationId xmlns:a16="http://schemas.microsoft.com/office/drawing/2014/main" id="{A3860CC5-D0BA-4339-B5F2-10E3B302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37492"/>
              </p:ext>
            </p:extLst>
          </p:nvPr>
        </p:nvGraphicFramePr>
        <p:xfrm>
          <a:off x="0" y="0"/>
          <a:ext cx="11988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float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System.Single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±1,5×10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−45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±3,4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×10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324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0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±1,0×10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−28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±7,9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451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62499" y="3535680"/>
            <a:ext cx="11708043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Вещественные числа представляются в памяти в соответствии со стандартом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IEEE754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пример для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206,116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типа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: 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" y="4375353"/>
            <a:ext cx="11901830" cy="2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375346" y="0"/>
            <a:ext cx="11816654" cy="5558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Переменная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это </a:t>
            </a:r>
            <a:r>
              <a:rPr lang="ru-RU" sz="2400" b="1" dirty="0">
                <a:latin typeface="Bookman Old Style" panose="02050604050505020204" pitchFamily="18" charset="0"/>
              </a:rPr>
              <a:t>ячейка памяти </a:t>
            </a:r>
            <a:r>
              <a:rPr lang="ru-RU" sz="2400" dirty="0">
                <a:latin typeface="Bookman Old Style" panose="02050604050505020204" pitchFamily="18" charset="0"/>
              </a:rPr>
              <a:t>определённого типа, в которой может храниться значение данного </a:t>
            </a:r>
            <a:r>
              <a:rPr lang="ru-RU" sz="2400" dirty="0" smtClean="0">
                <a:latin typeface="Bookman Old Style" panose="02050604050505020204" pitchFamily="18" charset="0"/>
              </a:rPr>
              <a:t>типа.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Объявление переменной </a:t>
            </a:r>
            <a:r>
              <a:rPr lang="ru-RU" sz="2400" dirty="0">
                <a:latin typeface="Bookman Old Style" panose="02050604050505020204" pitchFamily="18" charset="0"/>
              </a:rPr>
              <a:t>– это её создание в тексте программы (выделение области в памяти). 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</a:t>
            </a:r>
            <a:r>
              <a:rPr lang="ru-RU" sz="2400" dirty="0">
                <a:latin typeface="Bookman Old Style" panose="02050604050505020204" pitchFamily="18" charset="0"/>
              </a:rPr>
              <a:t>– присвоение значения переменной.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Тип данных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Имя переменной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Значение</a:t>
            </a:r>
            <a:r>
              <a:rPr lang="en-US" sz="2400" dirty="0">
                <a:latin typeface="Bookman Old Style" panose="02050604050505020204" pitchFamily="18" charset="0"/>
              </a:rPr>
              <a:t>&gt;;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11;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ИЛИ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</a:p>
          <a:p>
            <a:endParaRPr lang="ru-RU" sz="2400" dirty="0"/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83228-3D0E-4B0C-B39D-C6EE2927F41B}"/>
              </a:ext>
            </a:extLst>
          </p:cNvPr>
          <p:cNvSpPr txBox="1"/>
          <p:nvPr/>
        </p:nvSpPr>
        <p:spPr>
          <a:xfrm>
            <a:off x="375346" y="5876942"/>
            <a:ext cx="3779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07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Какой тип данных нужно выбрать если мы хотим хранить в нем: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от 1 до 100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Натуральные числа от 1 до 1000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Огромные целые числа </a:t>
            </a:r>
            <a:r>
              <a:rPr lang="en-US" sz="2400" dirty="0" smtClean="0">
                <a:latin typeface="Bookman Old Style" panose="02050604050505020204" pitchFamily="18" charset="0"/>
              </a:rPr>
              <a:t>&gt; 10</a:t>
            </a:r>
            <a:r>
              <a:rPr lang="ru-RU" sz="2400" dirty="0" smtClean="0">
                <a:latin typeface="Bookman Old Style" panose="02050604050505020204" pitchFamily="18" charset="0"/>
              </a:rPr>
              <a:t> 000 000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Единичные символы,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‘a’; ‘b’; ‘1’; ‘@’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Символы и, возможно, слова: «Вася»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«Петя»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«012345»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«Я»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не требуется большое количество знаков после запятой (не нужна высокая точность): 0,15</a:t>
            </a:r>
            <a:r>
              <a:rPr lang="en-US" sz="2400" dirty="0" smtClean="0">
                <a:latin typeface="Bookman Old Style" panose="02050604050505020204" pitchFamily="18" charset="0"/>
              </a:rPr>
              <a:t>; 0,3; -0,0025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Очень большие 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требуется высокая точность (много знаков после запятой)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Выражения, для которых всего 2 варианта ответа, например, «Да» или «Нет».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20767" y="0"/>
            <a:ext cx="1165294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это текст, который предназначен только для читающего программу  человека и компилятором игнорируется.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    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Способ 1.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Однострочный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комментарий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Способ 2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Многострочный комментарий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*/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15152" y="0"/>
            <a:ext cx="11976847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Преобразование типов </a:t>
            </a:r>
            <a:r>
              <a:rPr lang="ru-RU" sz="2400" dirty="0">
                <a:latin typeface="Bookman Old Style" panose="02050604050505020204" pitchFamily="18" charset="0"/>
              </a:rPr>
              <a:t>данных, это приведение одного типа к другому.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5.2;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Преобразование может привести к потере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>
                <a:latin typeface="Bookman Old Style" panose="02050604050505020204" pitchFamily="18" charset="0"/>
              </a:rPr>
              <a:t>, дробная часть в данном случае отбрасывается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90456" y="0"/>
            <a:ext cx="11901544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версии </a:t>
            </a:r>
            <a:r>
              <a:rPr lang="en-US" sz="2400" dirty="0">
                <a:latin typeface="Bookman Old Style" panose="02050604050505020204" pitchFamily="18" charset="0"/>
              </a:rPr>
              <a:t>C# 3.0 </a:t>
            </a:r>
            <a:r>
              <a:rPr lang="ru-RU" sz="2400" dirty="0">
                <a:latin typeface="Bookman Old Style" panose="02050604050505020204" pitchFamily="18" charset="0"/>
              </a:rPr>
              <a:t>была добавлена </a:t>
            </a:r>
            <a:r>
              <a:rPr lang="ru-RU" sz="2400" b="1" dirty="0">
                <a:latin typeface="Bookman Old Style" panose="02050604050505020204" pitchFamily="18" charset="0"/>
              </a:rPr>
              <a:t>неявная типизация</a:t>
            </a:r>
            <a:r>
              <a:rPr lang="ru-RU" sz="2400" dirty="0">
                <a:latin typeface="Bookman Old Style" panose="02050604050505020204" pitchFamily="18" charset="0"/>
              </a:rPr>
              <a:t>. Вместо определенного типа можно писать </a:t>
            </a:r>
            <a:r>
              <a:rPr lang="en-US" sz="2400" b="1" dirty="0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тогда компилятор сам выведет нужный тип из правой части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12;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269527" y="88931"/>
            <a:ext cx="116529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Константами</a:t>
            </a:r>
            <a:r>
              <a:rPr lang="ru-RU" sz="2400" dirty="0">
                <a:latin typeface="Bookman Old Style" panose="02050604050505020204" pitchFamily="18" charset="0"/>
              </a:rPr>
              <a:t> называются объекты данных, которые не изменяют своего значения на всём времени выполнения программы.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Область видимости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контекст переменной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— это часть кода, в пределах которого доступна данная переменная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11;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int.MaxValue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double.MaxValue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732935" y="2340864"/>
            <a:ext cx="0" cy="43220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44010" y="3474720"/>
            <a:ext cx="0" cy="31882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903879" y="3833165"/>
            <a:ext cx="0" cy="28297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31790" y="2215677"/>
            <a:ext cx="44011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Область видимости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/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0455"/>
            <a:ext cx="12192000" cy="62478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Для допуска к экзамену/зачету необходимо:</a:t>
            </a: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Не иметь прогулов.</a:t>
            </a: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Сдать лабораторные работы.</a:t>
            </a:r>
          </a:p>
          <a:p>
            <a:pPr marL="1073150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На экзамене/зачете оценка зависит от полноты ответа на билет. </a:t>
            </a: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Прогулы необходимо отработать: предоставить конспект лекции, решить </a:t>
            </a:r>
            <a:r>
              <a:rPr lang="ru-RU" altLang="ru-RU" sz="3200" dirty="0" smtClean="0">
                <a:latin typeface="Bookman Old Style" pitchFamily="18" charset="0"/>
              </a:rPr>
              <a:t>дополнительные практические задания.</a:t>
            </a:r>
            <a:endParaRPr lang="ru-RU" altLang="ru-RU" sz="32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654356"/>
            <a:ext cx="12191999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вывода на консоль используется конструкция: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(“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то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Значение, которое стоит внутри </a:t>
            </a:r>
            <a:r>
              <a:rPr lang="ru-RU" sz="2400" dirty="0" smtClean="0">
                <a:latin typeface="Bookman Old Style" panose="02050604050505020204" pitchFamily="18" charset="0"/>
              </a:rPr>
              <a:t>скобок, </a:t>
            </a:r>
            <a:r>
              <a:rPr lang="ru-RU" sz="2400" dirty="0">
                <a:latin typeface="Bookman Old Style" panose="02050604050505020204" pitchFamily="18" charset="0"/>
              </a:rPr>
              <a:t>автоматически приводится к строковому </a:t>
            </a:r>
            <a:r>
              <a:rPr lang="ru-RU" sz="2400" dirty="0" smtClean="0">
                <a:latin typeface="Bookman Old Style" panose="02050604050505020204" pitchFamily="18" charset="0"/>
              </a:rPr>
              <a:t>виду: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Вывод: «123»</a:t>
            </a:r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ввод данных с консоли используется конструкция: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str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Данное выражение всегда возвращает тип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мы вводим число и хотим получить число?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Cascadia Code" panose="020B0609020000020004" pitchFamily="49" charset="0"/>
              </a:rPr>
              <a:t>преобразует строку в целое число, но если строку преобразовать нельзя, то программа завершится с ошибкой!</a:t>
            </a:r>
            <a:endParaRPr lang="ru-RU" sz="2400" dirty="0">
              <a:latin typeface="Bookman Old Style" panose="02050604050505020204" pitchFamily="18" charset="0"/>
              <a:cs typeface="Cascadia Code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Ввод и вывод на консоль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160033"/>
            <a:ext cx="12192000" cy="659257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ошибка нам не нужна, а пользователь может ввести не число и надо это как то обработать?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number);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Подробнее выражение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изучим позже, сейчас нужно просто запомнить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в переменной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ru-RU" sz="2400" dirty="0" smtClean="0">
                <a:latin typeface="Bookman Old Style" panose="02050604050505020204" pitchFamily="18" charset="0"/>
              </a:rPr>
              <a:t>, если строку удалось преобразовать в число и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ru-RU" sz="2400" dirty="0" smtClean="0">
                <a:latin typeface="Bookman Old Style" panose="02050604050505020204" pitchFamily="18" charset="0"/>
              </a:rPr>
              <a:t> – если преобразовать не удалось.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 в переменной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полученное число в первом случае и значение по умолчанию т.е. 0 во втором.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Аналогично существуют методы: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т.д.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и операции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654356"/>
            <a:ext cx="12192000" cy="611705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аргумент операции, т.е. данные, на которые действует операция.</a:t>
            </a: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действие (совокупность действий) выполняемое над данными.</a:t>
            </a: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объединение операндов с помощью операций.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Операнд1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…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N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-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знак операции.</a:t>
            </a:r>
          </a:p>
          <a:p>
            <a:pPr marL="12700" algn="just">
              <a:lnSpc>
                <a:spcPct val="100000"/>
              </a:lnSpc>
              <a:spcBef>
                <a:spcPts val="590"/>
              </a:spcBef>
              <a:tabLst>
                <a:tab pos="4470400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разделяются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по </a:t>
            </a:r>
            <a:r>
              <a:rPr lang="ru-RU" sz="2400" b="1" spc="-20" dirty="0">
                <a:latin typeface="Bookman Old Style" panose="02050604050505020204" pitchFamily="18" charset="0"/>
                <a:cs typeface="Microsoft Sans Serif"/>
              </a:rPr>
              <a:t>арности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(количество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операндов):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 algn="just">
              <a:lnSpc>
                <a:spcPct val="100000"/>
              </a:lnSpc>
              <a:spcBef>
                <a:spcPts val="250"/>
              </a:spcBef>
              <a:buChar char="•"/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унарные 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(или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одноместные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один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 algn="just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бинарные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(двуместные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два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355600" marR="235585" indent="-342900" algn="just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тернарные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(трехместные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три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операнда).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упорядочены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приоритету.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одинакового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приоритета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слева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направо,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кроме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операций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присваивания,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которые</a:t>
            </a:r>
            <a:r>
              <a:rPr lang="ru-RU" sz="2400" spc="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справа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налево.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Microsoft Sans Serif"/>
              </a:rPr>
              <a:t>Изменить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очередность </a:t>
            </a:r>
            <a:r>
              <a:rPr lang="ru-RU" sz="2400" spc="-5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выражении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можно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с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помощью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круглых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скобок</a:t>
            </a:r>
            <a:r>
              <a:rPr lang="ru-RU" sz="2400" spc="-35" dirty="0" smtClean="0">
                <a:latin typeface="Bookman Old Style" panose="02050604050505020204" pitchFamily="18" charset="0"/>
                <a:cs typeface="Microsoft Sans Serif"/>
              </a:rPr>
              <a:t>.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5439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48ADAE9E-36A3-4D4F-A2F9-8F85CC1E4F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42" y="0"/>
            <a:ext cx="10784114" cy="68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b="47536"/>
          <a:stretch/>
        </p:blipFill>
        <p:spPr>
          <a:xfrm>
            <a:off x="344244" y="0"/>
            <a:ext cx="11847756" cy="52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344244" y="5265300"/>
            <a:ext cx="11847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(++var1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var1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= var1 +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после выполнения метода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95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t="51756"/>
          <a:stretch/>
        </p:blipFill>
        <p:spPr>
          <a:xfrm>
            <a:off x="236668" y="-1"/>
            <a:ext cx="11955332" cy="4841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236668" y="4841798"/>
            <a:ext cx="11955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value = 15;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00001111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doubled = value &lt;&lt; 1;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00011110 = 30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shiftFour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&lt;&lt; 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11110000 =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240</a:t>
            </a:r>
            <a:endParaRPr lang="ru-RU" sz="2400" dirty="0" smtClean="0"/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b1 = var1 ==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98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1" b="70846"/>
          <a:stretch/>
        </p:blipFill>
        <p:spPr>
          <a:xfrm>
            <a:off x="279698" y="0"/>
            <a:ext cx="11912301" cy="4098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3048000" y="442493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7;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var1 &gt;= 3 &amp;&amp; var2 &lt; 11;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29027" b="28624"/>
          <a:stretch/>
        </p:blipFill>
        <p:spPr>
          <a:xfrm>
            <a:off x="193638" y="-1"/>
            <a:ext cx="11998362" cy="599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7962900" y="3878640"/>
            <a:ext cx="4229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+= 7;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//var1 = var1 + 7;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будет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40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70967"/>
          <a:stretch/>
        </p:blipFill>
        <p:spPr>
          <a:xfrm>
            <a:off x="215153" y="0"/>
            <a:ext cx="11976848" cy="41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 = 3;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a % b;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false;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5786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6444839"/>
          </a:xfrm>
          <a:prstGeom prst="rect">
            <a:avLst/>
          </a:prstGeom>
          <a:noFill/>
        </p:spPr>
        <p:txBody>
          <a:bodyPr wrap="square" lIns="360000" tIns="45719" rIns="360000" bIns="45719" rtlCol="0">
            <a:spAutoFit/>
          </a:bodyPr>
          <a:lstStyle/>
          <a:p>
            <a:pPr indent="254000" algn="ctr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Литература</a:t>
            </a:r>
            <a:endParaRPr lang="en-US" altLang="ru-RU" sz="3200" b="1" dirty="0">
              <a:latin typeface="Bookman Old Style" pitchFamily="18" charset="0"/>
            </a:endParaRPr>
          </a:p>
          <a:p>
            <a:pPr indent="254000" algn="just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dirty="0" smtClean="0">
                <a:latin typeface="Bookman Old Style" pitchFamily="18" charset="0"/>
              </a:rPr>
              <a:t>Курсы по программированию на </a:t>
            </a:r>
            <a:r>
              <a:rPr lang="en-US" altLang="ru-RU" sz="2400" dirty="0" smtClean="0">
                <a:latin typeface="Bookman Old Style" pitchFamily="18" charset="0"/>
              </a:rPr>
              <a:t>C#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Bookman Old Style" pitchFamily="18" charset="0"/>
              </a:rPr>
              <a:t>Полное руководство по языку программирования С# </a:t>
            </a:r>
            <a:r>
              <a:rPr lang="ru-RU" sz="2400" b="1" dirty="0" smtClean="0">
                <a:latin typeface="Bookman Old Style" pitchFamily="18" charset="0"/>
              </a:rPr>
              <a:t>13 </a:t>
            </a:r>
            <a:r>
              <a:rPr lang="ru-RU" sz="2400" b="1" dirty="0">
                <a:latin typeface="Bookman Old Style" pitchFamily="18" charset="0"/>
              </a:rPr>
              <a:t>и платформе .NET </a:t>
            </a:r>
            <a:r>
              <a:rPr lang="ru-RU" sz="2400" b="1" dirty="0" smtClean="0">
                <a:latin typeface="Bookman Old Style" pitchFamily="18" charset="0"/>
              </a:rPr>
              <a:t>9:</a:t>
            </a:r>
            <a:r>
              <a:rPr lang="en-US" sz="2400" b="1" dirty="0" smtClean="0">
                <a:latin typeface="Bookman Old Style" pitchFamily="18" charset="0"/>
              </a:rPr>
              <a:t> </a:t>
            </a:r>
            <a:r>
              <a:rPr lang="en-US" altLang="ru-RU" sz="2400" dirty="0" smtClean="0">
                <a:latin typeface="Bookman Old Style" pitchFamily="18" charset="0"/>
                <a:hlinkClick r:id="rId3"/>
              </a:rPr>
              <a:t>https://metanit.com/sharp/tutorial/</a:t>
            </a:r>
            <a:endParaRPr lang="en-US" altLang="ru-RU" sz="2400" dirty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Обучающие курсы </a:t>
            </a:r>
            <a:r>
              <a:rPr lang="en-US" altLang="ru-RU" sz="2400" dirty="0">
                <a:latin typeface="Bookman Old Style" pitchFamily="18" charset="0"/>
                <a:hlinkClick r:id="rId4"/>
              </a:rPr>
              <a:t>https://ulearn.me</a:t>
            </a:r>
            <a:r>
              <a:rPr lang="en-US" altLang="ru-RU" sz="2400" dirty="0" smtClean="0">
                <a:latin typeface="Bookman Old Style" pitchFamily="18" charset="0"/>
                <a:hlinkClick r:id="rId4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Книги с общими принципами программирования: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Дональд Кнут. </a:t>
            </a:r>
            <a:r>
              <a:rPr lang="ru-RU" altLang="ru-RU" sz="2400" dirty="0">
                <a:latin typeface="Bookman Old Style" pitchFamily="18" charset="0"/>
              </a:rPr>
              <a:t>Искусство </a:t>
            </a:r>
            <a:r>
              <a:rPr lang="ru-RU" altLang="ru-RU" sz="2400" dirty="0" smtClean="0">
                <a:latin typeface="Bookman Old Style" pitchFamily="18" charset="0"/>
              </a:rPr>
              <a:t>программирования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Роберт </a:t>
            </a:r>
            <a:r>
              <a:rPr lang="ru-RU" altLang="ru-RU" sz="2400" b="1" dirty="0" smtClean="0">
                <a:latin typeface="Bookman Old Style" pitchFamily="18" charset="0"/>
              </a:rPr>
              <a:t>Мартин. </a:t>
            </a:r>
            <a:r>
              <a:rPr lang="ru-RU" altLang="ru-RU" sz="2400" dirty="0">
                <a:latin typeface="Bookman Old Style" pitchFamily="18" charset="0"/>
              </a:rPr>
              <a:t>Чистый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Стив </a:t>
            </a:r>
            <a:r>
              <a:rPr lang="ru-RU" altLang="ru-RU" sz="2400" b="1" dirty="0" err="1" smtClean="0">
                <a:latin typeface="Bookman Old Style" pitchFamily="18" charset="0"/>
              </a:rPr>
              <a:t>Макконнел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>
                <a:latin typeface="Bookman Old Style" pitchFamily="18" charset="0"/>
              </a:rPr>
              <a:t>Совершенный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Интересные статьи:</a:t>
            </a:r>
          </a:p>
          <a:p>
            <a:pPr>
              <a:lnSpc>
                <a:spcPct val="150000"/>
              </a:lnSpc>
            </a:pPr>
            <a:r>
              <a:rPr lang="ru-RU" altLang="ru-RU" sz="2400" b="1" dirty="0" smtClean="0">
                <a:latin typeface="Bookman Old Style" pitchFamily="18" charset="0"/>
              </a:rPr>
              <a:t>Ликбез по типизации: 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https</a:t>
            </a:r>
            <a:r>
              <a:rPr lang="en-US" altLang="ru-RU" sz="2400" dirty="0">
                <a:latin typeface="Bookman Old Style" pitchFamily="18" charset="0"/>
                <a:hlinkClick r:id="rId5"/>
              </a:rPr>
              <a:t>://habr.com/ru/articles/161205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40266" y="149607"/>
            <a:ext cx="11652946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10;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==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=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0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20) ||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25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40);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/= 5;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операции,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654356"/>
            <a:ext cx="12191999" cy="600164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выполнения различных математических операций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.NET существует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Примеры использования: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Вводим с консоли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Далее операции 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Math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Квадратный корень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Возведение в 5-ю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abs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Модуль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Арксинус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меньшую сторону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большую сторону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186765"/>
            <a:ext cx="12192000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Число Пи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e^value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Возведение числа e в заданную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минимум двух 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Math.Max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максимум двух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с заданной точностью (3)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clamp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Math.Clamp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(value, 1, 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Ограничивание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значения диапазоном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value &gt; 0, -1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&lt; 0, 0 если = 0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Компоненты программирования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4356"/>
            <a:ext cx="1219200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Что нужно знать, чтобы уметь программировать?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631622" y="3109206"/>
            <a:ext cx="4928755" cy="15586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785" y="2199200"/>
            <a:ext cx="314194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Синтаксис ЯП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" y="4529167"/>
            <a:ext cx="3094761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Прикладные библиотеки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4" y="5344599"/>
            <a:ext cx="420052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Практика программирования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572" y="4529167"/>
            <a:ext cx="2998381" cy="190205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Архитектура ПО</a:t>
            </a:r>
          </a:p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(принципы разработки) 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323" y="1768313"/>
            <a:ext cx="462330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Алгоритмы и структуры данных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cxnSp>
        <p:nvCxnSpPr>
          <p:cNvPr id="12" name="Прямая со стрелкой 11"/>
          <p:cNvCxnSpPr>
            <a:stCxn id="2" idx="1"/>
          </p:cNvCxnSpPr>
          <p:nvPr/>
        </p:nvCxnSpPr>
        <p:spPr>
          <a:xfrm flipH="1" flipV="1">
            <a:off x="3460173" y="2722418"/>
            <a:ext cx="893248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7" idx="3"/>
          </p:cNvCxnSpPr>
          <p:nvPr/>
        </p:nvCxnSpPr>
        <p:spPr>
          <a:xfrm flipH="1">
            <a:off x="3316430" y="4439585"/>
            <a:ext cx="1036991" cy="56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4"/>
            <a:endCxn id="8" idx="0"/>
          </p:cNvCxnSpPr>
          <p:nvPr/>
        </p:nvCxnSpPr>
        <p:spPr>
          <a:xfrm flipH="1">
            <a:off x="6095998" y="4667842"/>
            <a:ext cx="2" cy="67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" idx="5"/>
            <a:endCxn id="9" idx="1"/>
          </p:cNvCxnSpPr>
          <p:nvPr/>
        </p:nvCxnSpPr>
        <p:spPr>
          <a:xfrm>
            <a:off x="7838578" y="4439585"/>
            <a:ext cx="1230994" cy="1040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7"/>
            <a:endCxn id="10" idx="2"/>
          </p:cNvCxnSpPr>
          <p:nvPr/>
        </p:nvCxnSpPr>
        <p:spPr>
          <a:xfrm flipV="1">
            <a:off x="7838578" y="2722418"/>
            <a:ext cx="950399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71071"/>
            <a:ext cx="12192000" cy="230832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программирования (ЯП)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9B0D2C-0018-42DF-877A-CCACB021655D}"/>
              </a:ext>
            </a:extLst>
          </p:cNvPr>
          <p:cNvSpPr txBox="1"/>
          <p:nvPr/>
        </p:nvSpPr>
        <p:spPr>
          <a:xfrm>
            <a:off x="0" y="3926501"/>
            <a:ext cx="9709322" cy="2973122"/>
          </a:xfrm>
          <a:prstGeom prst="rect">
            <a:avLst/>
          </a:prstGeom>
          <a:noFill/>
        </p:spPr>
        <p:txBody>
          <a:bodyPr wrap="square" lIns="360000" rIns="90000">
            <a:spAutoFit/>
          </a:bodyPr>
          <a:lstStyle/>
          <a:p>
            <a:pPr indent="723900" algn="just">
              <a:lnSpc>
                <a:spcPct val="130000"/>
              </a:lnSpc>
            </a:pP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был разработан в начале 1970-х годов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Деннисом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Ритчи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. Он был создан как </a:t>
            </a:r>
            <a:r>
              <a:rPr lang="ru-RU" sz="2400" spc="-5" dirty="0" smtClean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ЯП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общего назначения, предназначенный для написания операционных систем и другого системного программного обеспечения. C отличался своим структурным подходом, портативностью и эффективностью.</a:t>
            </a:r>
            <a:endParaRPr lang="en-US" sz="2400" spc="-5" dirty="0">
              <a:solidFill>
                <a:prstClr val="black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59CF808-FDEC-404B-9021-D9644DEED751}"/>
              </a:ext>
            </a:extLst>
          </p:cNvPr>
          <p:cNvGrpSpPr/>
          <p:nvPr/>
        </p:nvGrpSpPr>
        <p:grpSpPr>
          <a:xfrm>
            <a:off x="986441" y="2940762"/>
            <a:ext cx="8231616" cy="912401"/>
            <a:chOff x="2617463" y="2288412"/>
            <a:chExt cx="8231616" cy="912401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81B8DD6E-DB8A-49C8-8BE9-48882B5BAC55}"/>
                </a:ext>
              </a:extLst>
            </p:cNvPr>
            <p:cNvSpPr/>
            <p:nvPr/>
          </p:nvSpPr>
          <p:spPr>
            <a:xfrm>
              <a:off x="3892006" y="2288412"/>
              <a:ext cx="1469329" cy="91240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 (</a:t>
              </a:r>
              <a:r>
                <a:rPr lang="ru-RU" sz="2400" dirty="0">
                  <a:latin typeface="Bookman Old Style" panose="02050604050505020204" pitchFamily="18" charset="0"/>
                </a:rPr>
                <a:t>Си</a:t>
              </a:r>
              <a:r>
                <a:rPr lang="en-US" sz="2400" dirty="0">
                  <a:latin typeface="Bookman Old Style" panose="02050604050505020204" pitchFamily="18" charset="0"/>
                </a:rPr>
                <a:t>)</a:t>
              </a:r>
              <a:r>
                <a:rPr lang="ru-RU" sz="2400" dirty="0">
                  <a:latin typeface="Bookman Old Style" panose="02050604050505020204" pitchFamily="18" charset="0"/>
                </a:rPr>
                <a:t>, 1973 г.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EEDA65F8-FEC4-4F53-8EC0-11AEAA114C9F}"/>
                </a:ext>
              </a:extLst>
            </p:cNvPr>
            <p:cNvSpPr/>
            <p:nvPr/>
          </p:nvSpPr>
          <p:spPr>
            <a:xfrm>
              <a:off x="6635878" y="2288413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C++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1984 г.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1FB65849-4720-4EA1-BF88-57D898657A78}"/>
                </a:ext>
              </a:extLst>
            </p:cNvPr>
            <p:cNvSpPr/>
            <p:nvPr/>
          </p:nvSpPr>
          <p:spPr>
            <a:xfrm>
              <a:off x="9379750" y="2288412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2000 г.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A1A07A0C-8973-40B8-8D9E-16308056F0AE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617463" y="2729130"/>
              <a:ext cx="1274543" cy="154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66575EE3-1F50-4066-908C-42819E16279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361335" y="2744613"/>
              <a:ext cx="12745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F6BE3228-D158-4958-9E0A-A32806A0FB19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8105207" y="2744612"/>
              <a:ext cx="1274543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22" y="3307161"/>
            <a:ext cx="2395033" cy="3078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9648111" y="638575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233A3E2-506E-4F5C-976A-38C434F59978}"/>
              </a:ext>
            </a:extLst>
          </p:cNvPr>
          <p:cNvSpPr/>
          <p:nvPr/>
        </p:nvSpPr>
        <p:spPr>
          <a:xfrm>
            <a:off x="0" y="0"/>
            <a:ext cx="8795596" cy="6814173"/>
          </a:xfrm>
          <a:prstGeom prst="rect">
            <a:avLst/>
          </a:prstGeom>
        </p:spPr>
        <p:txBody>
          <a:bodyPr wrap="square" lIns="360000" rIns="90000">
            <a:spAutoFit/>
          </a:bodyPr>
          <a:lstStyle/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В начале 1980-х годов Бьярн Страуструп в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расширил возможности языка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, создав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.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добавил 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концепцию объектно-ориентированного программирования (ООП). ООП позволяет программистам создавать программы, организованные вокруг объектов, которые представляют реальные сущности. </a:t>
            </a:r>
            <a:endParaRPr lang="en-US" sz="2400" dirty="0">
              <a:latin typeface="Bookman Old Style" panose="02050604050505020204" pitchFamily="18" charset="0"/>
              <a:cs typeface="Times New Roman"/>
            </a:endParaRPr>
          </a:p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C++ быстро стал популярным благодаря своей универсальности и эффективности.</a:t>
            </a:r>
            <a:r>
              <a:rPr lang="en-US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Он используется для создания программного обеспечения разного рода: от игр до 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ОС. Этот язык также широко применяется в обработке данных и научных расчетах.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0478D-DBA8-49E3-99F5-14EE8A29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92" y="2670089"/>
            <a:ext cx="3732907" cy="2799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3E179-9370-4450-A401-0A04F80F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598" y="138612"/>
            <a:ext cx="2168631" cy="24376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795596" y="5469768"/>
            <a:ext cx="3542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Бьярне Страуструп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2513075" y="0"/>
            <a:ext cx="9678926" cy="6740307"/>
          </a:xfrm>
          <a:prstGeom prst="rect">
            <a:avLst/>
          </a:prstGeom>
        </p:spPr>
        <p:txBody>
          <a:bodyPr wrap="square" rIns="360000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конце 1990-х годов компания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Microsoft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начала разрабатывать новый язык программирования, который должен был стать более современным и безопасным, чем C++. Этот язык получил название C#.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разработан командой под руководством Андерса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Хейлсберга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Он был вдохновлен C++ и другими языками, такими как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Java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Modula-3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официально выпущен в 2002 году и быстро завоевал популярность среди разработчиков. Он стал одним из ведущих языков программирования для разработки приложений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веб-приложений и мобильных приложений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spc="-5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AE2332-BF36-41E5-8565-CFDE4EF6F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513074" cy="34290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425BD6-517C-4288-8EB1-AAB3D502CA2C}"/>
              </a:ext>
            </a:extLst>
          </p:cNvPr>
          <p:cNvSpPr/>
          <p:nvPr/>
        </p:nvSpPr>
        <p:spPr>
          <a:xfrm>
            <a:off x="210471" y="3429000"/>
            <a:ext cx="2758639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-12700" algn="ctr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Андерс </a:t>
            </a:r>
            <a:r>
              <a:rPr lang="ru-RU" sz="2400" b="1" i="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Хейлсберг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1" y="0"/>
            <a:ext cx="12192000" cy="556966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Ключевые особенности C#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C# унаследовал многие функции от C++, но также добавил ряд новых функций, в том числе: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Управляемая </a:t>
            </a:r>
            <a:r>
              <a:rPr lang="ru-RU" sz="2400" b="1" dirty="0">
                <a:latin typeface="Bookman Old Style" panose="02050604050505020204" pitchFamily="18" charset="0"/>
              </a:rPr>
              <a:t>среда:</a:t>
            </a:r>
            <a:r>
              <a:rPr lang="ru-RU" sz="2400" dirty="0">
                <a:latin typeface="Bookman Old Style" panose="02050604050505020204" pitchFamily="18" charset="0"/>
              </a:rPr>
              <a:t> C# выполняется в управляемой среде, которая обеспечивает автоматическое управление памятью и защиту от сбоев.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Безопасность типов:</a:t>
            </a:r>
            <a:r>
              <a:rPr lang="ru-RU" sz="2400" dirty="0">
                <a:latin typeface="Bookman Old Style" panose="02050604050505020204" pitchFamily="18" charset="0"/>
              </a:rPr>
              <a:t> C# использует строгую систему типов, которая помогает предотвратить ошибки во время выполнения.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Совместимость </a:t>
            </a:r>
            <a:r>
              <a:rPr lang="ru-RU" sz="2400" b="1" dirty="0">
                <a:latin typeface="Bookman Old Style" panose="02050604050505020204" pitchFamily="18" charset="0"/>
              </a:rPr>
              <a:t>с .NET:</a:t>
            </a:r>
            <a:r>
              <a:rPr lang="ru-RU" sz="2400" dirty="0">
                <a:latin typeface="Bookman Old Style" panose="02050604050505020204" pitchFamily="18" charset="0"/>
              </a:rPr>
              <a:t> C# является частью платформы .NET, которая предоставляет богатый набор библиотек и служб для разработки приложений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3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12002</TotalTime>
  <Words>2377</Words>
  <Application>Microsoft Office PowerPoint</Application>
  <PresentationFormat>Широкоэкранный</PresentationFormat>
  <Paragraphs>439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Code</vt:lpstr>
      <vt:lpstr>Cascadia Mono</vt:lpstr>
      <vt:lpstr>Microsoft Sans Serif</vt:lpstr>
      <vt:lpstr>Times New Roman</vt:lpstr>
      <vt:lpstr>Тема Office</vt:lpstr>
      <vt:lpstr>Лекция 1. Основы языка C#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547</cp:revision>
  <dcterms:modified xsi:type="dcterms:W3CDTF">2025-04-29T03:55:13Z</dcterms:modified>
</cp:coreProperties>
</file>