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6"/>
  </p:notesMasterIdLst>
  <p:sldIdLst>
    <p:sldId id="273" r:id="rId2"/>
    <p:sldId id="969" r:id="rId3"/>
    <p:sldId id="1020" r:id="rId4"/>
    <p:sldId id="970" r:id="rId5"/>
    <p:sldId id="1021" r:id="rId6"/>
    <p:sldId id="1006" r:id="rId7"/>
    <p:sldId id="1022" r:id="rId8"/>
    <p:sldId id="1023" r:id="rId9"/>
    <p:sldId id="1024" r:id="rId10"/>
    <p:sldId id="1025" r:id="rId11"/>
    <p:sldId id="1026" r:id="rId12"/>
    <p:sldId id="1027" r:id="rId13"/>
    <p:sldId id="1028" r:id="rId14"/>
    <p:sldId id="102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2929"/>
    <a:srgbClr val="BFEFC9"/>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82523" autoAdjust="0"/>
  </p:normalViewPr>
  <p:slideViewPr>
    <p:cSldViewPr snapToGrid="0">
      <p:cViewPr varScale="1">
        <p:scale>
          <a:sx n="92" d="100"/>
          <a:sy n="92" d="100"/>
        </p:scale>
        <p:origin x="1062" y="9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F9473-F066-431E-A6E8-1D478C995A6B}" type="datetimeFigureOut">
              <a:rPr lang="en-US" smtClean="0"/>
              <a:pPr/>
              <a:t>11/27/2024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4E2F1-1521-4C3A-A563-2F7D19AB6E0B}" type="slidenum">
              <a:rPr lang="en-US" smtClean="0"/>
              <a:pPr/>
              <a:t>‹#›</a:t>
            </a:fld>
            <a:endParaRPr lang="en-US"/>
          </a:p>
        </p:txBody>
      </p:sp>
    </p:spTree>
    <p:extLst>
      <p:ext uri="{BB962C8B-B14F-4D97-AF65-F5344CB8AC3E}">
        <p14:creationId xmlns:p14="http://schemas.microsoft.com/office/powerpoint/2010/main" val="1757975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a:t>
            </a:fld>
            <a:endParaRPr lang="en-US"/>
          </a:p>
        </p:txBody>
      </p:sp>
    </p:spTree>
    <p:extLst>
      <p:ext uri="{BB962C8B-B14F-4D97-AF65-F5344CB8AC3E}">
        <p14:creationId xmlns:p14="http://schemas.microsoft.com/office/powerpoint/2010/main" val="2689481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10</a:t>
            </a:fld>
            <a:endParaRPr lang="en-US"/>
          </a:p>
        </p:txBody>
      </p:sp>
    </p:spTree>
    <p:extLst>
      <p:ext uri="{BB962C8B-B14F-4D97-AF65-F5344CB8AC3E}">
        <p14:creationId xmlns:p14="http://schemas.microsoft.com/office/powerpoint/2010/main" val="52909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11</a:t>
            </a:fld>
            <a:endParaRPr lang="en-US"/>
          </a:p>
        </p:txBody>
      </p:sp>
    </p:spTree>
    <p:extLst>
      <p:ext uri="{BB962C8B-B14F-4D97-AF65-F5344CB8AC3E}">
        <p14:creationId xmlns:p14="http://schemas.microsoft.com/office/powerpoint/2010/main" val="3379640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12</a:t>
            </a:fld>
            <a:endParaRPr lang="en-US"/>
          </a:p>
        </p:txBody>
      </p:sp>
    </p:spTree>
    <p:extLst>
      <p:ext uri="{BB962C8B-B14F-4D97-AF65-F5344CB8AC3E}">
        <p14:creationId xmlns:p14="http://schemas.microsoft.com/office/powerpoint/2010/main" val="332835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13</a:t>
            </a:fld>
            <a:endParaRPr lang="en-US"/>
          </a:p>
        </p:txBody>
      </p:sp>
    </p:spTree>
    <p:extLst>
      <p:ext uri="{BB962C8B-B14F-4D97-AF65-F5344CB8AC3E}">
        <p14:creationId xmlns:p14="http://schemas.microsoft.com/office/powerpoint/2010/main" val="1726987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14</a:t>
            </a:fld>
            <a:endParaRPr lang="en-US"/>
          </a:p>
        </p:txBody>
      </p:sp>
    </p:spTree>
    <p:extLst>
      <p:ext uri="{BB962C8B-B14F-4D97-AF65-F5344CB8AC3E}">
        <p14:creationId xmlns:p14="http://schemas.microsoft.com/office/powerpoint/2010/main" val="1053257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2</a:t>
            </a:fld>
            <a:endParaRPr lang="en-US"/>
          </a:p>
        </p:txBody>
      </p:sp>
    </p:spTree>
    <p:extLst>
      <p:ext uri="{BB962C8B-B14F-4D97-AF65-F5344CB8AC3E}">
        <p14:creationId xmlns:p14="http://schemas.microsoft.com/office/powerpoint/2010/main" val="1450365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3</a:t>
            </a:fld>
            <a:endParaRPr lang="en-US"/>
          </a:p>
        </p:txBody>
      </p:sp>
    </p:spTree>
    <p:extLst>
      <p:ext uri="{BB962C8B-B14F-4D97-AF65-F5344CB8AC3E}">
        <p14:creationId xmlns:p14="http://schemas.microsoft.com/office/powerpoint/2010/main" val="5314380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4</a:t>
            </a:fld>
            <a:endParaRPr lang="en-US"/>
          </a:p>
        </p:txBody>
      </p:sp>
    </p:spTree>
    <p:extLst>
      <p:ext uri="{BB962C8B-B14F-4D97-AF65-F5344CB8AC3E}">
        <p14:creationId xmlns:p14="http://schemas.microsoft.com/office/powerpoint/2010/main" val="425105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5</a:t>
            </a:fld>
            <a:endParaRPr lang="en-US"/>
          </a:p>
        </p:txBody>
      </p:sp>
    </p:spTree>
    <p:extLst>
      <p:ext uri="{BB962C8B-B14F-4D97-AF65-F5344CB8AC3E}">
        <p14:creationId xmlns:p14="http://schemas.microsoft.com/office/powerpoint/2010/main" val="3478715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6</a:t>
            </a:fld>
            <a:endParaRPr lang="en-US"/>
          </a:p>
        </p:txBody>
      </p:sp>
    </p:spTree>
    <p:extLst>
      <p:ext uri="{BB962C8B-B14F-4D97-AF65-F5344CB8AC3E}">
        <p14:creationId xmlns:p14="http://schemas.microsoft.com/office/powerpoint/2010/main" val="2386801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7</a:t>
            </a:fld>
            <a:endParaRPr lang="en-US"/>
          </a:p>
        </p:txBody>
      </p:sp>
    </p:spTree>
    <p:extLst>
      <p:ext uri="{BB962C8B-B14F-4D97-AF65-F5344CB8AC3E}">
        <p14:creationId xmlns:p14="http://schemas.microsoft.com/office/powerpoint/2010/main" val="1522961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8</a:t>
            </a:fld>
            <a:endParaRPr lang="en-US"/>
          </a:p>
        </p:txBody>
      </p:sp>
    </p:spTree>
    <p:extLst>
      <p:ext uri="{BB962C8B-B14F-4D97-AF65-F5344CB8AC3E}">
        <p14:creationId xmlns:p14="http://schemas.microsoft.com/office/powerpoint/2010/main" val="2951883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685800" y="1143000"/>
            <a:ext cx="5486400" cy="30861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F0F4E2F1-1521-4C3A-A563-2F7D19AB6E0B}" type="slidenum">
              <a:rPr lang="en-US" smtClean="0"/>
              <a:pPr/>
              <a:t>9</a:t>
            </a:fld>
            <a:endParaRPr lang="en-US"/>
          </a:p>
        </p:txBody>
      </p:sp>
    </p:spTree>
    <p:extLst>
      <p:ext uri="{BB962C8B-B14F-4D97-AF65-F5344CB8AC3E}">
        <p14:creationId xmlns:p14="http://schemas.microsoft.com/office/powerpoint/2010/main" val="851081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dirty="0"/>
          </a:p>
        </p:txBody>
      </p:sp>
      <p:sp>
        <p:nvSpPr>
          <p:cNvPr id="9"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a:t>
            </a:r>
            <a:r>
              <a:rPr lang="en-US" sz="1400" b="1" dirty="0">
                <a:solidFill>
                  <a:srgbClr val="5A5A5A"/>
                </a:solidFill>
                <a:latin typeface="Bookman Old Style" panose="02050604050505020204" pitchFamily="18" charset="0"/>
              </a:rPr>
              <a:t>4</a:t>
            </a:r>
          </a:p>
        </p:txBody>
      </p:sp>
    </p:spTree>
    <p:extLst>
      <p:ext uri="{BB962C8B-B14F-4D97-AF65-F5344CB8AC3E}">
        <p14:creationId xmlns:p14="http://schemas.microsoft.com/office/powerpoint/2010/main" val="64773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2503617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927139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5897"/>
            <a:ext cx="12192000" cy="949324"/>
          </a:xfrm>
        </p:spPr>
        <p:txBody>
          <a:bodyPr/>
          <a:lstStyle>
            <a:lvl1pPr algn="ctr">
              <a:defRPr sz="2700" b="1">
                <a:latin typeface="Times New Roman" panose="02020603050405020304" pitchFamily="18" charset="0"/>
                <a:cs typeface="Times New Roman" panose="02020603050405020304" pitchFamily="18" charset="0"/>
              </a:defRPr>
            </a:lvl1pPr>
          </a:lstStyle>
          <a:p>
            <a:r>
              <a:rPr lang="ru-RU" dirty="0"/>
              <a:t>Образец заголовка</a:t>
            </a:r>
          </a:p>
        </p:txBody>
      </p:sp>
      <p:sp>
        <p:nvSpPr>
          <p:cNvPr id="7"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356221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a:t>
            </a:r>
            <a:r>
              <a:rPr lang="en-US" sz="1400" b="1" dirty="0">
                <a:solidFill>
                  <a:srgbClr val="5A5A5A"/>
                </a:solidFill>
                <a:latin typeface="Bookman Old Style" panose="02050604050505020204" pitchFamily="18" charset="0"/>
              </a:rPr>
              <a:t>4</a:t>
            </a:r>
          </a:p>
        </p:txBody>
      </p:sp>
    </p:spTree>
    <p:extLst>
      <p:ext uri="{BB962C8B-B14F-4D97-AF65-F5344CB8AC3E}">
        <p14:creationId xmlns:p14="http://schemas.microsoft.com/office/powerpoint/2010/main" val="965112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513460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3464405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2089215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3389695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7"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409624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2940920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Номер слайда 3">
            <a:extLst>
              <a:ext uri="{FF2B5EF4-FFF2-40B4-BE49-F238E27FC236}">
                <a16:creationId xmlns="" xmlns:a16="http://schemas.microsoft.com/office/drawing/2014/main" id="{3DF48714-7FE4-4364-BF9D-28B9C9E2979D}"/>
              </a:ext>
            </a:extLst>
          </p:cNvPr>
          <p:cNvSpPr>
            <a:spLocks noGrp="1"/>
          </p:cNvSpPr>
          <p:nvPr>
            <p:ph type="sldNum" sz="quarter" idx="12"/>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a:solidFill>
                  <a:srgbClr val="5A5A5A"/>
                </a:solidFill>
                <a:latin typeface="Bookman Old Style" panose="02050604050505020204" pitchFamily="18" charset="0"/>
              </a:rPr>
              <a:t>/</a:t>
            </a:r>
            <a:r>
              <a:rPr lang="ru-RU" sz="1400" b="1" dirty="0">
                <a:solidFill>
                  <a:srgbClr val="5A5A5A"/>
                </a:solidFill>
                <a:latin typeface="Bookman Old Style" panose="02050604050505020204" pitchFamily="18" charset="0"/>
              </a:rPr>
              <a:t>23</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1580768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a:t>Образец заголовка</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Номер слайда 3">
            <a:extLst>
              <a:ext uri="{FF2B5EF4-FFF2-40B4-BE49-F238E27FC236}">
                <a16:creationId xmlns="" xmlns:a16="http://schemas.microsoft.com/office/drawing/2014/main" id="{3DF48714-7FE4-4364-BF9D-28B9C9E2979D}"/>
              </a:ext>
            </a:extLst>
          </p:cNvPr>
          <p:cNvSpPr>
            <a:spLocks noGrp="1"/>
          </p:cNvSpPr>
          <p:nvPr>
            <p:ph type="sldNum" sz="quarter" idx="4"/>
          </p:nvPr>
        </p:nvSpPr>
        <p:spPr>
          <a:xfrm>
            <a:off x="11277600" y="6376266"/>
            <a:ext cx="914400" cy="481735"/>
          </a:xfrm>
          <a:prstGeom prst="rect">
            <a:avLst/>
          </a:prstGeom>
        </p:spPr>
        <p:txBody>
          <a:bodyPr/>
          <a:lstStyle/>
          <a:p>
            <a:fld id="{3EC42A18-3AB2-40E5-884A-7E072263AE64}" type="slidenum">
              <a:rPr lang="en-US" b="1" smtClean="0">
                <a:solidFill>
                  <a:srgbClr val="292929"/>
                </a:solidFill>
                <a:latin typeface="Bookman Old Style" panose="02050604050505020204" pitchFamily="18" charset="0"/>
              </a:rPr>
              <a:pPr/>
              <a:t>‹#›</a:t>
            </a:fld>
            <a:r>
              <a:rPr lang="en-US" sz="1400" b="1" dirty="0" smtClean="0">
                <a:solidFill>
                  <a:srgbClr val="5A5A5A"/>
                </a:solidFill>
                <a:latin typeface="Bookman Old Style" panose="02050604050505020204" pitchFamily="18" charset="0"/>
              </a:rPr>
              <a:t>/</a:t>
            </a:r>
            <a:r>
              <a:rPr lang="ru-RU" sz="1400" b="1" dirty="0" smtClean="0">
                <a:solidFill>
                  <a:srgbClr val="5A5A5A"/>
                </a:solidFill>
                <a:latin typeface="Bookman Old Style" panose="02050604050505020204" pitchFamily="18" charset="0"/>
              </a:rPr>
              <a:t>35</a:t>
            </a:r>
            <a:endParaRPr lang="en-US" sz="1400" b="1" dirty="0">
              <a:solidFill>
                <a:srgbClr val="5A5A5A"/>
              </a:solidFill>
              <a:latin typeface="Bookman Old Style" panose="02050604050505020204" pitchFamily="18" charset="0"/>
            </a:endParaRPr>
          </a:p>
        </p:txBody>
      </p:sp>
    </p:spTree>
    <p:extLst>
      <p:ext uri="{BB962C8B-B14F-4D97-AF65-F5344CB8AC3E}">
        <p14:creationId xmlns:p14="http://schemas.microsoft.com/office/powerpoint/2010/main" val="72089299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abr.com/ru/articles/17262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0" y="801560"/>
            <a:ext cx="12192000" cy="1569658"/>
          </a:xfrm>
          <a:prstGeom prst="rect">
            <a:avLst/>
          </a:prstGeom>
          <a:noFill/>
        </p:spPr>
        <p:txBody>
          <a:bodyPr wrap="square" lIns="91438" tIns="45719" rIns="91438" bIns="45719" rtlCol="0">
            <a:spAutoFit/>
          </a:bodyPr>
          <a:lstStyle/>
          <a:p>
            <a:pPr indent="254000" algn="ctr">
              <a:spcBef>
                <a:spcPct val="20000"/>
              </a:spcBef>
            </a:pPr>
            <a:r>
              <a:rPr lang="ru-RU" sz="4800" b="1" dirty="0">
                <a:solidFill>
                  <a:schemeClr val="accent1">
                    <a:lumMod val="50000"/>
                  </a:schemeClr>
                </a:solidFill>
                <a:latin typeface="Bookman Old Style" pitchFamily="18" charset="0"/>
              </a:rPr>
              <a:t>Информационные технологии</a:t>
            </a:r>
            <a:br>
              <a:rPr lang="ru-RU" sz="4800" b="1" dirty="0">
                <a:solidFill>
                  <a:schemeClr val="accent1">
                    <a:lumMod val="50000"/>
                  </a:schemeClr>
                </a:solidFill>
                <a:latin typeface="Bookman Old Style" pitchFamily="18" charset="0"/>
              </a:rPr>
            </a:br>
            <a:r>
              <a:rPr lang="ru-RU" sz="4800" b="1" dirty="0">
                <a:solidFill>
                  <a:schemeClr val="accent1">
                    <a:lumMod val="50000"/>
                  </a:schemeClr>
                </a:solidFill>
                <a:latin typeface="Bookman Old Style" pitchFamily="18" charset="0"/>
              </a:rPr>
              <a:t>и программирование</a:t>
            </a:r>
            <a:endParaRPr lang="ru-RU" altLang="ru-RU" sz="4800" b="1" dirty="0">
              <a:solidFill>
                <a:schemeClr val="accent1">
                  <a:lumMod val="50000"/>
                </a:schemeClr>
              </a:solidFill>
              <a:latin typeface="Bookman Old Style" pitchFamily="18" charset="0"/>
            </a:endParaRPr>
          </a:p>
        </p:txBody>
      </p:sp>
      <p:sp>
        <p:nvSpPr>
          <p:cNvPr id="17" name="Заголовок 16">
            <a:extLst>
              <a:ext uri="{FF2B5EF4-FFF2-40B4-BE49-F238E27FC236}">
                <a16:creationId xmlns="" xmlns:a16="http://schemas.microsoft.com/office/drawing/2014/main" id="{D630362D-1F09-46B4-9DE4-AEA483AC82FD}"/>
              </a:ext>
            </a:extLst>
          </p:cNvPr>
          <p:cNvSpPr>
            <a:spLocks noGrp="1"/>
          </p:cNvSpPr>
          <p:nvPr>
            <p:ph type="ctrTitle"/>
          </p:nvPr>
        </p:nvSpPr>
        <p:spPr>
          <a:xfrm>
            <a:off x="835468" y="2565531"/>
            <a:ext cx="8978016" cy="1384995"/>
          </a:xfrm>
        </p:spPr>
        <p:txBody>
          <a:bodyPr>
            <a:noAutofit/>
          </a:bodyPr>
          <a:lstStyle/>
          <a:p>
            <a:pPr algn="l"/>
            <a:r>
              <a:rPr lang="ru-RU" sz="2800" b="1" dirty="0">
                <a:solidFill>
                  <a:schemeClr val="tx2">
                    <a:lumMod val="50000"/>
                  </a:schemeClr>
                </a:solidFill>
                <a:latin typeface="Bookman Old Style" panose="02050604050505020204" pitchFamily="18" charset="0"/>
                <a:cs typeface="Times New Roman" panose="02020603050405020304" pitchFamily="18" charset="0"/>
              </a:rPr>
              <a:t>Лекция </a:t>
            </a: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7. </a:t>
            </a:r>
            <a:r>
              <a:rPr lang="ru-RU" sz="2800" b="1" dirty="0">
                <a:solidFill>
                  <a:schemeClr val="tx2">
                    <a:lumMod val="50000"/>
                  </a:schemeClr>
                </a:solidFill>
                <a:latin typeface="Bookman Old Style" panose="02050604050505020204" pitchFamily="18" charset="0"/>
                <a:cs typeface="Times New Roman" panose="02020603050405020304" pitchFamily="18" charset="0"/>
              </a:rPr>
              <a:t>Основы языка </a:t>
            </a:r>
            <a:r>
              <a:rPr lang="en-US" sz="2800" b="1" dirty="0">
                <a:solidFill>
                  <a:schemeClr val="tx2">
                    <a:lumMod val="50000"/>
                  </a:schemeClr>
                </a:solidFill>
                <a:latin typeface="Bookman Old Style" panose="02050604050505020204" pitchFamily="18" charset="0"/>
                <a:cs typeface="Times New Roman" panose="02020603050405020304" pitchFamily="18" charset="0"/>
              </a:rPr>
              <a:t>C#</a:t>
            </a:r>
            <a:r>
              <a:rPr lang="ru-RU" sz="2800" b="1" dirty="0">
                <a:solidFill>
                  <a:schemeClr val="tx2">
                    <a:lumMod val="50000"/>
                  </a:schemeClr>
                </a:solidFill>
                <a:latin typeface="Bookman Old Style" panose="02050604050505020204" pitchFamily="18" charset="0"/>
                <a:cs typeface="Times New Roman" panose="02020603050405020304" pitchFamily="18" charset="0"/>
              </a:rPr>
              <a:t/>
            </a:r>
            <a:br>
              <a:rPr lang="ru-RU" sz="2800" b="1" dirty="0">
                <a:solidFill>
                  <a:schemeClr val="tx2">
                    <a:lumMod val="50000"/>
                  </a:schemeClr>
                </a:solidFill>
                <a:latin typeface="Bookman Old Style" panose="02050604050505020204" pitchFamily="18" charset="0"/>
                <a:cs typeface="Times New Roman" panose="02020603050405020304" pitchFamily="18" charset="0"/>
              </a:rPr>
            </a:br>
            <a:r>
              <a:rPr lang="en-US" sz="2800" b="1" dirty="0">
                <a:solidFill>
                  <a:schemeClr val="tx2">
                    <a:lumMod val="50000"/>
                  </a:schemeClr>
                </a:solidFill>
                <a:latin typeface="Bookman Old Style" panose="02050604050505020204" pitchFamily="18" charset="0"/>
                <a:cs typeface="Times New Roman" panose="02020603050405020304" pitchFamily="18" charset="0"/>
              </a:rPr>
              <a:t/>
            </a:r>
            <a:br>
              <a:rPr lang="en-US" sz="2800" b="1" dirty="0">
                <a:solidFill>
                  <a:schemeClr val="tx2">
                    <a:lumMod val="50000"/>
                  </a:schemeClr>
                </a:solidFill>
                <a:latin typeface="Bookman Old Style" panose="02050604050505020204" pitchFamily="18" charset="0"/>
                <a:cs typeface="Times New Roman" panose="02020603050405020304" pitchFamily="18" charset="0"/>
              </a:rPr>
            </a:br>
            <a:r>
              <a:rPr lang="ru-RU" sz="2800" b="1" dirty="0">
                <a:solidFill>
                  <a:schemeClr val="tx2">
                    <a:lumMod val="50000"/>
                  </a:schemeClr>
                </a:solidFill>
                <a:latin typeface="Bookman Old Style" panose="02050604050505020204" pitchFamily="18" charset="0"/>
                <a:cs typeface="Times New Roman" panose="02020603050405020304" pitchFamily="18" charset="0"/>
              </a:rPr>
              <a:t>Содержание лекции:</a:t>
            </a:r>
            <a:endParaRPr lang="ru-RU" sz="2800" dirty="0">
              <a:latin typeface="Bookman Old Style" panose="02050604050505020204" pitchFamily="18" charset="0"/>
            </a:endParaRPr>
          </a:p>
        </p:txBody>
      </p:sp>
      <p:sp>
        <p:nvSpPr>
          <p:cNvPr id="10" name="Rectangle 28" descr="Светлый диагональный 2"/>
          <p:cNvSpPr>
            <a:spLocks noChangeArrowheads="1"/>
          </p:cNvSpPr>
          <p:nvPr/>
        </p:nvSpPr>
        <p:spPr bwMode="auto">
          <a:xfrm>
            <a:off x="0" y="6336807"/>
            <a:ext cx="12192000" cy="521193"/>
          </a:xfrm>
          <a:prstGeom prst="rect">
            <a:avLst/>
          </a:prstGeom>
          <a:pattFill prst="ltUpDiag">
            <a:fgClr>
              <a:schemeClr val="accent1">
                <a:lumMod val="40000"/>
                <a:lumOff val="60000"/>
              </a:schemeClr>
            </a:fgClr>
            <a:bgClr>
              <a:srgbClr val="FFFFFF"/>
            </a:bgClr>
          </a:pattFill>
          <a:ln w="19050"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indent="723900" algn="just"/>
            <a:r>
              <a:rPr lang="ru-RU" b="1" dirty="0">
                <a:solidFill>
                  <a:srgbClr val="292929"/>
                </a:solidFill>
                <a:latin typeface="Bookman Old Style" pitchFamily="18" charset="0"/>
              </a:rPr>
              <a:t>Преподаватель курса: Клюкин Даниил Анатольевич, ст. преподаватель каф. </a:t>
            </a:r>
            <a:r>
              <a:rPr lang="ru-RU" b="1">
                <a:solidFill>
                  <a:srgbClr val="292929"/>
                </a:solidFill>
                <a:latin typeface="Bookman Old Style" pitchFamily="18" charset="0"/>
              </a:rPr>
              <a:t>ПМиИТ</a:t>
            </a:r>
            <a:endParaRPr lang="ru-RU" b="1" dirty="0">
              <a:solidFill>
                <a:srgbClr val="292929"/>
              </a:solidFill>
              <a:latin typeface="Bookman Old Style" pitchFamily="18" charset="0"/>
            </a:endParaRPr>
          </a:p>
        </p:txBody>
      </p:sp>
      <p:sp>
        <p:nvSpPr>
          <p:cNvPr id="12" name="TextBox 11">
            <a:extLst>
              <a:ext uri="{FF2B5EF4-FFF2-40B4-BE49-F238E27FC236}">
                <a16:creationId xmlns="" xmlns:a16="http://schemas.microsoft.com/office/drawing/2014/main" id="{F7B00361-5492-4290-B470-295172C16526}"/>
              </a:ext>
            </a:extLst>
          </p:cNvPr>
          <p:cNvSpPr txBox="1"/>
          <p:nvPr/>
        </p:nvSpPr>
        <p:spPr>
          <a:xfrm>
            <a:off x="835468" y="3950526"/>
            <a:ext cx="8978016" cy="954107"/>
          </a:xfrm>
          <a:prstGeom prst="rect">
            <a:avLst/>
          </a:prstGeom>
          <a:noFill/>
        </p:spPr>
        <p:txBody>
          <a:bodyPr wrap="square">
            <a:spAutoFit/>
          </a:bodyPr>
          <a:lstStyle/>
          <a:p>
            <a:pPr marL="285750" indent="-285750">
              <a:buFont typeface="Arial" panose="020B0604020202020204" pitchFamily="34" charset="0"/>
              <a:buChar char="•"/>
            </a:pP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Особенности строк в </a:t>
            </a:r>
            <a:r>
              <a:rPr lang="en-US" sz="2800" b="1" dirty="0" err="1" smtClean="0">
                <a:solidFill>
                  <a:schemeClr val="tx2">
                    <a:lumMod val="50000"/>
                  </a:schemeClr>
                </a:solidFill>
                <a:latin typeface="Bookman Old Style" panose="02050604050505020204" pitchFamily="18" charset="0"/>
                <a:cs typeface="Times New Roman" panose="02020603050405020304" pitchFamily="18" charset="0"/>
              </a:rPr>
              <a:t>.</a:t>
            </a:r>
            <a:r>
              <a:rPr lang="en-US" sz="2800" b="1" dirty="0" err="1" smtClean="0">
                <a:solidFill>
                  <a:schemeClr val="tx2">
                    <a:lumMod val="50000"/>
                  </a:schemeClr>
                </a:solidFill>
                <a:latin typeface="Bookman Old Style" panose="02050604050505020204" pitchFamily="18" charset="0"/>
                <a:cs typeface="Times New Roman" panose="02020603050405020304" pitchFamily="18" charset="0"/>
              </a:rPr>
              <a:t>Net</a:t>
            </a:r>
            <a:endParaRPr lang="ru-RU" sz="2800" b="1" dirty="0" smtClean="0">
              <a:solidFill>
                <a:schemeClr val="tx2">
                  <a:lumMod val="50000"/>
                </a:schemeClr>
              </a:solidFill>
              <a:latin typeface="Bookman Old Style" panose="02050604050505020204" pitchFamily="18" charset="0"/>
              <a:cs typeface="Times New Roman" panose="02020603050405020304" pitchFamily="18" charset="0"/>
            </a:endParaRPr>
          </a:p>
          <a:p>
            <a:r>
              <a:rPr lang="en-US" sz="2800" b="1" dirty="0">
                <a:solidFill>
                  <a:schemeClr val="tx2">
                    <a:lumMod val="50000"/>
                  </a:schemeClr>
                </a:solidFill>
                <a:latin typeface="Bookman Old Style" panose="02050604050505020204" pitchFamily="18" charset="0"/>
                <a:cs typeface="Times New Roman" panose="02020603050405020304" pitchFamily="18" charset="0"/>
                <a:hlinkClick r:id="rId3"/>
              </a:rPr>
              <a:t>https://habr.com/ru/articles/172627</a:t>
            </a:r>
            <a:r>
              <a:rPr lang="en-US" sz="2800" b="1" dirty="0" smtClean="0">
                <a:solidFill>
                  <a:schemeClr val="tx2">
                    <a:lumMod val="50000"/>
                  </a:schemeClr>
                </a:solidFill>
                <a:latin typeface="Bookman Old Style" panose="02050604050505020204" pitchFamily="18" charset="0"/>
                <a:cs typeface="Times New Roman" panose="02020603050405020304" pitchFamily="18" charset="0"/>
                <a:hlinkClick r:id="rId3"/>
              </a:rPr>
              <a:t>/</a:t>
            </a: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 </a:t>
            </a:r>
            <a:endParaRPr lang="ru-RU" sz="2800" b="1" dirty="0">
              <a:solidFill>
                <a:schemeClr val="tx2">
                  <a:lumMod val="50000"/>
                </a:schemeClr>
              </a:solidFill>
              <a:latin typeface="Bookman Old Style" panose="020506040505050202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99237" y="0"/>
            <a:ext cx="11929730" cy="4046172"/>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Рассмотрим каждый пункт подробнее.</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Строки — ссылочные типы</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Строки являются настоящими ссылочными типами, то есть они всегда располагаются в куче. Многие путают их со значимыми типами, потому что они ведут себя также, например, они неизменяемы и их сравнение происходит по значению, а не по ссылкам, но нужно помнить, что это ссылочный тип.</a:t>
            </a:r>
          </a:p>
        </p:txBody>
      </p:sp>
    </p:spTree>
    <p:extLst>
      <p:ext uri="{BB962C8B-B14F-4D97-AF65-F5344CB8AC3E}">
        <p14:creationId xmlns:p14="http://schemas.microsoft.com/office/powerpoint/2010/main" val="3711256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99237" y="0"/>
            <a:ext cx="11929730" cy="6705362"/>
          </a:xfrm>
          <a:prstGeom prst="rect">
            <a:avLst/>
          </a:prstGeom>
        </p:spPr>
        <p:txBody>
          <a:bodyPr wrap="square">
            <a:spAutoFit/>
          </a:bodyPr>
          <a:lstStyle/>
          <a:p>
            <a:pPr algn="just">
              <a:lnSpc>
                <a:spcPct val="120000"/>
              </a:lnSpc>
            </a:pPr>
            <a:r>
              <a:rPr lang="ru-RU" sz="2400" b="1" dirty="0">
                <a:solidFill>
                  <a:srgbClr val="000000"/>
                </a:solidFill>
                <a:latin typeface="Bookman Old Style" panose="02050604050505020204" pitchFamily="18" charset="0"/>
              </a:rPr>
              <a:t>Строки — неизменяемы</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Строки являются неизменяемыми. Это сделано не просто так. В неизменности строк есть немало преимуществ:</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Строковый тип является </a:t>
            </a:r>
            <a:r>
              <a:rPr lang="ru-RU" sz="2400" dirty="0" err="1">
                <a:solidFill>
                  <a:srgbClr val="000000"/>
                </a:solidFill>
                <a:latin typeface="Bookman Old Style" panose="02050604050505020204" pitchFamily="18" charset="0"/>
              </a:rPr>
              <a:t>потокобезопасным</a:t>
            </a:r>
            <a:r>
              <a:rPr lang="ru-RU" sz="2400" dirty="0">
                <a:solidFill>
                  <a:srgbClr val="000000"/>
                </a:solidFill>
                <a:latin typeface="Bookman Old Style" panose="02050604050505020204" pitchFamily="18" charset="0"/>
              </a:rPr>
              <a:t>, так как ни один поток не может изменить содержимое строки.</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Использование неизменных строк ведет к снижению нагрузки на память, так как нет необходимости хранить 2 экземпляра одной строки. В таком случае и памяти меньше расходуется, и сравнение происходит быстрее, так как требует сравнение лишь ссылок. Механизм, который это реализует в .NET называется </a:t>
            </a:r>
            <a:r>
              <a:rPr lang="ru-RU" sz="2400" b="1" dirty="0">
                <a:solidFill>
                  <a:srgbClr val="000000"/>
                </a:solidFill>
                <a:latin typeface="Bookman Old Style" panose="02050604050505020204" pitchFamily="18" charset="0"/>
              </a:rPr>
              <a:t>интернированием</a:t>
            </a:r>
            <a:r>
              <a:rPr lang="ru-RU" sz="2400" dirty="0">
                <a:solidFill>
                  <a:srgbClr val="000000"/>
                </a:solidFill>
                <a:latin typeface="Bookman Old Style" panose="02050604050505020204" pitchFamily="18" charset="0"/>
              </a:rPr>
              <a:t> строк (пул строк), о нем поговорим чуть позже.</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При передаче неизменяемого параметра в метод мы можем не беспокоиться, что он будет изменен (если, конечно, он не был передан как </a:t>
            </a:r>
            <a:r>
              <a:rPr lang="ru-RU" sz="2400" dirty="0" err="1">
                <a:solidFill>
                  <a:srgbClr val="000000"/>
                </a:solidFill>
                <a:latin typeface="Bookman Old Style" panose="02050604050505020204" pitchFamily="18" charset="0"/>
              </a:rPr>
              <a:t>ref</a:t>
            </a:r>
            <a:r>
              <a:rPr lang="ru-RU" sz="2400" dirty="0">
                <a:solidFill>
                  <a:srgbClr val="000000"/>
                </a:solidFill>
                <a:latin typeface="Bookman Old Style" panose="02050604050505020204" pitchFamily="18" charset="0"/>
              </a:rPr>
              <a:t> или </a:t>
            </a:r>
            <a:r>
              <a:rPr lang="ru-RU" sz="2400" dirty="0" err="1">
                <a:solidFill>
                  <a:srgbClr val="000000"/>
                </a:solidFill>
                <a:latin typeface="Bookman Old Style" panose="02050604050505020204" pitchFamily="18" charset="0"/>
              </a:rPr>
              <a:t>out</a:t>
            </a:r>
            <a:r>
              <a:rPr lang="ru-RU" sz="2400" dirty="0">
                <a:solidFill>
                  <a:srgbClr val="000000"/>
                </a:solidFill>
                <a:latin typeface="Bookman Old Style" panose="02050604050505020204" pitchFamily="18" charset="0"/>
              </a:rPr>
              <a:t>).</a:t>
            </a:r>
          </a:p>
        </p:txBody>
      </p:sp>
    </p:spTree>
    <p:extLst>
      <p:ext uri="{BB962C8B-B14F-4D97-AF65-F5344CB8AC3E}">
        <p14:creationId xmlns:p14="http://schemas.microsoft.com/office/powerpoint/2010/main" val="29849408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99237" y="0"/>
            <a:ext cx="11929730" cy="5375126"/>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Структуры данных можно разделить на два вида — </a:t>
            </a:r>
            <a:r>
              <a:rPr lang="ru-RU" sz="2400" b="1" dirty="0">
                <a:solidFill>
                  <a:srgbClr val="000000"/>
                </a:solidFill>
                <a:latin typeface="Bookman Old Style" panose="02050604050505020204" pitchFamily="18" charset="0"/>
              </a:rPr>
              <a:t>эфемерные</a:t>
            </a:r>
            <a:r>
              <a:rPr lang="ru-RU" sz="2400" dirty="0">
                <a:solidFill>
                  <a:srgbClr val="000000"/>
                </a:solidFill>
                <a:latin typeface="Bookman Old Style" panose="02050604050505020204" pitchFamily="18" charset="0"/>
              </a:rPr>
              <a:t> и </a:t>
            </a:r>
            <a:r>
              <a:rPr lang="ru-RU" sz="2400" b="1" dirty="0">
                <a:solidFill>
                  <a:srgbClr val="000000"/>
                </a:solidFill>
                <a:latin typeface="Bookman Old Style" panose="02050604050505020204" pitchFamily="18" charset="0"/>
              </a:rPr>
              <a:t>персистентные</a:t>
            </a:r>
            <a:r>
              <a:rPr lang="ru-RU" sz="2400" dirty="0">
                <a:solidFill>
                  <a:srgbClr val="000000"/>
                </a:solidFill>
                <a:latin typeface="Bookman Old Style" panose="02050604050505020204" pitchFamily="18" charset="0"/>
              </a:rPr>
              <a:t>. Эфемерными называют структуры данных, хранящие только последнюю свою версию. Персистентными называют структуры, которые сохраняют все свои предыдущие версии при изменении. Последние фактически неизменяемы, так как их операции не изменяют структуру на месте, вместо этого они возвращают новую основанную на предыдущей структуру.</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Учитывая, что строки неизменны, они могли бы быть и персистентными, однако таковыми не являются. В .NET строки являются эфемерными. Подробнее о том, почему это именно так можно прочитать у Эрика </a:t>
            </a:r>
            <a:r>
              <a:rPr lang="ru-RU" sz="2400" dirty="0" err="1" smtClean="0">
                <a:solidFill>
                  <a:srgbClr val="000000"/>
                </a:solidFill>
                <a:latin typeface="Bookman Old Style" panose="02050604050505020204" pitchFamily="18" charset="0"/>
              </a:rPr>
              <a:t>Липперта</a:t>
            </a:r>
            <a:r>
              <a:rPr lang="ru-RU" sz="2400" dirty="0" smtClean="0">
                <a:solidFill>
                  <a:srgbClr val="000000"/>
                </a:solidFill>
                <a:latin typeface="Bookman Old Style" panose="02050604050505020204" pitchFamily="18" charset="0"/>
              </a:rPr>
              <a:t>.</a:t>
            </a:r>
            <a:endParaRPr lang="ru-RU" sz="2400" dirty="0">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281898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99237" y="0"/>
            <a:ext cx="11929730" cy="6297108"/>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Строки переопределяют </a:t>
            </a:r>
            <a:r>
              <a:rPr lang="ru-RU" sz="2400" b="1" dirty="0" err="1">
                <a:solidFill>
                  <a:srgbClr val="000000"/>
                </a:solidFill>
                <a:latin typeface="Bookman Old Style" panose="02050604050505020204" pitchFamily="18" charset="0"/>
              </a:rPr>
              <a:t>Object.Equals</a:t>
            </a:r>
            <a:endParaRPr lang="ru-RU" sz="2400" b="1" dirty="0">
              <a:solidFill>
                <a:srgbClr val="000000"/>
              </a:solidFill>
              <a:latin typeface="Bookman Old Style" panose="02050604050505020204" pitchFamily="18" charset="0"/>
            </a:endParaRP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Класс </a:t>
            </a:r>
            <a:r>
              <a:rPr lang="ru-RU" sz="2400" dirty="0" err="1">
                <a:solidFill>
                  <a:srgbClr val="000000"/>
                </a:solidFill>
                <a:latin typeface="Bookman Old Style" panose="02050604050505020204" pitchFamily="18" charset="0"/>
              </a:rPr>
              <a:t>String</a:t>
            </a:r>
            <a:r>
              <a:rPr lang="ru-RU" sz="2400" dirty="0">
                <a:solidFill>
                  <a:srgbClr val="000000"/>
                </a:solidFill>
                <a:latin typeface="Bookman Old Style" panose="02050604050505020204" pitchFamily="18" charset="0"/>
              </a:rPr>
              <a:t> переопределяет метод </a:t>
            </a:r>
            <a:r>
              <a:rPr lang="ru-RU" sz="2400" dirty="0" err="1">
                <a:solidFill>
                  <a:srgbClr val="000000"/>
                </a:solidFill>
                <a:latin typeface="Bookman Old Style" panose="02050604050505020204" pitchFamily="18" charset="0"/>
              </a:rPr>
              <a:t>Object.Equals</a:t>
            </a:r>
            <a:r>
              <a:rPr lang="ru-RU" sz="2400" dirty="0">
                <a:solidFill>
                  <a:srgbClr val="000000"/>
                </a:solidFill>
                <a:latin typeface="Bookman Old Style" panose="02050604050505020204" pitchFamily="18" charset="0"/>
              </a:rPr>
              <a:t>, в результате чего сравнение происходит не по ссылке, а по значению. </a:t>
            </a:r>
            <a:endParaRPr lang="ru-RU" sz="2400" dirty="0" smtClean="0">
              <a:solidFill>
                <a:srgbClr val="000000"/>
              </a:solidFill>
              <a:latin typeface="Bookman Old Style" panose="02050604050505020204" pitchFamily="18" charset="0"/>
            </a:endParaRP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err="1">
                <a:solidFill>
                  <a:srgbClr val="000000"/>
                </a:solidFill>
                <a:latin typeface="Bookman Old Style" panose="02050604050505020204" pitchFamily="18" charset="0"/>
              </a:rPr>
              <a:t>if</a:t>
            </a:r>
            <a:r>
              <a:rPr lang="ru-RU" sz="2400" dirty="0">
                <a:solidFill>
                  <a:srgbClr val="000000"/>
                </a:solidFill>
                <a:latin typeface="Bookman Old Style" panose="02050604050505020204" pitchFamily="18" charset="0"/>
              </a:rPr>
              <a:t> (s1 == s2</a:t>
            </a:r>
            <a:r>
              <a:rPr lang="ru-RU" sz="2400" dirty="0" smtClean="0">
                <a:solidFill>
                  <a:srgbClr val="000000"/>
                </a:solidFill>
                <a:latin typeface="Bookman Old Style" panose="02050604050505020204" pitchFamily="18" charset="0"/>
              </a:rPr>
              <a:t>)</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в </a:t>
            </a:r>
            <a:r>
              <a:rPr lang="ru-RU" sz="2400" dirty="0" smtClean="0">
                <a:solidFill>
                  <a:srgbClr val="000000"/>
                </a:solidFill>
                <a:latin typeface="Bookman Old Style" panose="02050604050505020204" pitchFamily="18" charset="0"/>
              </a:rPr>
              <a:t>сравнении</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err="1">
                <a:solidFill>
                  <a:srgbClr val="000000"/>
                </a:solidFill>
                <a:latin typeface="Bookman Old Style" panose="02050604050505020204" pitchFamily="18" charset="0"/>
              </a:rPr>
              <a:t>if</a:t>
            </a:r>
            <a:r>
              <a:rPr lang="ru-RU" sz="2400" dirty="0">
                <a:solidFill>
                  <a:srgbClr val="000000"/>
                </a:solidFill>
                <a:latin typeface="Bookman Old Style" panose="02050604050505020204" pitchFamily="18" charset="0"/>
              </a:rPr>
              <a:t> (s1.Equals(s2))</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Кстати, в </a:t>
            </a:r>
            <a:r>
              <a:rPr lang="ru-RU" sz="2400" dirty="0" err="1">
                <a:solidFill>
                  <a:srgbClr val="000000"/>
                </a:solidFill>
                <a:latin typeface="Bookman Old Style" panose="02050604050505020204" pitchFamily="18" charset="0"/>
              </a:rPr>
              <a:t>Java</a:t>
            </a:r>
            <a:r>
              <a:rPr lang="ru-RU" sz="2400" dirty="0">
                <a:solidFill>
                  <a:srgbClr val="000000"/>
                </a:solidFill>
                <a:latin typeface="Bookman Old Style" panose="02050604050505020204" pitchFamily="18" charset="0"/>
              </a:rPr>
              <a:t> оператор == сравнивает по ссылке, а для того чтобы сравнить строки посимвольно необходимо использовать метод </a:t>
            </a:r>
            <a:r>
              <a:rPr lang="ru-RU" sz="2400" dirty="0" err="1">
                <a:solidFill>
                  <a:srgbClr val="000000"/>
                </a:solidFill>
                <a:latin typeface="Bookman Old Style" panose="02050604050505020204" pitchFamily="18" charset="0"/>
              </a:rPr>
              <a:t>string.equals</a:t>
            </a:r>
            <a:r>
              <a:rPr lang="ru-RU" sz="2400" dirty="0">
                <a:solidFill>
                  <a:srgbClr val="000000"/>
                </a:solidFill>
                <a:latin typeface="Bookman Old Style" panose="02050604050505020204" pitchFamily="18" charset="0"/>
              </a:rPr>
              <a:t>().</a:t>
            </a:r>
          </a:p>
        </p:txBody>
      </p:sp>
    </p:spTree>
    <p:extLst>
      <p:ext uri="{BB962C8B-B14F-4D97-AF65-F5344CB8AC3E}">
        <p14:creationId xmlns:p14="http://schemas.microsoft.com/office/powerpoint/2010/main" val="29699879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6801798"/>
          </a:xfrm>
          <a:prstGeom prst="rect">
            <a:avLst/>
          </a:prstGeom>
        </p:spPr>
        <p:txBody>
          <a:bodyPr wrap="square">
            <a:spAutoFit/>
          </a:bodyPr>
          <a:lstStyle/>
          <a:p>
            <a:pPr algn="just">
              <a:lnSpc>
                <a:spcPct val="114000"/>
              </a:lnSpc>
            </a:pPr>
            <a:r>
              <a:rPr lang="ru-RU" sz="2400" b="1" dirty="0">
                <a:solidFill>
                  <a:srgbClr val="000000"/>
                </a:solidFill>
                <a:latin typeface="Bookman Old Style" panose="02050604050505020204" pitchFamily="18" charset="0"/>
              </a:rPr>
              <a:t>Интернирование строк </a:t>
            </a:r>
            <a:r>
              <a:rPr lang="ru-RU" sz="2400" dirty="0">
                <a:solidFill>
                  <a:srgbClr val="000000"/>
                </a:solidFill>
                <a:latin typeface="Bookman Old Style" panose="02050604050505020204" pitchFamily="18" charset="0"/>
              </a:rPr>
              <a:t>— это механизм, при котором одинаковые литералы представляют собой один объект в памяти</a:t>
            </a:r>
            <a:r>
              <a:rPr lang="ru-RU" sz="2400" dirty="0" smtClean="0">
                <a:solidFill>
                  <a:srgbClr val="000000"/>
                </a:solidFill>
                <a:latin typeface="Bookman Old Style" panose="02050604050505020204" pitchFamily="18" charset="0"/>
              </a:rPr>
              <a:t>.</a:t>
            </a:r>
            <a:endParaRPr lang="ru-RU" sz="2400" dirty="0">
              <a:solidFill>
                <a:srgbClr val="000000"/>
              </a:solidFill>
              <a:latin typeface="Bookman Old Style" panose="02050604050505020204" pitchFamily="18" charset="0"/>
            </a:endParaRPr>
          </a:p>
          <a:p>
            <a:pPr algn="just">
              <a:lnSpc>
                <a:spcPct val="114000"/>
              </a:lnSpc>
            </a:pPr>
            <a:r>
              <a:rPr lang="ru-RU" sz="2400" dirty="0" smtClean="0">
                <a:solidFill>
                  <a:srgbClr val="000000"/>
                </a:solidFill>
                <a:latin typeface="Bookman Old Style" panose="02050604050505020204" pitchFamily="18" charset="0"/>
              </a:rPr>
              <a:t>В </a:t>
            </a:r>
            <a:r>
              <a:rPr lang="ru-RU" sz="2400" dirty="0">
                <a:solidFill>
                  <a:srgbClr val="000000"/>
                </a:solidFill>
                <a:latin typeface="Bookman Old Style" panose="02050604050505020204" pitchFamily="18" charset="0"/>
              </a:rPr>
              <a:t>рамках процесса </a:t>
            </a:r>
            <a:r>
              <a:rPr lang="ru-RU" sz="2400" dirty="0" smtClean="0">
                <a:solidFill>
                  <a:srgbClr val="000000"/>
                </a:solidFill>
                <a:latin typeface="Bookman Old Style" panose="02050604050505020204" pitchFamily="18" charset="0"/>
              </a:rPr>
              <a:t>существует </a:t>
            </a:r>
            <a:r>
              <a:rPr lang="ru-RU" sz="2400" dirty="0">
                <a:solidFill>
                  <a:srgbClr val="000000"/>
                </a:solidFill>
                <a:latin typeface="Bookman Old Style" panose="02050604050505020204" pitchFamily="18" charset="0"/>
              </a:rPr>
              <a:t>одна внутренняя хеш-таблица, ключами которой являются строки, а значениями – ссылки на них. Во время JIT-компиляции литеральные строки последовательно заносятся в таблицу (каждая строка в таблице встречается только один раз). На этапе выполнения ссылки на литеральные строки присваиваются из этой таблицы</a:t>
            </a:r>
            <a:r>
              <a:rPr lang="ru-RU" sz="2400" dirty="0" smtClean="0">
                <a:solidFill>
                  <a:srgbClr val="000000"/>
                </a:solidFill>
                <a:latin typeface="Bookman Old Style" panose="02050604050505020204" pitchFamily="18" charset="0"/>
              </a:rPr>
              <a:t>.</a:t>
            </a:r>
          </a:p>
          <a:p>
            <a:pPr>
              <a:lnSpc>
                <a:spcPct val="114000"/>
              </a:lnSpc>
            </a:pPr>
            <a:r>
              <a:rPr lang="en-US" sz="2400" dirty="0" err="1" smtClean="0">
                <a:solidFill>
                  <a:srgbClr val="0000FF"/>
                </a:solidFill>
                <a:latin typeface="Consolas" panose="020B0609020204030204" pitchFamily="49" charset="0"/>
              </a:rPr>
              <a:t>var</a:t>
            </a:r>
            <a:r>
              <a:rPr lang="en-US" sz="2400" dirty="0" smtClean="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habrahabr</a:t>
            </a:r>
            <a:r>
              <a:rPr lang="en-US" sz="2400" dirty="0" smtClean="0">
                <a:solidFill>
                  <a:srgbClr val="A31515"/>
                </a:solidFill>
                <a:latin typeface="Consolas" panose="020B0609020204030204" pitchFamily="49" charset="0"/>
              </a:rPr>
              <a:t>"</a:t>
            </a:r>
            <a:r>
              <a:rPr lang="en-US" sz="2400" dirty="0" smtClean="0">
                <a:solidFill>
                  <a:srgbClr val="222222"/>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a:lnSpc>
                <a:spcPct val="114000"/>
              </a:lnSpc>
            </a:pPr>
            <a:r>
              <a:rPr lang="en-US" sz="2400" dirty="0" err="1" smtClean="0">
                <a:solidFill>
                  <a:srgbClr val="0000FF"/>
                </a:solidFill>
                <a:latin typeface="Consolas" panose="020B0609020204030204" pitchFamily="49" charset="0"/>
              </a:rPr>
              <a:t>var</a:t>
            </a:r>
            <a:r>
              <a:rPr lang="en-US" sz="2400" dirty="0" smtClean="0">
                <a:solidFill>
                  <a:srgbClr val="000000"/>
                </a:solidFill>
                <a:latin typeface="Consolas" panose="020B0609020204030204" pitchFamily="49" charset="0"/>
              </a:rPr>
              <a:t> </a:t>
            </a:r>
            <a:r>
              <a:rPr lang="en-US" sz="2400" dirty="0" smtClean="0">
                <a:solidFill>
                  <a:srgbClr val="001080"/>
                </a:solidFill>
                <a:latin typeface="Consolas" panose="020B0609020204030204" pitchFamily="49" charset="0"/>
              </a:rPr>
              <a:t>s2</a:t>
            </a:r>
            <a:r>
              <a:rPr lang="en-US" sz="2400" dirty="0" smtClean="0">
                <a:solidFill>
                  <a:srgbClr val="000000"/>
                </a:solidFill>
                <a:latin typeface="Consolas" panose="020B0609020204030204" pitchFamily="49" charset="0"/>
              </a:rPr>
              <a:t> = </a:t>
            </a:r>
            <a:r>
              <a:rPr lang="en-US" sz="2400" dirty="0" smtClean="0">
                <a:solidFill>
                  <a:srgbClr val="A31515"/>
                </a:solidFill>
                <a:latin typeface="Consolas" panose="020B0609020204030204" pitchFamily="49" charset="0"/>
              </a:rPr>
              <a:t>"</a:t>
            </a:r>
            <a:r>
              <a:rPr lang="en-US" sz="2400" dirty="0" err="1" smtClean="0">
                <a:solidFill>
                  <a:srgbClr val="A31515"/>
                </a:solidFill>
                <a:latin typeface="Consolas" panose="020B0609020204030204" pitchFamily="49" charset="0"/>
              </a:rPr>
              <a:t>habrahabr</a:t>
            </a:r>
            <a:r>
              <a:rPr lang="en-US" sz="2400" dirty="0" smtClean="0">
                <a:solidFill>
                  <a:srgbClr val="A31515"/>
                </a:solidFill>
                <a:latin typeface="Consolas" panose="020B0609020204030204" pitchFamily="49" charset="0"/>
              </a:rPr>
              <a:t>"</a:t>
            </a:r>
            <a:r>
              <a:rPr lang="en-US" sz="2400" dirty="0" smtClean="0">
                <a:solidFill>
                  <a:srgbClr val="222222"/>
                </a:solidFill>
                <a:latin typeface="Consolas" panose="020B0609020204030204" pitchFamily="49" charset="0"/>
              </a:rPr>
              <a:t>;</a:t>
            </a:r>
            <a:endParaRPr lang="en-US" sz="2400" dirty="0" smtClean="0">
              <a:solidFill>
                <a:srgbClr val="000000"/>
              </a:solidFill>
              <a:latin typeface="Consolas" panose="020B0609020204030204" pitchFamily="49" charset="0"/>
            </a:endParaRPr>
          </a:p>
          <a:p>
            <a:pPr>
              <a:lnSpc>
                <a:spcPct val="114000"/>
              </a:lnSpc>
            </a:pPr>
            <a:r>
              <a:rPr lang="en-US" sz="2400" dirty="0" err="1" smtClean="0">
                <a:solidFill>
                  <a:srgbClr val="0000FF"/>
                </a:solidFill>
                <a:latin typeface="Consolas" panose="020B0609020204030204" pitchFamily="49" charset="0"/>
              </a:rPr>
              <a:t>var</a:t>
            </a:r>
            <a:r>
              <a:rPr lang="en-US" sz="2400" dirty="0" smtClean="0">
                <a:solidFill>
                  <a:srgbClr val="000000"/>
                </a:solidFill>
                <a:latin typeface="Consolas" panose="020B0609020204030204" pitchFamily="49" charset="0"/>
              </a:rPr>
              <a:t> </a:t>
            </a:r>
            <a:r>
              <a:rPr lang="en-US" sz="2400" dirty="0" smtClean="0">
                <a:solidFill>
                  <a:srgbClr val="001080"/>
                </a:solidFill>
                <a:latin typeface="Consolas" panose="020B0609020204030204" pitchFamily="49" charset="0"/>
              </a:rPr>
              <a:t>s3</a:t>
            </a:r>
            <a:r>
              <a:rPr lang="en-US" sz="2400" dirty="0" smtClean="0">
                <a:solidFill>
                  <a:srgbClr val="000000"/>
                </a:solidFill>
                <a:latin typeface="Consolas" panose="020B0609020204030204" pitchFamily="49" charset="0"/>
              </a:rPr>
              <a:t> = </a:t>
            </a:r>
            <a:r>
              <a:rPr lang="en-US" sz="2400" dirty="0" smtClean="0">
                <a:solidFill>
                  <a:srgbClr val="A31515"/>
                </a:solidFill>
                <a:latin typeface="Consolas" panose="020B0609020204030204" pitchFamily="49" charset="0"/>
              </a:rPr>
              <a:t>"</a:t>
            </a:r>
            <a:r>
              <a:rPr lang="en-US" sz="2400" dirty="0" err="1" smtClean="0">
                <a:solidFill>
                  <a:srgbClr val="A31515"/>
                </a:solidFill>
                <a:latin typeface="Consolas" panose="020B0609020204030204" pitchFamily="49" charset="0"/>
              </a:rPr>
              <a:t>habra</a:t>
            </a:r>
            <a:r>
              <a:rPr lang="en-US" sz="2400" dirty="0" smtClean="0">
                <a:solidFill>
                  <a:srgbClr val="A31515"/>
                </a:solidFill>
                <a:latin typeface="Consolas" panose="020B0609020204030204" pitchFamily="49" charset="0"/>
              </a:rPr>
              <a:t>"</a:t>
            </a:r>
            <a:r>
              <a:rPr lang="en-US" sz="2400" dirty="0" smtClean="0">
                <a:solidFill>
                  <a:srgbClr val="000000"/>
                </a:solidFill>
                <a:latin typeface="Consolas" panose="020B0609020204030204" pitchFamily="49" charset="0"/>
              </a:rPr>
              <a:t> + </a:t>
            </a:r>
            <a:r>
              <a:rPr lang="en-US" sz="2400" dirty="0" smtClean="0">
                <a:solidFill>
                  <a:srgbClr val="A31515"/>
                </a:solidFill>
                <a:latin typeface="Consolas" panose="020B0609020204030204" pitchFamily="49" charset="0"/>
              </a:rPr>
              <a:t>"</a:t>
            </a:r>
            <a:r>
              <a:rPr lang="en-US" sz="2400" dirty="0" err="1" smtClean="0">
                <a:solidFill>
                  <a:srgbClr val="A31515"/>
                </a:solidFill>
                <a:latin typeface="Consolas" panose="020B0609020204030204" pitchFamily="49" charset="0"/>
              </a:rPr>
              <a:t>habr</a:t>
            </a:r>
            <a:r>
              <a:rPr lang="en-US" sz="2400" dirty="0" smtClean="0">
                <a:solidFill>
                  <a:srgbClr val="A31515"/>
                </a:solidFill>
                <a:latin typeface="Consolas" panose="020B0609020204030204" pitchFamily="49" charset="0"/>
              </a:rPr>
              <a:t>"</a:t>
            </a:r>
            <a:r>
              <a:rPr lang="en-US" sz="2400" dirty="0" smtClean="0">
                <a:solidFill>
                  <a:srgbClr val="222222"/>
                </a:solidFill>
                <a:latin typeface="Consolas" panose="020B0609020204030204" pitchFamily="49" charset="0"/>
              </a:rPr>
              <a:t>;</a:t>
            </a:r>
            <a:r>
              <a:rPr lang="en-US" sz="2400" dirty="0" smtClean="0">
                <a:solidFill>
                  <a:srgbClr val="000000"/>
                </a:solidFill>
                <a:latin typeface="Consolas" panose="020B0609020204030204" pitchFamily="49" charset="0"/>
              </a:rPr>
              <a:t/>
            </a:r>
            <a:br>
              <a:rPr lang="en-US" sz="2400" dirty="0" smtClean="0">
                <a:solidFill>
                  <a:srgbClr val="000000"/>
                </a:solidFill>
                <a:latin typeface="Consolas" panose="020B0609020204030204" pitchFamily="49" charset="0"/>
              </a:rPr>
            </a:br>
            <a:r>
              <a:rPr lang="en-US" sz="2400" dirty="0" err="1" smtClean="0">
                <a:solidFill>
                  <a:srgbClr val="001080"/>
                </a:solidFill>
                <a:latin typeface="Consolas" panose="020B0609020204030204" pitchFamily="49" charset="0"/>
              </a:rPr>
              <a:t>Console</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WriteLine</a:t>
            </a:r>
            <a:r>
              <a:rPr lang="en-US" sz="2400" dirty="0" smtClean="0">
                <a:solidFill>
                  <a:srgbClr val="222222"/>
                </a:solidFill>
                <a:latin typeface="Consolas" panose="020B0609020204030204" pitchFamily="49" charset="0"/>
              </a:rPr>
              <a:t>(</a:t>
            </a:r>
            <a:r>
              <a:rPr lang="en-US" sz="2400" dirty="0" err="1" smtClean="0">
                <a:solidFill>
                  <a:srgbClr val="0000FF"/>
                </a:solidFill>
                <a:latin typeface="Consolas" panose="020B0609020204030204" pitchFamily="49" charset="0"/>
              </a:rPr>
              <a:t>object</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ReferenceEquals</a:t>
            </a:r>
            <a:r>
              <a:rPr lang="en-US" sz="2400" dirty="0" smtClean="0">
                <a:solidFill>
                  <a:srgbClr val="222222"/>
                </a:solidFill>
                <a:latin typeface="Consolas" panose="020B0609020204030204" pitchFamily="49" charset="0"/>
              </a:rPr>
              <a:t>(</a:t>
            </a:r>
            <a:r>
              <a:rPr lang="en-US" sz="2400" dirty="0" smtClean="0">
                <a:solidFill>
                  <a:srgbClr val="001080"/>
                </a:solidFill>
                <a:latin typeface="Consolas" panose="020B0609020204030204" pitchFamily="49" charset="0"/>
              </a:rPr>
              <a:t>s1</a:t>
            </a:r>
            <a:r>
              <a:rPr lang="en-US" sz="2400" dirty="0" smtClean="0">
                <a:solidFill>
                  <a:srgbClr val="222222"/>
                </a:solidFill>
                <a:latin typeface="Consolas" panose="020B0609020204030204" pitchFamily="49" charset="0"/>
              </a:rPr>
              <a:t>,</a:t>
            </a:r>
            <a:r>
              <a:rPr lang="en-US" sz="2400" dirty="0" smtClean="0">
                <a:solidFill>
                  <a:srgbClr val="000000"/>
                </a:solidFill>
                <a:latin typeface="Consolas" panose="020B0609020204030204" pitchFamily="49" charset="0"/>
              </a:rPr>
              <a:t> </a:t>
            </a:r>
            <a:r>
              <a:rPr lang="en-US" sz="2400" dirty="0" smtClean="0">
                <a:solidFill>
                  <a:srgbClr val="001080"/>
                </a:solidFill>
                <a:latin typeface="Consolas" panose="020B0609020204030204" pitchFamily="49" charset="0"/>
              </a:rPr>
              <a:t>s2</a:t>
            </a:r>
            <a:r>
              <a:rPr lang="en-US" sz="2400" dirty="0" smtClean="0">
                <a:solidFill>
                  <a:srgbClr val="222222"/>
                </a:solidFill>
                <a:latin typeface="Consolas" panose="020B0609020204030204" pitchFamily="49" charset="0"/>
              </a:rPr>
              <a:t>));</a:t>
            </a:r>
            <a:r>
              <a:rPr lang="en-US" sz="2400" dirty="0" smtClean="0">
                <a:solidFill>
                  <a:srgbClr val="008000"/>
                </a:solidFill>
                <a:latin typeface="Consolas" panose="020B0609020204030204" pitchFamily="49" charset="0"/>
              </a:rPr>
              <a:t>//true</a:t>
            </a:r>
            <a:endParaRPr lang="en-US" sz="2400" dirty="0" smtClean="0">
              <a:solidFill>
                <a:srgbClr val="000000"/>
              </a:solidFill>
              <a:latin typeface="Consolas" panose="020B0609020204030204" pitchFamily="49" charset="0"/>
            </a:endParaRPr>
          </a:p>
          <a:p>
            <a:pPr>
              <a:lnSpc>
                <a:spcPct val="114000"/>
              </a:lnSpc>
            </a:pPr>
            <a:r>
              <a:rPr lang="en-US" sz="2400" dirty="0" err="1" smtClean="0">
                <a:solidFill>
                  <a:srgbClr val="001080"/>
                </a:solidFill>
                <a:latin typeface="Consolas" panose="020B0609020204030204" pitchFamily="49" charset="0"/>
              </a:rPr>
              <a:t>Console</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WriteLine</a:t>
            </a:r>
            <a:r>
              <a:rPr lang="en-US" sz="2400" dirty="0" smtClean="0">
                <a:solidFill>
                  <a:srgbClr val="222222"/>
                </a:solidFill>
                <a:latin typeface="Consolas" panose="020B0609020204030204" pitchFamily="49" charset="0"/>
              </a:rPr>
              <a:t>(</a:t>
            </a:r>
            <a:r>
              <a:rPr lang="en-US" sz="2400" dirty="0" err="1" smtClean="0">
                <a:solidFill>
                  <a:srgbClr val="0000FF"/>
                </a:solidFill>
                <a:latin typeface="Consolas" panose="020B0609020204030204" pitchFamily="49" charset="0"/>
              </a:rPr>
              <a:t>object</a:t>
            </a:r>
            <a:r>
              <a:rPr lang="en-US" sz="2400" dirty="0" err="1" smtClean="0">
                <a:solidFill>
                  <a:srgbClr val="222222"/>
                </a:solidFill>
                <a:latin typeface="Consolas" panose="020B0609020204030204" pitchFamily="49" charset="0"/>
              </a:rPr>
              <a:t>.</a:t>
            </a:r>
            <a:r>
              <a:rPr lang="en-US" sz="2400" dirty="0" err="1" smtClean="0">
                <a:solidFill>
                  <a:srgbClr val="795E26"/>
                </a:solidFill>
                <a:latin typeface="Consolas" panose="020B0609020204030204" pitchFamily="49" charset="0"/>
              </a:rPr>
              <a:t>ReferenceEquals</a:t>
            </a:r>
            <a:r>
              <a:rPr lang="en-US" sz="2400" dirty="0" smtClean="0">
                <a:solidFill>
                  <a:srgbClr val="222222"/>
                </a:solidFill>
                <a:latin typeface="Consolas" panose="020B0609020204030204" pitchFamily="49" charset="0"/>
              </a:rPr>
              <a:t>(</a:t>
            </a:r>
            <a:r>
              <a:rPr lang="en-US" sz="2400" dirty="0" smtClean="0">
                <a:solidFill>
                  <a:srgbClr val="001080"/>
                </a:solidFill>
                <a:latin typeface="Consolas" panose="020B0609020204030204" pitchFamily="49" charset="0"/>
              </a:rPr>
              <a:t>s1</a:t>
            </a:r>
            <a:r>
              <a:rPr lang="en-US" sz="2400" dirty="0">
                <a:solidFill>
                  <a:srgbClr val="222222"/>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1080"/>
                </a:solidFill>
                <a:latin typeface="Consolas" panose="020B0609020204030204" pitchFamily="49" charset="0"/>
              </a:rPr>
              <a:t>s3</a:t>
            </a:r>
            <a:r>
              <a:rPr lang="en-US" sz="2400" dirty="0">
                <a:solidFill>
                  <a:srgbClr val="222222"/>
                </a:solidFill>
                <a:latin typeface="Consolas" panose="020B0609020204030204" pitchFamily="49" charset="0"/>
              </a:rPr>
              <a:t>));</a:t>
            </a:r>
            <a:r>
              <a:rPr lang="en-US" sz="2400" dirty="0">
                <a:solidFill>
                  <a:srgbClr val="008000"/>
                </a:solidFill>
                <a:latin typeface="Consolas" panose="020B0609020204030204" pitchFamily="49" charset="0"/>
              </a:rPr>
              <a:t>//</a:t>
            </a:r>
            <a:r>
              <a:rPr lang="en-US" sz="2400" dirty="0" smtClean="0">
                <a:solidFill>
                  <a:srgbClr val="008000"/>
                </a:solidFill>
                <a:latin typeface="Consolas" panose="020B0609020204030204" pitchFamily="49" charset="0"/>
              </a:rPr>
              <a:t>true</a:t>
            </a:r>
          </a:p>
          <a:p>
            <a:pPr algn="just">
              <a:lnSpc>
                <a:spcPct val="114000"/>
              </a:lnSpc>
            </a:pPr>
            <a:r>
              <a:rPr lang="ru-RU" sz="2400" dirty="0">
                <a:solidFill>
                  <a:srgbClr val="000000"/>
                </a:solidFill>
                <a:latin typeface="Bookman Old Style" panose="02050604050505020204" pitchFamily="18" charset="0"/>
              </a:rPr>
              <a:t>Во время компиляции в IL</a:t>
            </a:r>
            <a:r>
              <a:rPr lang="en-US" sz="2400" dirty="0">
                <a:solidFill>
                  <a:srgbClr val="000000"/>
                </a:solidFill>
                <a:latin typeface="Bookman Old Style" panose="02050604050505020204" pitchFamily="18" charset="0"/>
              </a:rPr>
              <a:t> (intermediate language)</a:t>
            </a:r>
            <a:r>
              <a:rPr lang="ru-RU" sz="2400" dirty="0">
                <a:solidFill>
                  <a:srgbClr val="000000"/>
                </a:solidFill>
                <a:latin typeface="Bookman Old Style" panose="02050604050505020204" pitchFamily="18" charset="0"/>
              </a:rPr>
              <a:t> код, компилятор конкатенирует все литеральные строки, так как нет в необходимости содержать их по частям, поэтому 2</a:t>
            </a:r>
            <a:r>
              <a:rPr lang="en-US" sz="2400" dirty="0">
                <a:solidFill>
                  <a:srgbClr val="000000"/>
                </a:solidFill>
                <a:latin typeface="Bookman Old Style" panose="02050604050505020204" pitchFamily="18" charset="0"/>
              </a:rPr>
              <a:t>-</a:t>
            </a:r>
            <a:r>
              <a:rPr lang="ru-RU" sz="2400" dirty="0" err="1">
                <a:solidFill>
                  <a:srgbClr val="000000"/>
                </a:solidFill>
                <a:latin typeface="Bookman Old Style" panose="02050604050505020204" pitchFamily="18" charset="0"/>
              </a:rPr>
              <a:t>ое</a:t>
            </a:r>
            <a:r>
              <a:rPr lang="ru-RU" sz="2400" dirty="0">
                <a:solidFill>
                  <a:srgbClr val="000000"/>
                </a:solidFill>
                <a:latin typeface="Bookman Old Style" panose="02050604050505020204" pitchFamily="18" charset="0"/>
              </a:rPr>
              <a:t> равенство возвращает </a:t>
            </a:r>
            <a:r>
              <a:rPr lang="ru-RU" sz="2400" dirty="0" err="1">
                <a:solidFill>
                  <a:srgbClr val="000000"/>
                </a:solidFill>
                <a:latin typeface="Bookman Old Style" panose="02050604050505020204" pitchFamily="18" charset="0"/>
              </a:rPr>
              <a:t>true</a:t>
            </a:r>
            <a:r>
              <a:rPr lang="ru-RU" sz="2400" dirty="0" smtClean="0">
                <a:solidFill>
                  <a:srgbClr val="000000"/>
                </a:solidFill>
                <a:latin typeface="Bookman Old Style" panose="02050604050505020204" pitchFamily="18" charset="0"/>
              </a:rPr>
              <a:t>.</a:t>
            </a:r>
            <a:endParaRPr lang="en-US" sz="2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7303815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654356"/>
            <a:ext cx="12192000" cy="2862322"/>
          </a:xfrm>
          <a:prstGeom prst="rect">
            <a:avLst/>
          </a:prstGeom>
        </p:spPr>
        <p:txBody>
          <a:bodyPr wrap="square">
            <a:spAutoFit/>
          </a:bodyPr>
          <a:lstStyle/>
          <a:p>
            <a:pPr algn="just">
              <a:lnSpc>
                <a:spcPct val="150000"/>
              </a:lnSpc>
            </a:pPr>
            <a:r>
              <a:rPr lang="ru-RU" sz="2400" dirty="0" smtClean="0">
                <a:latin typeface="Bookman Old Style" panose="02050604050505020204" pitchFamily="18" charset="0"/>
              </a:rPr>
              <a:t>Как </a:t>
            </a:r>
            <a:r>
              <a:rPr lang="ru-RU" sz="2400" dirty="0">
                <a:latin typeface="Bookman Old Style" panose="02050604050505020204" pitchFamily="18" charset="0"/>
              </a:rPr>
              <a:t>известно в C/C++ для представления строк используется PWSZ, что расшифровывается как </a:t>
            </a:r>
            <a:r>
              <a:rPr lang="ru-RU" sz="2400" dirty="0" err="1">
                <a:latin typeface="Bookman Old Style" panose="02050604050505020204" pitchFamily="18" charset="0"/>
              </a:rPr>
              <a:t>Pointer</a:t>
            </a:r>
            <a:r>
              <a:rPr lang="ru-RU" sz="2400" dirty="0">
                <a:latin typeface="Bookman Old Style" panose="02050604050505020204" pitchFamily="18" charset="0"/>
              </a:rPr>
              <a:t> </a:t>
            </a:r>
            <a:r>
              <a:rPr lang="ru-RU" sz="2400" dirty="0" err="1">
                <a:latin typeface="Bookman Old Style" panose="02050604050505020204" pitchFamily="18" charset="0"/>
              </a:rPr>
              <a:t>to</a:t>
            </a:r>
            <a:r>
              <a:rPr lang="ru-RU" sz="2400" dirty="0">
                <a:latin typeface="Bookman Old Style" panose="02050604050505020204" pitchFamily="18" charset="0"/>
              </a:rPr>
              <a:t> </a:t>
            </a:r>
            <a:r>
              <a:rPr lang="ru-RU" sz="2400" dirty="0" err="1">
                <a:latin typeface="Bookman Old Style" panose="02050604050505020204" pitchFamily="18" charset="0"/>
              </a:rPr>
              <a:t>Wide-character</a:t>
            </a:r>
            <a:r>
              <a:rPr lang="ru-RU" sz="2400" dirty="0">
                <a:latin typeface="Bookman Old Style" panose="02050604050505020204" pitchFamily="18" charset="0"/>
              </a:rPr>
              <a:t> </a:t>
            </a:r>
            <a:r>
              <a:rPr lang="ru-RU" sz="2400" dirty="0" err="1">
                <a:latin typeface="Bookman Old Style" panose="02050604050505020204" pitchFamily="18" charset="0"/>
              </a:rPr>
              <a:t>String</a:t>
            </a:r>
            <a:r>
              <a:rPr lang="ru-RU" sz="2400" dirty="0">
                <a:latin typeface="Bookman Old Style" panose="02050604050505020204" pitchFamily="18" charset="0"/>
              </a:rPr>
              <a:t>, </a:t>
            </a:r>
            <a:r>
              <a:rPr lang="ru-RU" sz="2400" dirty="0" err="1">
                <a:latin typeface="Bookman Old Style" panose="02050604050505020204" pitchFamily="18" charset="0"/>
              </a:rPr>
              <a:t>Zero-terminated</a:t>
            </a:r>
            <a:r>
              <a:rPr lang="ru-RU" sz="2400" dirty="0">
                <a:latin typeface="Bookman Old Style" panose="02050604050505020204" pitchFamily="18" charset="0"/>
              </a:rPr>
              <a:t>. При таком расположении в памяти в конце строки находится </a:t>
            </a:r>
            <a:r>
              <a:rPr lang="ru-RU" sz="2400" dirty="0" err="1">
                <a:latin typeface="Bookman Old Style" panose="02050604050505020204" pitchFamily="18" charset="0"/>
              </a:rPr>
              <a:t>null</a:t>
            </a:r>
            <a:r>
              <a:rPr lang="ru-RU" sz="2400" dirty="0">
                <a:latin typeface="Bookman Old Style" panose="02050604050505020204" pitchFamily="18" charset="0"/>
              </a:rPr>
              <a:t>-терминированный символ, по которому мы можем определить конец строки. Длина строки в PWSZ ограничена лишь объемом свободной памяти.</a:t>
            </a:r>
          </a:p>
        </p:txBody>
      </p:sp>
      <p:sp>
        <p:nvSpPr>
          <p:cNvPr id="11"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smtClean="0">
                <a:solidFill>
                  <a:schemeClr val="tx2">
                    <a:lumMod val="50000"/>
                  </a:schemeClr>
                </a:solidFill>
                <a:latin typeface="Bookman Old Style" panose="02050604050505020204" pitchFamily="18" charset="0"/>
                <a:cs typeface="Times New Roman" panose="02020603050405020304" pitchFamily="18" charset="0"/>
              </a:rPr>
              <a:t>Представление </a:t>
            </a:r>
            <a:r>
              <a:rPr lang="ru-RU" sz="2800" b="1" dirty="0">
                <a:solidFill>
                  <a:schemeClr val="tx2">
                    <a:lumMod val="50000"/>
                  </a:schemeClr>
                </a:solidFill>
                <a:latin typeface="Bookman Old Style" panose="02050604050505020204" pitchFamily="18" charset="0"/>
                <a:cs typeface="Times New Roman" panose="02020603050405020304" pitchFamily="18" charset="0"/>
              </a:rPr>
              <a:t>строк в памяти</a:t>
            </a:r>
          </a:p>
        </p:txBody>
      </p:sp>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145" y="3461759"/>
            <a:ext cx="7949608" cy="3396241"/>
          </a:xfrm>
          <a:prstGeom prst="rect">
            <a:avLst/>
          </a:prstGeom>
        </p:spPr>
      </p:pic>
    </p:spTree>
    <p:extLst>
      <p:ext uri="{BB962C8B-B14F-4D97-AF65-F5344CB8AC3E}">
        <p14:creationId xmlns:p14="http://schemas.microsoft.com/office/powerpoint/2010/main" val="20785551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0"/>
            <a:ext cx="12192000" cy="2308324"/>
          </a:xfrm>
          <a:prstGeom prst="rect">
            <a:avLst/>
          </a:prstGeom>
        </p:spPr>
        <p:txBody>
          <a:bodyPr wrap="square">
            <a:spAutoFit/>
          </a:bodyPr>
          <a:lstStyle/>
          <a:p>
            <a:pPr algn="just">
              <a:lnSpc>
                <a:spcPct val="150000"/>
              </a:lnSpc>
            </a:pPr>
            <a:r>
              <a:rPr lang="ru-RU" sz="2400" dirty="0">
                <a:latin typeface="Bookman Old Style" panose="02050604050505020204" pitchFamily="18" charset="0"/>
              </a:rPr>
              <a:t>В.NET строки располагаются согласно правилу </a:t>
            </a:r>
            <a:r>
              <a:rPr lang="ru-RU" sz="2400" b="1" dirty="0">
                <a:latin typeface="Bookman Old Style" panose="02050604050505020204" pitchFamily="18" charset="0"/>
              </a:rPr>
              <a:t>BSTR</a:t>
            </a:r>
            <a:r>
              <a:rPr lang="ru-RU" sz="2400" dirty="0">
                <a:latin typeface="Bookman Old Style" panose="02050604050505020204" pitchFamily="18" charset="0"/>
              </a:rPr>
              <a:t> (</a:t>
            </a:r>
            <a:r>
              <a:rPr lang="ru-RU" sz="2400" dirty="0" err="1">
                <a:latin typeface="Bookman Old Style" panose="02050604050505020204" pitchFamily="18" charset="0"/>
              </a:rPr>
              <a:t>Basic</a:t>
            </a:r>
            <a:r>
              <a:rPr lang="ru-RU" sz="2400" dirty="0">
                <a:latin typeface="Bookman Old Style" panose="02050604050505020204" pitchFamily="18" charset="0"/>
              </a:rPr>
              <a:t> </a:t>
            </a:r>
            <a:r>
              <a:rPr lang="ru-RU" sz="2400" dirty="0" err="1">
                <a:latin typeface="Bookman Old Style" panose="02050604050505020204" pitchFamily="18" charset="0"/>
              </a:rPr>
              <a:t>string</a:t>
            </a:r>
            <a:r>
              <a:rPr lang="ru-RU" sz="2400" dirty="0">
                <a:latin typeface="Bookman Old Style" panose="02050604050505020204" pitchFamily="18" charset="0"/>
              </a:rPr>
              <a:t> </a:t>
            </a:r>
            <a:r>
              <a:rPr lang="ru-RU" sz="2400" dirty="0" err="1">
                <a:latin typeface="Bookman Old Style" panose="02050604050505020204" pitchFamily="18" charset="0"/>
              </a:rPr>
              <a:t>or</a:t>
            </a:r>
            <a:r>
              <a:rPr lang="ru-RU" sz="2400" dirty="0">
                <a:latin typeface="Bookman Old Style" panose="02050604050505020204" pitchFamily="18" charset="0"/>
              </a:rPr>
              <a:t> </a:t>
            </a:r>
            <a:r>
              <a:rPr lang="ru-RU" sz="2400" dirty="0" err="1">
                <a:latin typeface="Bookman Old Style" panose="02050604050505020204" pitchFamily="18" charset="0"/>
              </a:rPr>
              <a:t>binary</a:t>
            </a:r>
            <a:r>
              <a:rPr lang="ru-RU" sz="2400" dirty="0">
                <a:latin typeface="Bookman Old Style" panose="02050604050505020204" pitchFamily="18" charset="0"/>
              </a:rPr>
              <a:t> </a:t>
            </a:r>
            <a:r>
              <a:rPr lang="ru-RU" sz="2400" dirty="0" err="1">
                <a:latin typeface="Bookman Old Style" panose="02050604050505020204" pitchFamily="18" charset="0"/>
              </a:rPr>
              <a:t>string</a:t>
            </a:r>
            <a:r>
              <a:rPr lang="ru-RU" sz="2400" dirty="0">
                <a:latin typeface="Bookman Old Style" panose="02050604050505020204" pitchFamily="18" charset="0"/>
              </a:rPr>
              <a:t>). Данный способ представления строковых данных используется в COM (слово </a:t>
            </a:r>
            <a:r>
              <a:rPr lang="ru-RU" sz="2400" dirty="0" err="1">
                <a:latin typeface="Bookman Old Style" panose="02050604050505020204" pitchFamily="18" charset="0"/>
              </a:rPr>
              <a:t>basic</a:t>
            </a:r>
            <a:r>
              <a:rPr lang="ru-RU" sz="2400" dirty="0">
                <a:latin typeface="Bookman Old Style" panose="02050604050505020204" pitchFamily="18" charset="0"/>
              </a:rPr>
              <a:t> от языка программирования </a:t>
            </a:r>
            <a:r>
              <a:rPr lang="ru-RU" sz="2400" dirty="0" err="1">
                <a:latin typeface="Bookman Old Style" panose="02050604050505020204" pitchFamily="18" charset="0"/>
              </a:rPr>
              <a:t>VisualBasic</a:t>
            </a:r>
            <a:r>
              <a:rPr lang="ru-RU" sz="2400" dirty="0">
                <a:latin typeface="Bookman Old Style" panose="02050604050505020204" pitchFamily="18" charset="0"/>
              </a:rPr>
              <a:t>, в котором он первоначально использовался</a:t>
            </a:r>
            <a:r>
              <a:rPr lang="ru-RU" sz="2400" dirty="0" smtClean="0">
                <a:latin typeface="Bookman Old Style" panose="02050604050505020204" pitchFamily="18" charset="0"/>
              </a:rPr>
              <a:t>).</a:t>
            </a:r>
            <a:endParaRPr lang="ru-RU" sz="2400" dirty="0">
              <a:latin typeface="Bookman Old Style" panose="02050604050505020204" pitchFamily="18" charset="0"/>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52" y="2662347"/>
            <a:ext cx="10899096" cy="3394800"/>
          </a:xfrm>
          <a:prstGeom prst="rect">
            <a:avLst/>
          </a:prstGeom>
        </p:spPr>
      </p:pic>
    </p:spTree>
    <p:extLst>
      <p:ext uri="{BB962C8B-B14F-4D97-AF65-F5344CB8AC3E}">
        <p14:creationId xmlns:p14="http://schemas.microsoft.com/office/powerpoint/2010/main" val="254934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0" y="165258"/>
            <a:ext cx="12192000" cy="4929555"/>
          </a:xfrm>
          <a:prstGeom prst="rect">
            <a:avLst/>
          </a:prstGeom>
        </p:spPr>
        <p:txBody>
          <a:bodyPr wrap="square">
            <a:spAutoFit/>
          </a:bodyPr>
          <a:lstStyle/>
          <a:p>
            <a:pPr indent="717550" algn="just">
              <a:lnSpc>
                <a:spcPct val="120000"/>
              </a:lnSpc>
            </a:pPr>
            <a:r>
              <a:rPr lang="ru-RU" sz="2400" dirty="0">
                <a:solidFill>
                  <a:srgbClr val="000000"/>
                </a:solidFill>
                <a:latin typeface="Bookman Old Style" panose="02050604050505020204" pitchFamily="18" charset="0"/>
              </a:rPr>
              <a:t>Основные особенности BSTR представления строки в памяти:</a:t>
            </a:r>
          </a:p>
          <a:p>
            <a:pPr indent="717550" algn="just">
              <a:lnSpc>
                <a:spcPct val="120000"/>
              </a:lnSpc>
            </a:pPr>
            <a:endParaRPr lang="ru-RU" sz="2400" dirty="0">
              <a:solidFill>
                <a:srgbClr val="000000"/>
              </a:solidFill>
              <a:latin typeface="Bookman Old Style" panose="02050604050505020204" pitchFamily="18" charset="0"/>
            </a:endParaRP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Длина строки ограничена неким числом в отличие от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где длина строки ограничена наличием свободной памяти.</a:t>
            </a:r>
          </a:p>
          <a:p>
            <a:pPr marL="457200" indent="-457200" algn="just">
              <a:lnSpc>
                <a:spcPct val="120000"/>
              </a:lnSpc>
              <a:buFont typeface="+mj-lt"/>
              <a:buAutoNum type="arabicPeriod"/>
            </a:pPr>
            <a:r>
              <a:rPr lang="ru-RU" sz="2400" b="1" dirty="0">
                <a:solidFill>
                  <a:srgbClr val="000000"/>
                </a:solidFill>
                <a:latin typeface="Bookman Old Style" panose="02050604050505020204" pitchFamily="18" charset="0"/>
              </a:rPr>
              <a:t>BSTR</a:t>
            </a:r>
            <a:r>
              <a:rPr lang="ru-RU" sz="2400" dirty="0">
                <a:solidFill>
                  <a:srgbClr val="000000"/>
                </a:solidFill>
                <a:latin typeface="Bookman Old Style" panose="02050604050505020204" pitchFamily="18" charset="0"/>
              </a:rPr>
              <a:t> строка всегда указывает на первый символ в буфере.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может указывать на любой символ в буфере.</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У </a:t>
            </a:r>
            <a:r>
              <a:rPr lang="ru-RU" sz="2400" b="1" dirty="0">
                <a:solidFill>
                  <a:srgbClr val="000000"/>
                </a:solidFill>
                <a:latin typeface="Bookman Old Style" panose="02050604050505020204" pitchFamily="18" charset="0"/>
              </a:rPr>
              <a:t>BSTR</a:t>
            </a:r>
            <a:r>
              <a:rPr lang="ru-RU" sz="2400" dirty="0">
                <a:solidFill>
                  <a:srgbClr val="000000"/>
                </a:solidFill>
                <a:latin typeface="Bookman Old Style" panose="02050604050505020204" pitchFamily="18" charset="0"/>
              </a:rPr>
              <a:t> всегда в конце находится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 символ, так же как и у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но в отличие от последнего он является валидным символом и может встречаться в строке где угодно.</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За счет наличия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-символа в конце </a:t>
            </a:r>
            <a:r>
              <a:rPr lang="ru-RU" sz="2400" b="1" dirty="0">
                <a:solidFill>
                  <a:srgbClr val="000000"/>
                </a:solidFill>
                <a:latin typeface="Bookman Old Style" panose="02050604050505020204" pitchFamily="18" charset="0"/>
              </a:rPr>
              <a:t>BSTR</a:t>
            </a:r>
            <a:r>
              <a:rPr lang="ru-RU" sz="2400" dirty="0">
                <a:solidFill>
                  <a:srgbClr val="000000"/>
                </a:solidFill>
                <a:latin typeface="Bookman Old Style" panose="02050604050505020204" pitchFamily="18" charset="0"/>
              </a:rPr>
              <a:t> совместим с </a:t>
            </a:r>
            <a:r>
              <a:rPr lang="ru-RU" sz="2400" b="1" dirty="0">
                <a:solidFill>
                  <a:srgbClr val="000000"/>
                </a:solidFill>
                <a:latin typeface="Bookman Old Style" panose="02050604050505020204" pitchFamily="18" charset="0"/>
              </a:rPr>
              <a:t>PWSZ</a:t>
            </a:r>
            <a:r>
              <a:rPr lang="ru-RU" sz="2400" dirty="0">
                <a:solidFill>
                  <a:srgbClr val="000000"/>
                </a:solidFill>
                <a:latin typeface="Bookman Old Style" panose="02050604050505020204" pitchFamily="18" charset="0"/>
              </a:rPr>
              <a:t>, но не наоборот.</a:t>
            </a:r>
          </a:p>
        </p:txBody>
      </p:sp>
    </p:spTree>
    <p:extLst>
      <p:ext uri="{BB962C8B-B14F-4D97-AF65-F5344CB8AC3E}">
        <p14:creationId xmlns:p14="http://schemas.microsoft.com/office/powerpoint/2010/main" val="12327949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73268" y="0"/>
            <a:ext cx="11603010" cy="4967514"/>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Так вот, строки в .NET представляются в памяти согласно правилу BSTR. </a:t>
            </a:r>
            <a:endParaRPr lang="ru-RU" sz="2400" dirty="0" smtClean="0">
              <a:solidFill>
                <a:srgbClr val="000000"/>
              </a:solidFill>
              <a:latin typeface="Bookman Old Style" panose="02050604050505020204" pitchFamily="18" charset="0"/>
            </a:endParaRPr>
          </a:p>
          <a:p>
            <a:pPr algn="just">
              <a:lnSpc>
                <a:spcPct val="120000"/>
              </a:lnSpc>
            </a:pPr>
            <a:r>
              <a:rPr lang="ru-RU" sz="2400" dirty="0" smtClean="0">
                <a:solidFill>
                  <a:srgbClr val="000000"/>
                </a:solidFill>
                <a:latin typeface="Bookman Old Style" panose="02050604050505020204" pitchFamily="18" charset="0"/>
              </a:rPr>
              <a:t>В </a:t>
            </a:r>
            <a:r>
              <a:rPr lang="ru-RU" sz="2400" dirty="0">
                <a:solidFill>
                  <a:srgbClr val="000000"/>
                </a:solidFill>
                <a:latin typeface="Bookman Old Style" panose="02050604050505020204" pitchFamily="18" charset="0"/>
              </a:rPr>
              <a:t>буфере находится </a:t>
            </a:r>
            <a:r>
              <a:rPr lang="ru-RU" sz="2400" dirty="0" smtClean="0">
                <a:solidFill>
                  <a:srgbClr val="000000"/>
                </a:solidFill>
                <a:latin typeface="Bookman Old Style" panose="02050604050505020204" pitchFamily="18" charset="0"/>
              </a:rPr>
              <a:t>четырехбайтовая длина </a:t>
            </a:r>
            <a:r>
              <a:rPr lang="ru-RU" sz="2400" dirty="0">
                <a:solidFill>
                  <a:srgbClr val="000000"/>
                </a:solidFill>
                <a:latin typeface="Bookman Old Style" panose="02050604050505020204" pitchFamily="18" charset="0"/>
              </a:rPr>
              <a:t>строки, за которой следуют двухбайтовые символы </a:t>
            </a:r>
            <a:r>
              <a:rPr lang="ru-RU" sz="2400" dirty="0" smtClean="0">
                <a:solidFill>
                  <a:srgbClr val="000000"/>
                </a:solidFill>
                <a:latin typeface="Bookman Old Style" panose="02050604050505020204" pitchFamily="18" charset="0"/>
              </a:rPr>
              <a:t>строки </a:t>
            </a:r>
            <a:r>
              <a:rPr lang="ru-RU" sz="2400" dirty="0">
                <a:solidFill>
                  <a:srgbClr val="000000"/>
                </a:solidFill>
                <a:latin typeface="Bookman Old Style" panose="02050604050505020204" pitchFamily="18" charset="0"/>
              </a:rPr>
              <a:t>в формате UTF-16, за которыми следует два нулевых байта (\u0000).</a:t>
            </a: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Использование такой реализации имеет ряд преимуществ: </a:t>
            </a:r>
            <a:endParaRPr lang="ru-RU" sz="2400" dirty="0" smtClean="0">
              <a:solidFill>
                <a:srgbClr val="000000"/>
              </a:solidFill>
              <a:latin typeface="Bookman Old Style" panose="02050604050505020204" pitchFamily="18" charset="0"/>
            </a:endParaRPr>
          </a:p>
          <a:p>
            <a:pPr marL="457200" indent="-457200" algn="just">
              <a:lnSpc>
                <a:spcPct val="120000"/>
              </a:lnSpc>
              <a:buFont typeface="+mj-lt"/>
              <a:buAutoNum type="arabicPeriod"/>
            </a:pPr>
            <a:r>
              <a:rPr lang="ru-RU" sz="2400" dirty="0" smtClean="0">
                <a:solidFill>
                  <a:srgbClr val="000000"/>
                </a:solidFill>
                <a:latin typeface="Bookman Old Style" panose="02050604050505020204" pitchFamily="18" charset="0"/>
              </a:rPr>
              <a:t>длину </a:t>
            </a:r>
            <a:r>
              <a:rPr lang="ru-RU" sz="2400" dirty="0">
                <a:solidFill>
                  <a:srgbClr val="000000"/>
                </a:solidFill>
                <a:latin typeface="Bookman Old Style" panose="02050604050505020204" pitchFamily="18" charset="0"/>
              </a:rPr>
              <a:t>строки не нужно пересчитывать она хранится в заголовке, </a:t>
            </a:r>
            <a:endParaRPr lang="ru-RU" sz="2400" dirty="0" smtClean="0">
              <a:solidFill>
                <a:srgbClr val="000000"/>
              </a:solidFill>
              <a:latin typeface="Bookman Old Style" panose="02050604050505020204" pitchFamily="18" charset="0"/>
            </a:endParaRPr>
          </a:p>
          <a:p>
            <a:pPr marL="457200" indent="-457200" algn="just">
              <a:lnSpc>
                <a:spcPct val="120000"/>
              </a:lnSpc>
              <a:buFont typeface="+mj-lt"/>
              <a:buAutoNum type="arabicPeriod"/>
            </a:pPr>
            <a:r>
              <a:rPr lang="ru-RU" sz="2400" dirty="0" smtClean="0">
                <a:solidFill>
                  <a:srgbClr val="000000"/>
                </a:solidFill>
                <a:latin typeface="Bookman Old Style" panose="02050604050505020204" pitchFamily="18" charset="0"/>
              </a:rPr>
              <a:t>строка </a:t>
            </a:r>
            <a:r>
              <a:rPr lang="ru-RU" sz="2400" dirty="0">
                <a:solidFill>
                  <a:srgbClr val="000000"/>
                </a:solidFill>
                <a:latin typeface="Bookman Old Style" panose="02050604050505020204" pitchFamily="18" charset="0"/>
              </a:rPr>
              <a:t>может содержать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-символы, где </a:t>
            </a:r>
            <a:r>
              <a:rPr lang="ru-RU" sz="2400" dirty="0" smtClean="0">
                <a:solidFill>
                  <a:srgbClr val="000000"/>
                </a:solidFill>
                <a:latin typeface="Bookman Old Style" panose="02050604050505020204" pitchFamily="18" charset="0"/>
              </a:rPr>
              <a:t>угодно,</a:t>
            </a:r>
          </a:p>
          <a:p>
            <a:pPr marL="457200" indent="-457200" algn="just">
              <a:lnSpc>
                <a:spcPct val="120000"/>
              </a:lnSpc>
              <a:buFont typeface="+mj-lt"/>
              <a:buAutoNum type="arabicPeriod"/>
            </a:pPr>
            <a:r>
              <a:rPr lang="ru-RU" sz="2400" dirty="0" smtClean="0">
                <a:solidFill>
                  <a:srgbClr val="000000"/>
                </a:solidFill>
                <a:latin typeface="Bookman Old Style" panose="02050604050505020204" pitchFamily="18" charset="0"/>
              </a:rPr>
              <a:t>и </a:t>
            </a:r>
            <a:r>
              <a:rPr lang="ru-RU" sz="2400" dirty="0">
                <a:solidFill>
                  <a:srgbClr val="000000"/>
                </a:solidFill>
                <a:latin typeface="Bookman Old Style" panose="02050604050505020204" pitchFamily="18" charset="0"/>
              </a:rPr>
              <a:t>самое главное адрес </a:t>
            </a:r>
            <a:r>
              <a:rPr lang="ru-RU" sz="2400" dirty="0" smtClean="0">
                <a:solidFill>
                  <a:srgbClr val="000000"/>
                </a:solidFill>
                <a:latin typeface="Bookman Old Style" panose="02050604050505020204" pitchFamily="18" charset="0"/>
              </a:rPr>
              <a:t>строки (</a:t>
            </a:r>
            <a:r>
              <a:rPr lang="ru-RU" sz="2400" dirty="0" err="1">
                <a:solidFill>
                  <a:srgbClr val="000000"/>
                </a:solidFill>
                <a:latin typeface="Bookman Old Style" panose="02050604050505020204" pitchFamily="18" charset="0"/>
              </a:rPr>
              <a:t>pinned</a:t>
            </a:r>
            <a:r>
              <a:rPr lang="ru-RU" sz="2400" dirty="0">
                <a:solidFill>
                  <a:srgbClr val="000000"/>
                </a:solidFill>
                <a:latin typeface="Bookman Old Style" panose="02050604050505020204" pitchFamily="18" charset="0"/>
              </a:rPr>
              <a:t>) можно без проблем передавать в неуправляемой код там, где ожидается WCHAR*.</a:t>
            </a:r>
            <a:endParaRPr lang="ru-RU" sz="2400" i="0" dirty="0">
              <a:solidFill>
                <a:srgbClr val="000000"/>
              </a:solidFill>
              <a:effectLst/>
              <a:latin typeface="Bookman Old Style" panose="02050604050505020204" pitchFamily="18" charset="0"/>
            </a:endParaRPr>
          </a:p>
        </p:txBody>
      </p:sp>
    </p:spTree>
    <p:extLst>
      <p:ext uri="{BB962C8B-B14F-4D97-AF65-F5344CB8AC3E}">
        <p14:creationId xmlns:p14="http://schemas.microsoft.com/office/powerpoint/2010/main" val="2365048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06326" y="654356"/>
            <a:ext cx="11929730" cy="4967514"/>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Начнем с того, что строка является ссылочным типом, поэтому первые 4 байта содержат </a:t>
            </a:r>
            <a:r>
              <a:rPr lang="ru-RU" sz="2400" dirty="0" err="1" smtClean="0">
                <a:solidFill>
                  <a:srgbClr val="000000"/>
                </a:solidFill>
                <a:latin typeface="Bookman Old Style" panose="02050604050505020204" pitchFamily="18" charset="0"/>
              </a:rPr>
              <a:t>SyncBlockIndex</a:t>
            </a:r>
            <a:r>
              <a:rPr lang="ru-RU" sz="2400" dirty="0">
                <a:solidFill>
                  <a:srgbClr val="000000"/>
                </a:solidFill>
                <a:latin typeface="Bookman Old Style" panose="02050604050505020204" pitchFamily="18" charset="0"/>
              </a:rPr>
              <a:t> </a:t>
            </a:r>
            <a:r>
              <a:rPr lang="ru-RU" sz="2400" dirty="0" smtClean="0">
                <a:solidFill>
                  <a:srgbClr val="000000"/>
                </a:solidFill>
                <a:latin typeface="Bookman Old Style" panose="02050604050505020204" pitchFamily="18" charset="0"/>
              </a:rPr>
              <a:t>(код, который необходим для многопоточной работы, о нём говорить не будем</a:t>
            </a:r>
            <a:r>
              <a:rPr lang="en-US" sz="2400" dirty="0" smtClean="0">
                <a:solidFill>
                  <a:srgbClr val="000000"/>
                </a:solidFill>
                <a:latin typeface="Bookman Old Style" panose="02050604050505020204" pitchFamily="18" charset="0"/>
              </a:rPr>
              <a:t>)</a:t>
            </a:r>
            <a:r>
              <a:rPr lang="ru-RU" sz="2400" dirty="0" smtClean="0">
                <a:solidFill>
                  <a:srgbClr val="000000"/>
                </a:solidFill>
                <a:latin typeface="Bookman Old Style" panose="02050604050505020204" pitchFamily="18" charset="0"/>
              </a:rPr>
              <a:t>, </a:t>
            </a:r>
            <a:r>
              <a:rPr lang="ru-RU" sz="2400" dirty="0">
                <a:solidFill>
                  <a:srgbClr val="000000"/>
                </a:solidFill>
                <a:latin typeface="Bookman Old Style" panose="02050604050505020204" pitchFamily="18" charset="0"/>
              </a:rPr>
              <a:t>а вторые 4 байта содержат указатель на тип</a:t>
            </a:r>
            <a:r>
              <a:rPr lang="ru-RU" sz="2400" dirty="0" smtClean="0">
                <a:solidFill>
                  <a:srgbClr val="000000"/>
                </a:solidFill>
                <a:latin typeface="Bookman Old Style" panose="02050604050505020204" pitchFamily="18" charset="0"/>
              </a:rPr>
              <a:t>.</a:t>
            </a:r>
            <a:endParaRPr lang="ru-RU" sz="2400" dirty="0">
              <a:solidFill>
                <a:srgbClr val="000000"/>
              </a:solidFill>
              <a:latin typeface="Bookman Old Style" panose="02050604050505020204" pitchFamily="18" charset="0"/>
            </a:endParaRPr>
          </a:p>
          <a:p>
            <a:pPr algn="just">
              <a:lnSpc>
                <a:spcPct val="120000"/>
              </a:lnSpc>
            </a:pPr>
            <a:endParaRPr lang="ru-RU" sz="2400" dirty="0">
              <a:solidFill>
                <a:srgbClr val="000000"/>
              </a:solidFill>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a:t>
            </a:r>
            <a:r>
              <a:rPr lang="ru-RU" sz="2400" b="1" dirty="0" smtClean="0">
                <a:solidFill>
                  <a:srgbClr val="000000"/>
                </a:solidFill>
                <a:latin typeface="Bookman Old Style" panose="02050604050505020204" pitchFamily="18" charset="0"/>
              </a:rPr>
              <a:t>...</a:t>
            </a:r>
          </a:p>
          <a:p>
            <a:pPr algn="just">
              <a:lnSpc>
                <a:spcPct val="120000"/>
              </a:lnSpc>
            </a:pPr>
            <a:endParaRPr lang="ru-RU" sz="2400" dirty="0" smtClean="0">
              <a:solidFill>
                <a:srgbClr val="000000"/>
              </a:solidFill>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Как было выше сказано, в буфере хранится длина строки — это поле типа </a:t>
            </a:r>
            <a:r>
              <a:rPr lang="ru-RU" sz="2400" dirty="0" err="1">
                <a:solidFill>
                  <a:srgbClr val="000000"/>
                </a:solidFill>
                <a:latin typeface="Bookman Old Style" panose="02050604050505020204" pitchFamily="18" charset="0"/>
              </a:rPr>
              <a:t>int</a:t>
            </a:r>
            <a:r>
              <a:rPr lang="ru-RU" sz="2400" dirty="0">
                <a:solidFill>
                  <a:srgbClr val="000000"/>
                </a:solidFill>
                <a:latin typeface="Bookman Old Style" panose="02050604050505020204" pitchFamily="18" charset="0"/>
              </a:rPr>
              <a:t>, значит еще 4 байта</a:t>
            </a:r>
            <a:r>
              <a:rPr lang="ru-RU" sz="2400" dirty="0" smtClean="0">
                <a:solidFill>
                  <a:srgbClr val="000000"/>
                </a:solidFill>
                <a:latin typeface="Bookman Old Style" panose="02050604050505020204" pitchFamily="18" charset="0"/>
              </a:rPr>
              <a:t>.</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+ 4 + ...</a:t>
            </a:r>
            <a:endParaRPr lang="ru-RU" sz="2400" b="1" i="0" dirty="0">
              <a:solidFill>
                <a:srgbClr val="000000"/>
              </a:solidFill>
              <a:effectLst/>
              <a:latin typeface="Bookman Old Style" panose="02050604050505020204" pitchFamily="18" charset="0"/>
            </a:endParaRPr>
          </a:p>
        </p:txBody>
      </p:sp>
      <p:sp>
        <p:nvSpPr>
          <p:cNvPr id="9"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a:solidFill>
                  <a:schemeClr val="tx2">
                    <a:lumMod val="50000"/>
                  </a:schemeClr>
                </a:solidFill>
                <a:latin typeface="Bookman Old Style" panose="02050604050505020204" pitchFamily="18" charset="0"/>
                <a:cs typeface="Times New Roman" panose="02020603050405020304" pitchFamily="18" charset="0"/>
              </a:rPr>
              <a:t>Сколько памяти занимает объект строкового типа?</a:t>
            </a:r>
          </a:p>
        </p:txBody>
      </p:sp>
    </p:spTree>
    <p:extLst>
      <p:ext uri="{BB962C8B-B14F-4D97-AF65-F5344CB8AC3E}">
        <p14:creationId xmlns:p14="http://schemas.microsoft.com/office/powerpoint/2010/main" val="3814627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27591" y="0"/>
            <a:ext cx="11929730" cy="4524315"/>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Для того, чтобы быстро передать строку в неуправляемый код (без копирования) в конце каждой строки стоит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-терминированный символ, который занимает 2 байта, </a:t>
            </a:r>
            <a:r>
              <a:rPr lang="ru-RU" sz="2400" dirty="0" smtClean="0">
                <a:solidFill>
                  <a:srgbClr val="000000"/>
                </a:solidFill>
                <a:latin typeface="Bookman Old Style" panose="02050604050505020204" pitchFamily="18" charset="0"/>
              </a:rPr>
              <a:t>значит</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+ 4 + 2 + </a:t>
            </a:r>
            <a:r>
              <a:rPr lang="ru-RU" sz="2400" b="1" dirty="0" smtClean="0">
                <a:solidFill>
                  <a:srgbClr val="000000"/>
                </a:solidFill>
                <a:latin typeface="Bookman Old Style" panose="02050604050505020204" pitchFamily="18" charset="0"/>
              </a:rPr>
              <a:t>...</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dirty="0">
                <a:solidFill>
                  <a:srgbClr val="000000"/>
                </a:solidFill>
                <a:latin typeface="Bookman Old Style" panose="02050604050505020204" pitchFamily="18" charset="0"/>
              </a:rPr>
              <a:t>Осталось вспомнить, что каждый символ в строке находится в UTF -16 кодировке значит, занимает так же 2 байта, </a:t>
            </a:r>
            <a:r>
              <a:rPr lang="ru-RU" sz="2400" dirty="0" smtClean="0">
                <a:solidFill>
                  <a:srgbClr val="000000"/>
                </a:solidFill>
                <a:latin typeface="Bookman Old Style" panose="02050604050505020204" pitchFamily="18" charset="0"/>
              </a:rPr>
              <a:t>следовательно</a:t>
            </a:r>
          </a:p>
          <a:p>
            <a:pPr algn="just">
              <a:lnSpc>
                <a:spcPct val="120000"/>
              </a:lnSpc>
            </a:pPr>
            <a:endParaRPr lang="ru-RU" sz="2400" i="0" dirty="0">
              <a:solidFill>
                <a:srgbClr val="000000"/>
              </a:solidFill>
              <a:effectLst/>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+ 4 + 4 + 2 + 2 * </a:t>
            </a:r>
            <a:r>
              <a:rPr lang="ru-RU" sz="2400" b="1" dirty="0" err="1">
                <a:solidFill>
                  <a:srgbClr val="000000"/>
                </a:solidFill>
                <a:latin typeface="Bookman Old Style" panose="02050604050505020204" pitchFamily="18" charset="0"/>
              </a:rPr>
              <a:t>length</a:t>
            </a:r>
            <a:r>
              <a:rPr lang="ru-RU" sz="2400" b="1" dirty="0">
                <a:solidFill>
                  <a:srgbClr val="000000"/>
                </a:solidFill>
                <a:latin typeface="Bookman Old Style" panose="02050604050505020204" pitchFamily="18" charset="0"/>
              </a:rPr>
              <a:t> = 14 + 2 * </a:t>
            </a:r>
            <a:r>
              <a:rPr lang="ru-RU" sz="2400" b="1" dirty="0" err="1" smtClean="0">
                <a:solidFill>
                  <a:srgbClr val="000000"/>
                </a:solidFill>
                <a:latin typeface="Bookman Old Style" panose="02050604050505020204" pitchFamily="18" charset="0"/>
              </a:rPr>
              <a:t>length</a:t>
            </a:r>
            <a:endParaRPr lang="ru-RU" sz="2400" b="1" dirty="0" smtClean="0">
              <a:solidFill>
                <a:srgbClr val="000000"/>
              </a:solidFill>
              <a:latin typeface="Bookman Old Style" panose="02050604050505020204" pitchFamily="18" charset="0"/>
            </a:endParaRPr>
          </a:p>
        </p:txBody>
      </p:sp>
    </p:spTree>
    <p:extLst>
      <p:ext uri="{BB962C8B-B14F-4D97-AF65-F5344CB8AC3E}">
        <p14:creationId xmlns:p14="http://schemas.microsoft.com/office/powerpoint/2010/main" val="3342097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27591" y="0"/>
            <a:ext cx="11929730" cy="6740307"/>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Учтем еще один нюанс, и мы у цели. А именно менеджер памяти в CLR выделяет память кратной 4 байтам (4, 8, 12, 16, 20, 24, ...), то есть если длина строки суммарно будет занимать 34 байта, то выделено будет 36 байта. Нам необходимо округлить наше значение к ближайшему большему кратному четырем числу, для этого необходимо:</a:t>
            </a:r>
          </a:p>
          <a:p>
            <a:pPr algn="just">
              <a:lnSpc>
                <a:spcPct val="120000"/>
              </a:lnSpc>
            </a:pPr>
            <a:endParaRPr lang="ru-RU" sz="2400" b="1" dirty="0">
              <a:solidFill>
                <a:srgbClr val="000000"/>
              </a:solidFill>
              <a:latin typeface="Bookman Old Style" panose="02050604050505020204" pitchFamily="18" charset="0"/>
            </a:endParaRPr>
          </a:p>
          <a:p>
            <a:pPr algn="just">
              <a:lnSpc>
                <a:spcPct val="120000"/>
              </a:lnSpc>
            </a:pPr>
            <a:r>
              <a:rPr lang="ru-RU" sz="2400" b="1" dirty="0">
                <a:solidFill>
                  <a:srgbClr val="000000"/>
                </a:solidFill>
                <a:latin typeface="Bookman Old Style" panose="02050604050505020204" pitchFamily="18" charset="0"/>
              </a:rPr>
              <a:t>Размер строки = 4 * ((14 + 2 * </a:t>
            </a:r>
            <a:r>
              <a:rPr lang="ru-RU" sz="2400" b="1" dirty="0" err="1">
                <a:solidFill>
                  <a:srgbClr val="000000"/>
                </a:solidFill>
                <a:latin typeface="Bookman Old Style" panose="02050604050505020204" pitchFamily="18" charset="0"/>
              </a:rPr>
              <a:t>length</a:t>
            </a:r>
            <a:r>
              <a:rPr lang="ru-RU" sz="2400" b="1" dirty="0">
                <a:solidFill>
                  <a:srgbClr val="000000"/>
                </a:solidFill>
                <a:latin typeface="Bookman Old Style" panose="02050604050505020204" pitchFamily="18" charset="0"/>
              </a:rPr>
              <a:t> + 3) / 4) (деление естественно целочисленное)</a:t>
            </a:r>
            <a:endParaRPr lang="ru-RU" sz="2400" b="1" dirty="0" smtClean="0">
              <a:solidFill>
                <a:srgbClr val="000000"/>
              </a:solidFill>
              <a:latin typeface="Bookman Old Style" panose="02050604050505020204" pitchFamily="18" charset="0"/>
            </a:endParaRPr>
          </a:p>
          <a:p>
            <a:pPr algn="just">
              <a:lnSpc>
                <a:spcPct val="120000"/>
              </a:lnSpc>
            </a:pPr>
            <a:endParaRPr lang="ru-RU" sz="2400" b="1" dirty="0">
              <a:solidFill>
                <a:srgbClr val="000000"/>
              </a:solidFill>
              <a:latin typeface="Bookman Old Style" panose="02050604050505020204" pitchFamily="18" charset="0"/>
            </a:endParaRPr>
          </a:p>
          <a:p>
            <a:pPr algn="just">
              <a:lnSpc>
                <a:spcPct val="120000"/>
              </a:lnSpc>
            </a:pPr>
            <a:r>
              <a:rPr lang="ru-RU" sz="2400" b="1" dirty="0" smtClean="0">
                <a:solidFill>
                  <a:srgbClr val="000000"/>
                </a:solidFill>
                <a:latin typeface="Bookman Old Style" panose="02050604050505020204" pitchFamily="18" charset="0"/>
              </a:rPr>
              <a:t>Вопрос </a:t>
            </a:r>
            <a:r>
              <a:rPr lang="ru-RU" sz="2400" b="1" dirty="0">
                <a:solidFill>
                  <a:srgbClr val="000000"/>
                </a:solidFill>
                <a:latin typeface="Bookman Old Style" panose="02050604050505020204" pitchFamily="18" charset="0"/>
              </a:rPr>
              <a:t>версий: </a:t>
            </a:r>
            <a:r>
              <a:rPr lang="ru-RU" sz="2400" dirty="0">
                <a:solidFill>
                  <a:srgbClr val="000000"/>
                </a:solidFill>
                <a:latin typeface="Bookman Old Style" panose="02050604050505020204" pitchFamily="18" charset="0"/>
              </a:rPr>
              <a:t>В .NET до 4 версии в классе </a:t>
            </a:r>
            <a:r>
              <a:rPr lang="ru-RU" sz="2400" dirty="0" err="1">
                <a:solidFill>
                  <a:srgbClr val="000000"/>
                </a:solidFill>
                <a:latin typeface="Bookman Old Style" panose="02050604050505020204" pitchFamily="18" charset="0"/>
              </a:rPr>
              <a:t>String</a:t>
            </a:r>
            <a:r>
              <a:rPr lang="ru-RU" sz="2400" dirty="0">
                <a:solidFill>
                  <a:srgbClr val="000000"/>
                </a:solidFill>
                <a:latin typeface="Bookman Old Style" panose="02050604050505020204" pitchFamily="18" charset="0"/>
              </a:rPr>
              <a:t> хранится дополнительное поле </a:t>
            </a:r>
            <a:r>
              <a:rPr lang="ru-RU" sz="2400" dirty="0" err="1">
                <a:solidFill>
                  <a:srgbClr val="000000"/>
                </a:solidFill>
                <a:latin typeface="Bookman Old Style" panose="02050604050505020204" pitchFamily="18" charset="0"/>
              </a:rPr>
              <a:t>m_arrayLength</a:t>
            </a:r>
            <a:r>
              <a:rPr lang="ru-RU" sz="2400" dirty="0">
                <a:solidFill>
                  <a:srgbClr val="000000"/>
                </a:solidFill>
                <a:latin typeface="Bookman Old Style" panose="02050604050505020204" pitchFamily="18" charset="0"/>
              </a:rPr>
              <a:t> типа </a:t>
            </a:r>
            <a:r>
              <a:rPr lang="ru-RU" sz="2400" dirty="0" err="1">
                <a:solidFill>
                  <a:srgbClr val="000000"/>
                </a:solidFill>
                <a:latin typeface="Bookman Old Style" panose="02050604050505020204" pitchFamily="18" charset="0"/>
              </a:rPr>
              <a:t>int</a:t>
            </a:r>
            <a:r>
              <a:rPr lang="ru-RU" sz="2400" dirty="0">
                <a:solidFill>
                  <a:srgbClr val="000000"/>
                </a:solidFill>
                <a:latin typeface="Bookman Old Style" panose="02050604050505020204" pitchFamily="18" charset="0"/>
              </a:rPr>
              <a:t>, которое занимает 4 байта. Данное поле есть реальная длина буфера выделенного под строку включая </a:t>
            </a:r>
            <a:r>
              <a:rPr lang="ru-RU" sz="2400" dirty="0" err="1">
                <a:solidFill>
                  <a:srgbClr val="000000"/>
                </a:solidFill>
                <a:latin typeface="Bookman Old Style" panose="02050604050505020204" pitchFamily="18" charset="0"/>
              </a:rPr>
              <a:t>null</a:t>
            </a:r>
            <a:r>
              <a:rPr lang="ru-RU" sz="2400" dirty="0">
                <a:solidFill>
                  <a:srgbClr val="000000"/>
                </a:solidFill>
                <a:latin typeface="Bookman Old Style" panose="02050604050505020204" pitchFamily="18" charset="0"/>
              </a:rPr>
              <a:t> — терминированный символ, то есть это </a:t>
            </a:r>
            <a:r>
              <a:rPr lang="ru-RU" sz="2400" dirty="0" err="1">
                <a:solidFill>
                  <a:srgbClr val="000000"/>
                </a:solidFill>
                <a:latin typeface="Bookman Old Style" panose="02050604050505020204" pitchFamily="18" charset="0"/>
              </a:rPr>
              <a:t>length</a:t>
            </a:r>
            <a:r>
              <a:rPr lang="ru-RU" sz="2400" dirty="0">
                <a:solidFill>
                  <a:srgbClr val="000000"/>
                </a:solidFill>
                <a:latin typeface="Bookman Old Style" panose="02050604050505020204" pitchFamily="18" charset="0"/>
              </a:rPr>
              <a:t> + 1. В .NET 4.0 данное поля удалено из класса, в результате чего объект строкового типа занимает на 4 байта меньше.</a:t>
            </a:r>
            <a:endParaRPr lang="ru-RU" sz="2400" b="1" i="0" dirty="0">
              <a:solidFill>
                <a:srgbClr val="000000"/>
              </a:solidFill>
              <a:effectLst/>
              <a:latin typeface="Bookman Old Style" panose="02050604050505020204" pitchFamily="18" charset="0"/>
            </a:endParaRPr>
          </a:p>
        </p:txBody>
      </p:sp>
    </p:spTree>
    <p:extLst>
      <p:ext uri="{BB962C8B-B14F-4D97-AF65-F5344CB8AC3E}">
        <p14:creationId xmlns:p14="http://schemas.microsoft.com/office/powerpoint/2010/main" val="29572459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p:cNvSpPr/>
          <p:nvPr/>
        </p:nvSpPr>
        <p:spPr>
          <a:xfrm>
            <a:off x="131135" y="654356"/>
            <a:ext cx="11929730" cy="3602974"/>
          </a:xfrm>
          <a:prstGeom prst="rect">
            <a:avLst/>
          </a:prstGeom>
        </p:spPr>
        <p:txBody>
          <a:bodyPr wrap="square">
            <a:spAutoFit/>
          </a:bodyPr>
          <a:lstStyle/>
          <a:p>
            <a:pPr algn="just">
              <a:lnSpc>
                <a:spcPct val="120000"/>
              </a:lnSpc>
            </a:pPr>
            <a:r>
              <a:rPr lang="ru-RU" sz="2400" dirty="0">
                <a:solidFill>
                  <a:srgbClr val="000000"/>
                </a:solidFill>
                <a:latin typeface="Bookman Old Style" panose="02050604050505020204" pitchFamily="18" charset="0"/>
              </a:rPr>
              <a:t>Основные особенности строк в .NET:</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Они являются ссылочными типами.</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Они неизменяемы. Однажды, создав строку, мы больше не можем ее изменить (честным способом). Каждый вызов метода этого класса возвращает новую строку, а предыдущая строка становится добычей для сборщика мусора.</a:t>
            </a:r>
          </a:p>
          <a:p>
            <a:pPr marL="457200" indent="-457200" algn="just">
              <a:lnSpc>
                <a:spcPct val="120000"/>
              </a:lnSpc>
              <a:buFont typeface="+mj-lt"/>
              <a:buAutoNum type="arabicPeriod"/>
            </a:pPr>
            <a:r>
              <a:rPr lang="ru-RU" sz="2400" dirty="0">
                <a:solidFill>
                  <a:srgbClr val="000000"/>
                </a:solidFill>
                <a:latin typeface="Bookman Old Style" panose="02050604050505020204" pitchFamily="18" charset="0"/>
              </a:rPr>
              <a:t>Они переопределяют метод </a:t>
            </a:r>
            <a:r>
              <a:rPr lang="ru-RU" sz="2400" dirty="0" err="1">
                <a:solidFill>
                  <a:srgbClr val="000000"/>
                </a:solidFill>
                <a:latin typeface="Bookman Old Style" panose="02050604050505020204" pitchFamily="18" charset="0"/>
              </a:rPr>
              <a:t>Object.Equals</a:t>
            </a:r>
            <a:r>
              <a:rPr lang="ru-RU" sz="2400" dirty="0">
                <a:solidFill>
                  <a:srgbClr val="000000"/>
                </a:solidFill>
                <a:latin typeface="Bookman Old Style" panose="02050604050505020204" pitchFamily="18" charset="0"/>
              </a:rPr>
              <a:t>, в результате чего он сравнивает не значения ссылок, а значения символов в строках.</a:t>
            </a:r>
          </a:p>
        </p:txBody>
      </p:sp>
      <p:sp>
        <p:nvSpPr>
          <p:cNvPr id="3" name="Rectangle 28" descr="Светлый диагональный 2"/>
          <p:cNvSpPr>
            <a:spLocks noChangeArrowheads="1"/>
          </p:cNvSpPr>
          <p:nvPr/>
        </p:nvSpPr>
        <p:spPr bwMode="auto">
          <a:xfrm>
            <a:off x="0" y="-1"/>
            <a:ext cx="12192000" cy="654357"/>
          </a:xfrm>
          <a:prstGeom prst="rect">
            <a:avLst/>
          </a:prstGeom>
          <a:pattFill prst="ltUpDiag">
            <a:fgClr>
              <a:schemeClr val="accent1">
                <a:lumMod val="40000"/>
                <a:lumOff val="60000"/>
              </a:schemeClr>
            </a:fgClr>
            <a:bgClr>
              <a:srgbClr val="FFFFFF"/>
            </a:bgClr>
          </a:pattFill>
          <a:ln w="15875" algn="ctr">
            <a:solidFill>
              <a:schemeClr val="accent5">
                <a:lumMod val="50000"/>
              </a:schemeClr>
            </a:solidFill>
            <a:miter lim="800000"/>
            <a:headEnd/>
            <a:tailEnd/>
          </a:ln>
          <a:effectLst/>
        </p:spPr>
        <p:txBody>
          <a:bodyPr vert="horz" wrap="square" lIns="18000" tIns="18000" rIns="18000" bIns="18000" numCol="1" anchor="ctr" anchorCtr="0" compatLnSpc="1">
            <a:prstTxWarp prst="textNoShape">
              <a:avLst/>
            </a:prstTxWarp>
          </a:bodyPr>
          <a:lstStyle/>
          <a:p>
            <a:pPr algn="ctr"/>
            <a:r>
              <a:rPr lang="ru-RU" sz="2800" b="1" dirty="0">
                <a:solidFill>
                  <a:schemeClr val="tx2">
                    <a:lumMod val="50000"/>
                  </a:schemeClr>
                </a:solidFill>
                <a:latin typeface="Bookman Old Style" panose="02050604050505020204" pitchFamily="18" charset="0"/>
                <a:cs typeface="Times New Roman" panose="02020603050405020304" pitchFamily="18" charset="0"/>
              </a:rPr>
              <a:t>Особенности строк</a:t>
            </a:r>
          </a:p>
        </p:txBody>
      </p:sp>
    </p:spTree>
    <p:extLst>
      <p:ext uri="{BB962C8B-B14F-4D97-AF65-F5344CB8AC3E}">
        <p14:creationId xmlns:p14="http://schemas.microsoft.com/office/powerpoint/2010/main" val="23511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Тема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12196</TotalTime>
  <Words>1145</Words>
  <Application>Microsoft Office PowerPoint</Application>
  <PresentationFormat>Широкоэкранный</PresentationFormat>
  <Paragraphs>92</Paragraphs>
  <Slides>14</Slides>
  <Notes>14</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Arial</vt:lpstr>
      <vt:lpstr>Bookman Old Style</vt:lpstr>
      <vt:lpstr>Calibri</vt:lpstr>
      <vt:lpstr>Calibri Light</vt:lpstr>
      <vt:lpstr>Consolas</vt:lpstr>
      <vt:lpstr>Times New Roman</vt:lpstr>
      <vt:lpstr>Тема Office</vt:lpstr>
      <vt:lpstr>Лекция 7. Основы языка C#  Содержание лекции: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РАЗРАБОТКА ПРОГРАММЫ ДЛЯ РАСЧЁТА ПРОДОЛЬНО-ПОПЕРЕЧНЫХ КОЛЕБАНИЙ СТВОЛА АРТИЛЛЕРИЙСКОГО ОРУДИЯ</dc:title>
  <dc:creator>vsufiy</dc:creator>
  <cp:lastModifiedBy>m10</cp:lastModifiedBy>
  <cp:revision>602</cp:revision>
  <dcterms:modified xsi:type="dcterms:W3CDTF">2024-11-27T09:24:14Z</dcterms:modified>
</cp:coreProperties>
</file>