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1"/>
  </p:notesMasterIdLst>
  <p:sldIdLst>
    <p:sldId id="273" r:id="rId2"/>
    <p:sldId id="1068" r:id="rId3"/>
    <p:sldId id="1077" r:id="rId4"/>
    <p:sldId id="1076" r:id="rId5"/>
    <p:sldId id="1069" r:id="rId6"/>
    <p:sldId id="1079" r:id="rId7"/>
    <p:sldId id="1080" r:id="rId8"/>
    <p:sldId id="1081" r:id="rId9"/>
    <p:sldId id="1078" r:id="rId10"/>
    <p:sldId id="1082" r:id="rId11"/>
    <p:sldId id="1083" r:id="rId12"/>
    <p:sldId id="1084" r:id="rId13"/>
    <p:sldId id="1085" r:id="rId14"/>
    <p:sldId id="1086" r:id="rId15"/>
    <p:sldId id="1075" r:id="rId16"/>
    <p:sldId id="1055" r:id="rId17"/>
    <p:sldId id="1057" r:id="rId18"/>
    <p:sldId id="1054" r:id="rId19"/>
    <p:sldId id="1056" r:id="rId20"/>
    <p:sldId id="1058" r:id="rId21"/>
    <p:sldId id="1059" r:id="rId22"/>
    <p:sldId id="1060" r:id="rId23"/>
    <p:sldId id="1061" r:id="rId24"/>
    <p:sldId id="1062" r:id="rId25"/>
    <p:sldId id="1063" r:id="rId26"/>
    <p:sldId id="1064" r:id="rId27"/>
    <p:sldId id="1065" r:id="rId28"/>
    <p:sldId id="1066" r:id="rId29"/>
    <p:sldId id="106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12" autoAdjust="0"/>
    <p:restoredTop sz="73407" autoAdjust="0"/>
  </p:normalViewPr>
  <p:slideViewPr>
    <p:cSldViewPr snapToGrid="0">
      <p:cViewPr varScale="1">
        <p:scale>
          <a:sx n="79" d="100"/>
          <a:sy n="79" d="100"/>
        </p:scale>
        <p:origin x="88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5.wmf"/><Relationship Id="rId3" Type="http://schemas.openxmlformats.org/officeDocument/2006/relationships/image" Target="../media/image21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24.wmf"/><Relationship Id="rId11" Type="http://schemas.openxmlformats.org/officeDocument/2006/relationships/image" Target="../media/image18.wmf"/><Relationship Id="rId5" Type="http://schemas.openxmlformats.org/officeDocument/2006/relationships/image" Target="../media/image23.wmf"/><Relationship Id="rId10" Type="http://schemas.openxmlformats.org/officeDocument/2006/relationships/image" Target="../media/image17.wmf"/><Relationship Id="rId4" Type="http://schemas.openxmlformats.org/officeDocument/2006/relationships/image" Target="../media/image22.wmf"/><Relationship Id="rId9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64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3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17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14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41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56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673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94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752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91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953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764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264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33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918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435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611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260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17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348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07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75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23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57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3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02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17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4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1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39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35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511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6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0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21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35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69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35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62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2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6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35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" Type="http://schemas.openxmlformats.org/officeDocument/2006/relationships/notesSlide" Target="../notesSlides/notesSlide16.xml"/><Relationship Id="rId21" Type="http://schemas.openxmlformats.org/officeDocument/2006/relationships/image" Target="../media/image16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4.wmf"/><Relationship Id="rId25" Type="http://schemas.openxmlformats.org/officeDocument/2006/relationships/image" Target="../media/image18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image" Target="../media/image20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1.wmf"/><Relationship Id="rId24" Type="http://schemas.openxmlformats.org/officeDocument/2006/relationships/oleObject" Target="../embeddings/oleObject11.bin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23" Type="http://schemas.openxmlformats.org/officeDocument/2006/relationships/image" Target="../media/image17.wmf"/><Relationship Id="rId28" Type="http://schemas.openxmlformats.org/officeDocument/2006/relationships/oleObject" Target="../embeddings/oleObject13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9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21.bin"/><Relationship Id="rId26" Type="http://schemas.openxmlformats.org/officeDocument/2006/relationships/oleObject" Target="../embeddings/oleObject25.bin"/><Relationship Id="rId3" Type="http://schemas.openxmlformats.org/officeDocument/2006/relationships/notesSlide" Target="../notesSlides/notesSlide18.xml"/><Relationship Id="rId21" Type="http://schemas.openxmlformats.org/officeDocument/2006/relationships/image" Target="../media/image16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14.wmf"/><Relationship Id="rId25" Type="http://schemas.openxmlformats.org/officeDocument/2006/relationships/image" Target="../media/image18.w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29" Type="http://schemas.openxmlformats.org/officeDocument/2006/relationships/image" Target="../media/image25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2.wmf"/><Relationship Id="rId24" Type="http://schemas.openxmlformats.org/officeDocument/2006/relationships/oleObject" Target="../embeddings/oleObject24.bin"/><Relationship Id="rId5" Type="http://schemas.openxmlformats.org/officeDocument/2006/relationships/image" Target="../media/image8.wmf"/><Relationship Id="rId15" Type="http://schemas.openxmlformats.org/officeDocument/2006/relationships/image" Target="../media/image24.wmf"/><Relationship Id="rId23" Type="http://schemas.openxmlformats.org/officeDocument/2006/relationships/image" Target="../media/image17.wmf"/><Relationship Id="rId28" Type="http://schemas.openxmlformats.org/officeDocument/2006/relationships/oleObject" Target="../embeddings/oleObject26.bin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19.bin"/><Relationship Id="rId22" Type="http://schemas.openxmlformats.org/officeDocument/2006/relationships/oleObject" Target="../embeddings/oleObject23.bin"/><Relationship Id="rId27" Type="http://schemas.openxmlformats.org/officeDocument/2006/relationships/image" Target="../media/image1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png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9.png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2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2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674" y="2276520"/>
            <a:ext cx="8978016" cy="1384995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5.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Основы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637674" y="3659151"/>
            <a:ext cx="1155432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Практика Гарри Поттер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Классические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методы численного интегрирования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Классические методы численного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дифференцирования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Алгоритм бинарного поиска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поиска комбинаций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символов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поиска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корней уравнений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4. Определим </a:t>
            </a:r>
            <a:r>
              <a:rPr lang="ru-RU" sz="2400" dirty="0">
                <a:latin typeface="Bookman Old Style" panose="02050604050505020204" pitchFamily="18" charset="0"/>
              </a:rPr>
              <a:t>сколько раз встретилось каждое </a:t>
            </a:r>
            <a:r>
              <a:rPr lang="ru-RU" sz="2400" dirty="0" smtClean="0">
                <a:latin typeface="Bookman Old Style" panose="02050604050505020204" pitchFamily="18" charset="0"/>
              </a:rPr>
              <a:t>слово:</a:t>
            </a:r>
            <a:endParaRPr lang="ru-RU" sz="2400" dirty="0"/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wordsDict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BuildFrequencyDictionary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txt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wordsDict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\t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743" y="1855782"/>
            <a:ext cx="4833257" cy="494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8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BuildFrequencyDictionary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GetSentences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dict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&gt;(																	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StringComparer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InvariantCultureIgnoreCase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RemoveStopWords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GetWords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dict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ContainsKey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dict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dict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dict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8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Bookman Old Style" panose="02050604050505020204" pitchFamily="18" charset="0"/>
              </a:rPr>
              <a:t>5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отсортировать слова в порядке возрастания / убывания </a:t>
            </a:r>
            <a:r>
              <a:rPr lang="ru-RU" sz="2400" dirty="0" smtClean="0">
                <a:latin typeface="Bookman Old Style" panose="02050604050505020204" pitchFamily="18" charset="0"/>
              </a:rPr>
              <a:t>частоты</a:t>
            </a:r>
            <a:endParaRPr lang="ru-RU" sz="2400" dirty="0"/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GetOrderedPairs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wordsDict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											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SortingOrder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Ascending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\t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SortingOrder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Ascending,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Descending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7386" y="1768509"/>
            <a:ext cx="3438628" cy="508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3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KeyValuePair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GetOrderedPairs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							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dict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SortingOrder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pairs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dict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comparer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SortingOrder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Ascending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-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pairs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pairs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pairs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CompareTo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pairs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comparer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pairs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pairs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pairs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pairs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pairs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87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Bookman Old Style" panose="02050604050505020204" pitchFamily="18" charset="0"/>
              </a:rPr>
              <a:t>6</a:t>
            </a:r>
            <a:r>
              <a:rPr lang="ru-RU" sz="2400" dirty="0" smtClean="0">
                <a:latin typeface="Bookman Old Style" panose="02050604050505020204" pitchFamily="18" charset="0"/>
              </a:rPr>
              <a:t>. Найдём самое частое и редкое слово</a:t>
            </a:r>
            <a:endParaRPr lang="ru-RU" sz="2400" dirty="0" smtClean="0"/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GetOrderedPairs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wordsDict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SortingOrder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Ascending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Самое редкое слово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ordered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Key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Самое частое слово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ordered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Last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Key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598" y="2805025"/>
            <a:ext cx="9516803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7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Bookman Old Style" panose="02050604050505020204" pitchFamily="18" charset="0"/>
              </a:rPr>
              <a:t>7. </a:t>
            </a:r>
            <a:r>
              <a:rPr lang="ru-RU" sz="2400" dirty="0" smtClean="0">
                <a:latin typeface="Bookman Old Style" panose="02050604050505020204" pitchFamily="18" charset="0"/>
              </a:rPr>
              <a:t>Предложения со словом «Поттер»:</a:t>
            </a:r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Contains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Поттер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 == true</a:t>
            </a:r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43086"/>
            <a:ext cx="12110218" cy="270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6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4356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Метод (левых) прямоугольников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1648047" y="6132722"/>
            <a:ext cx="9484241" cy="3449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662224" y="1889385"/>
            <a:ext cx="10633" cy="42778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олилиния 12"/>
          <p:cNvSpPr/>
          <p:nvPr/>
        </p:nvSpPr>
        <p:spPr>
          <a:xfrm>
            <a:off x="1669312" y="3740125"/>
            <a:ext cx="7857460" cy="2511819"/>
          </a:xfrm>
          <a:custGeom>
            <a:avLst/>
            <a:gdLst>
              <a:gd name="connsiteX0" fmla="*/ 0 w 7857460"/>
              <a:gd name="connsiteY0" fmla="*/ 2405494 h 2511819"/>
              <a:gd name="connsiteX1" fmla="*/ 1605516 w 7857460"/>
              <a:gd name="connsiteY1" fmla="*/ 1087056 h 2511819"/>
              <a:gd name="connsiteX2" fmla="*/ 3827721 w 7857460"/>
              <a:gd name="connsiteY2" fmla="*/ 1065791 h 2511819"/>
              <a:gd name="connsiteX3" fmla="*/ 5922335 w 7857460"/>
              <a:gd name="connsiteY3" fmla="*/ 34433 h 2511819"/>
              <a:gd name="connsiteX4" fmla="*/ 7857460 w 7857460"/>
              <a:gd name="connsiteY4" fmla="*/ 2511819 h 2511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7460" h="2511819">
                <a:moveTo>
                  <a:pt x="0" y="2405494"/>
                </a:moveTo>
                <a:cubicBezTo>
                  <a:pt x="483781" y="1857917"/>
                  <a:pt x="967563" y="1310340"/>
                  <a:pt x="1605516" y="1087056"/>
                </a:cubicBezTo>
                <a:cubicBezTo>
                  <a:pt x="2243469" y="863772"/>
                  <a:pt x="3108251" y="1241228"/>
                  <a:pt x="3827721" y="1065791"/>
                </a:cubicBezTo>
                <a:cubicBezTo>
                  <a:pt x="4547191" y="890354"/>
                  <a:pt x="5250712" y="-206572"/>
                  <a:pt x="5922335" y="34433"/>
                </a:cubicBezTo>
                <a:cubicBezTo>
                  <a:pt x="6593958" y="275438"/>
                  <a:pt x="7357730" y="2072340"/>
                  <a:pt x="7857460" y="2511819"/>
                </a:cubicBezTo>
              </a:path>
            </a:pathLst>
          </a:cu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/>
          </p:nvPr>
        </p:nvGraphicFramePr>
        <p:xfrm>
          <a:off x="10728989" y="6312333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" name="Equation" r:id="rId4" imgW="139680" imgH="152280" progId="Equation.3">
                  <p:embed/>
                </p:oleObj>
              </mc:Choice>
              <mc:Fallback>
                <p:oleObj name="Equation" r:id="rId4" imgW="139680" imgH="152280" progId="Equation.3">
                  <p:embed/>
                  <p:pic>
                    <p:nvPicPr>
                      <p:cNvPr id="16" name="Объект 1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28989" y="6312333"/>
                        <a:ext cx="2794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/>
          </p:nvPr>
        </p:nvGraphicFramePr>
        <p:xfrm>
          <a:off x="1200150" y="1851025"/>
          <a:ext cx="30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5" name="Equation" r:id="rId6" imgW="152280" imgH="190440" progId="Equation.3">
                  <p:embed/>
                </p:oleObj>
              </mc:Choice>
              <mc:Fallback>
                <p:oleObj name="Equation" r:id="rId6" imgW="152280" imgH="190440" progId="Equation.3">
                  <p:embed/>
                  <p:pic>
                    <p:nvPicPr>
                      <p:cNvPr id="17" name="Объект 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00150" y="1851025"/>
                        <a:ext cx="304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2649280" y="5178056"/>
            <a:ext cx="988828" cy="971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1669312" y="6104251"/>
            <a:ext cx="988828" cy="457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3625703" y="4784651"/>
            <a:ext cx="988828" cy="13653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4605671" y="4859079"/>
            <a:ext cx="988828" cy="12736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5573234" y="4774392"/>
            <a:ext cx="988828" cy="1358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6561175" y="4104167"/>
            <a:ext cx="988828" cy="2028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560635" y="3757613"/>
            <a:ext cx="988828" cy="2375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8560095" y="4895455"/>
            <a:ext cx="988828" cy="12333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/>
          </p:nvPr>
        </p:nvGraphicFramePr>
        <p:xfrm>
          <a:off x="1475268" y="6071033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" name="Equation" r:id="rId8" imgW="190440" imgH="241200" progId="Equation.3">
                  <p:embed/>
                </p:oleObj>
              </mc:Choice>
              <mc:Fallback>
                <p:oleObj name="Equation" r:id="rId8" imgW="190440" imgH="241200" progId="Equation.3">
                  <p:embed/>
                  <p:pic>
                    <p:nvPicPr>
                      <p:cNvPr id="26" name="Объект 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75268" y="6071033"/>
                        <a:ext cx="381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/>
          </p:nvPr>
        </p:nvGraphicFramePr>
        <p:xfrm>
          <a:off x="2493963" y="6070600"/>
          <a:ext cx="33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7" name="Equation" r:id="rId10" imgW="164880" imgH="241200" progId="Equation.3">
                  <p:embed/>
                </p:oleObj>
              </mc:Choice>
              <mc:Fallback>
                <p:oleObj name="Equation" r:id="rId10" imgW="164880" imgH="241200" progId="Equation.3">
                  <p:embed/>
                  <p:pic>
                    <p:nvPicPr>
                      <p:cNvPr id="30" name="Объект 2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93963" y="6070600"/>
                        <a:ext cx="330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>
            <p:extLst/>
          </p:nvPr>
        </p:nvGraphicFramePr>
        <p:xfrm>
          <a:off x="3460750" y="6070600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" name="Equation" r:id="rId12" imgW="190440" imgH="241200" progId="Equation.3">
                  <p:embed/>
                </p:oleObj>
              </mc:Choice>
              <mc:Fallback>
                <p:oleObj name="Equation" r:id="rId12" imgW="190440" imgH="241200" progId="Equation.3">
                  <p:embed/>
                  <p:pic>
                    <p:nvPicPr>
                      <p:cNvPr id="31" name="Объект 3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460750" y="6070600"/>
                        <a:ext cx="381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/>
          </p:nvPr>
        </p:nvGraphicFramePr>
        <p:xfrm>
          <a:off x="6421735" y="6134966"/>
          <a:ext cx="33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" name="Equation" r:id="rId14" imgW="164880" imgH="241200" progId="Equation.3">
                  <p:embed/>
                </p:oleObj>
              </mc:Choice>
              <mc:Fallback>
                <p:oleObj name="Equation" r:id="rId14" imgW="164880" imgH="241200" progId="Equation.3">
                  <p:embed/>
                  <p:pic>
                    <p:nvPicPr>
                      <p:cNvPr id="32" name="Объект 3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421735" y="6134966"/>
                        <a:ext cx="330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/>
          </p:nvPr>
        </p:nvGraphicFramePr>
        <p:xfrm>
          <a:off x="9358313" y="6129338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0" name="Equation" r:id="rId16" imgW="190440" imgH="241200" progId="Equation.3">
                  <p:embed/>
                </p:oleObj>
              </mc:Choice>
              <mc:Fallback>
                <p:oleObj name="Equation" r:id="rId16" imgW="190440" imgH="241200" progId="Equation.3">
                  <p:embed/>
                  <p:pic>
                    <p:nvPicPr>
                      <p:cNvPr id="33" name="Объект 3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358313" y="6129338"/>
                        <a:ext cx="381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/>
          </p:nvPr>
        </p:nvGraphicFramePr>
        <p:xfrm>
          <a:off x="1200150" y="5652366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1" name="Equation" r:id="rId18" imgW="190440" imgH="241200" progId="Equation.3">
                  <p:embed/>
                </p:oleObj>
              </mc:Choice>
              <mc:Fallback>
                <p:oleObj name="Equation" r:id="rId18" imgW="190440" imgH="241200" progId="Equation.3">
                  <p:embed/>
                  <p:pic>
                    <p:nvPicPr>
                      <p:cNvPr id="34" name="Объект 3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200150" y="5652366"/>
                        <a:ext cx="381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/>
          </p:nvPr>
        </p:nvGraphicFramePr>
        <p:xfrm>
          <a:off x="2281607" y="4751365"/>
          <a:ext cx="355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2" name="Equation" r:id="rId20" imgW="177480" imgH="241200" progId="Equation.3">
                  <p:embed/>
                </p:oleObj>
              </mc:Choice>
              <mc:Fallback>
                <p:oleObj name="Equation" r:id="rId20" imgW="177480" imgH="241200" progId="Equation.3">
                  <p:embed/>
                  <p:pic>
                    <p:nvPicPr>
                      <p:cNvPr id="35" name="Объект 3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281607" y="4751365"/>
                        <a:ext cx="355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/>
          </p:nvPr>
        </p:nvGraphicFramePr>
        <p:xfrm>
          <a:off x="3372001" y="4291792"/>
          <a:ext cx="406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" name="Equation" r:id="rId22" imgW="203040" imgH="241200" progId="Equation.3">
                  <p:embed/>
                </p:oleObj>
              </mc:Choice>
              <mc:Fallback>
                <p:oleObj name="Equation" r:id="rId22" imgW="203040" imgH="241200" progId="Equation.3">
                  <p:embed/>
                  <p:pic>
                    <p:nvPicPr>
                      <p:cNvPr id="36" name="Объект 3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372001" y="4291792"/>
                        <a:ext cx="406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>
            <p:extLst/>
          </p:nvPr>
        </p:nvGraphicFramePr>
        <p:xfrm>
          <a:off x="6383375" y="3590506"/>
          <a:ext cx="355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" name="Equation" r:id="rId24" imgW="177480" imgH="241200" progId="Equation.3">
                  <p:embed/>
                </p:oleObj>
              </mc:Choice>
              <mc:Fallback>
                <p:oleObj name="Equation" r:id="rId24" imgW="177480" imgH="241200" progId="Equation.3">
                  <p:embed/>
                  <p:pic>
                    <p:nvPicPr>
                      <p:cNvPr id="37" name="Объект 36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383375" y="3590506"/>
                        <a:ext cx="355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>
            <p:extLst/>
          </p:nvPr>
        </p:nvGraphicFramePr>
        <p:xfrm>
          <a:off x="8516679" y="4385076"/>
          <a:ext cx="609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5" name="Equation" r:id="rId26" imgW="304560" imgH="241200" progId="Equation.3">
                  <p:embed/>
                </p:oleObj>
              </mc:Choice>
              <mc:Fallback>
                <p:oleObj name="Equation" r:id="rId26" imgW="304560" imgH="241200" progId="Equation.3">
                  <p:embed/>
                  <p:pic>
                    <p:nvPicPr>
                      <p:cNvPr id="38" name="Объект 37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516679" y="4385076"/>
                        <a:ext cx="609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/>
          </p:nvPr>
        </p:nvGraphicFramePr>
        <p:xfrm>
          <a:off x="2721175" y="1324581"/>
          <a:ext cx="7680000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6" name="Equation" r:id="rId28" imgW="2641320" imgH="495000" progId="Equation.3">
                  <p:embed/>
                </p:oleObj>
              </mc:Choice>
              <mc:Fallback>
                <p:oleObj name="Equation" r:id="rId28" imgW="2641320" imgH="495000" progId="Equation.3">
                  <p:embed/>
                  <p:pic>
                    <p:nvPicPr>
                      <p:cNvPr id="29" name="Объект 28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721175" y="1324581"/>
                        <a:ext cx="7680000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Классические методы численного интегрирования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20716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Integrate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</a:t>
            </a:r>
            <a:r>
              <a:rPr lang="fr-FR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sections = 100)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integral = 0.0;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dx = (b - a) / sections;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sections;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 = a + dx *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integral += dx *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(x);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integral;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 * x;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125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4356"/>
            <a:ext cx="12192000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Метод (средних) прямоугольников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1648047" y="6132722"/>
            <a:ext cx="9484241" cy="3449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1662224" y="1889385"/>
            <a:ext cx="10633" cy="42778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олилиния 12"/>
          <p:cNvSpPr/>
          <p:nvPr/>
        </p:nvSpPr>
        <p:spPr>
          <a:xfrm>
            <a:off x="1669312" y="3740125"/>
            <a:ext cx="7857460" cy="2511819"/>
          </a:xfrm>
          <a:custGeom>
            <a:avLst/>
            <a:gdLst>
              <a:gd name="connsiteX0" fmla="*/ 0 w 7857460"/>
              <a:gd name="connsiteY0" fmla="*/ 2405494 h 2511819"/>
              <a:gd name="connsiteX1" fmla="*/ 1605516 w 7857460"/>
              <a:gd name="connsiteY1" fmla="*/ 1087056 h 2511819"/>
              <a:gd name="connsiteX2" fmla="*/ 3827721 w 7857460"/>
              <a:gd name="connsiteY2" fmla="*/ 1065791 h 2511819"/>
              <a:gd name="connsiteX3" fmla="*/ 5922335 w 7857460"/>
              <a:gd name="connsiteY3" fmla="*/ 34433 h 2511819"/>
              <a:gd name="connsiteX4" fmla="*/ 7857460 w 7857460"/>
              <a:gd name="connsiteY4" fmla="*/ 2511819 h 2511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57460" h="2511819">
                <a:moveTo>
                  <a:pt x="0" y="2405494"/>
                </a:moveTo>
                <a:cubicBezTo>
                  <a:pt x="483781" y="1857917"/>
                  <a:pt x="967563" y="1310340"/>
                  <a:pt x="1605516" y="1087056"/>
                </a:cubicBezTo>
                <a:cubicBezTo>
                  <a:pt x="2243469" y="863772"/>
                  <a:pt x="3108251" y="1241228"/>
                  <a:pt x="3827721" y="1065791"/>
                </a:cubicBezTo>
                <a:cubicBezTo>
                  <a:pt x="4547191" y="890354"/>
                  <a:pt x="5250712" y="-206572"/>
                  <a:pt x="5922335" y="34433"/>
                </a:cubicBezTo>
                <a:cubicBezTo>
                  <a:pt x="6593958" y="275438"/>
                  <a:pt x="7357730" y="2072340"/>
                  <a:pt x="7857460" y="2511819"/>
                </a:cubicBezTo>
              </a:path>
            </a:pathLst>
          </a:cu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/>
          </p:nvPr>
        </p:nvGraphicFramePr>
        <p:xfrm>
          <a:off x="10728989" y="6312333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" name="Equation" r:id="rId4" imgW="139680" imgH="152280" progId="Equation.3">
                  <p:embed/>
                </p:oleObj>
              </mc:Choice>
              <mc:Fallback>
                <p:oleObj name="Equation" r:id="rId4" imgW="139680" imgH="152280" progId="Equation.3">
                  <p:embed/>
                  <p:pic>
                    <p:nvPicPr>
                      <p:cNvPr id="16" name="Объект 1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28989" y="6312333"/>
                        <a:ext cx="2794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Объект 16"/>
          <p:cNvGraphicFramePr>
            <a:graphicFrameLocks noChangeAspect="1"/>
          </p:cNvGraphicFramePr>
          <p:nvPr>
            <p:extLst/>
          </p:nvPr>
        </p:nvGraphicFramePr>
        <p:xfrm>
          <a:off x="1200150" y="1851025"/>
          <a:ext cx="30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" name="Equation" r:id="rId6" imgW="152280" imgH="190440" progId="Equation.3">
                  <p:embed/>
                </p:oleObj>
              </mc:Choice>
              <mc:Fallback>
                <p:oleObj name="Equation" r:id="rId6" imgW="152280" imgH="190440" progId="Equation.3">
                  <p:embed/>
                  <p:pic>
                    <p:nvPicPr>
                      <p:cNvPr id="17" name="Объект 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00150" y="1851025"/>
                        <a:ext cx="304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2649280" y="4897694"/>
            <a:ext cx="988828" cy="12522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1669312" y="5564845"/>
            <a:ext cx="988828" cy="585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3625703" y="4784651"/>
            <a:ext cx="988828" cy="13653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4605671" y="4859079"/>
            <a:ext cx="988828" cy="12736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5573234" y="4518838"/>
            <a:ext cx="988828" cy="1613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6561175" y="3838353"/>
            <a:ext cx="988828" cy="22943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7560635" y="4199860"/>
            <a:ext cx="988828" cy="1932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8560095" y="5552049"/>
            <a:ext cx="988828" cy="5767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6" name="Объект 25"/>
          <p:cNvGraphicFramePr>
            <a:graphicFrameLocks noChangeAspect="1"/>
          </p:cNvGraphicFramePr>
          <p:nvPr>
            <p:extLst/>
          </p:nvPr>
        </p:nvGraphicFramePr>
        <p:xfrm>
          <a:off x="1475268" y="6071033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2" name="Equation" r:id="rId8" imgW="190440" imgH="241200" progId="Equation.3">
                  <p:embed/>
                </p:oleObj>
              </mc:Choice>
              <mc:Fallback>
                <p:oleObj name="Equation" r:id="rId8" imgW="190440" imgH="241200" progId="Equation.3">
                  <p:embed/>
                  <p:pic>
                    <p:nvPicPr>
                      <p:cNvPr id="26" name="Объект 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75268" y="6071033"/>
                        <a:ext cx="381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/>
          </p:nvPr>
        </p:nvGraphicFramePr>
        <p:xfrm>
          <a:off x="2493963" y="6070600"/>
          <a:ext cx="33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" name="Equation" r:id="rId10" imgW="164880" imgH="241200" progId="Equation.3">
                  <p:embed/>
                </p:oleObj>
              </mc:Choice>
              <mc:Fallback>
                <p:oleObj name="Equation" r:id="rId10" imgW="164880" imgH="241200" progId="Equation.3">
                  <p:embed/>
                  <p:pic>
                    <p:nvPicPr>
                      <p:cNvPr id="30" name="Объект 2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93963" y="6070600"/>
                        <a:ext cx="330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ъект 30"/>
          <p:cNvGraphicFramePr>
            <a:graphicFrameLocks noChangeAspect="1"/>
          </p:cNvGraphicFramePr>
          <p:nvPr>
            <p:extLst/>
          </p:nvPr>
        </p:nvGraphicFramePr>
        <p:xfrm>
          <a:off x="3460750" y="6070600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4" name="Equation" r:id="rId12" imgW="190440" imgH="241200" progId="Equation.3">
                  <p:embed/>
                </p:oleObj>
              </mc:Choice>
              <mc:Fallback>
                <p:oleObj name="Equation" r:id="rId12" imgW="190440" imgH="241200" progId="Equation.3">
                  <p:embed/>
                  <p:pic>
                    <p:nvPicPr>
                      <p:cNvPr id="31" name="Объект 3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460750" y="6070600"/>
                        <a:ext cx="381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/>
          </p:nvPr>
        </p:nvGraphicFramePr>
        <p:xfrm>
          <a:off x="6421735" y="6134966"/>
          <a:ext cx="330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" name="Equation" r:id="rId14" imgW="164880" imgH="241200" progId="Equation.3">
                  <p:embed/>
                </p:oleObj>
              </mc:Choice>
              <mc:Fallback>
                <p:oleObj name="Equation" r:id="rId14" imgW="164880" imgH="241200" progId="Equation.3">
                  <p:embed/>
                  <p:pic>
                    <p:nvPicPr>
                      <p:cNvPr id="32" name="Объект 3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421735" y="6134966"/>
                        <a:ext cx="3302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/>
          </p:nvPr>
        </p:nvGraphicFramePr>
        <p:xfrm>
          <a:off x="9358313" y="6129338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" name="Equation" r:id="rId16" imgW="190440" imgH="241200" progId="Equation.3">
                  <p:embed/>
                </p:oleObj>
              </mc:Choice>
              <mc:Fallback>
                <p:oleObj name="Equation" r:id="rId16" imgW="190440" imgH="241200" progId="Equation.3">
                  <p:embed/>
                  <p:pic>
                    <p:nvPicPr>
                      <p:cNvPr id="33" name="Объект 3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358313" y="6129338"/>
                        <a:ext cx="381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Объект 33"/>
          <p:cNvGraphicFramePr>
            <a:graphicFrameLocks noChangeAspect="1"/>
          </p:cNvGraphicFramePr>
          <p:nvPr>
            <p:extLst/>
          </p:nvPr>
        </p:nvGraphicFramePr>
        <p:xfrm>
          <a:off x="1922557" y="5064997"/>
          <a:ext cx="38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" name="Equation" r:id="rId18" imgW="190440" imgH="241200" progId="Equation.3">
                  <p:embed/>
                </p:oleObj>
              </mc:Choice>
              <mc:Fallback>
                <p:oleObj name="Equation" r:id="rId18" imgW="190440" imgH="241200" progId="Equation.3">
                  <p:embed/>
                  <p:pic>
                    <p:nvPicPr>
                      <p:cNvPr id="34" name="Объект 3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922557" y="5064997"/>
                        <a:ext cx="381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/>
          </p:nvPr>
        </p:nvGraphicFramePr>
        <p:xfrm>
          <a:off x="2970213" y="4354513"/>
          <a:ext cx="355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" name="Equation" r:id="rId20" imgW="177480" imgH="241200" progId="Equation.3">
                  <p:embed/>
                </p:oleObj>
              </mc:Choice>
              <mc:Fallback>
                <p:oleObj name="Equation" r:id="rId20" imgW="177480" imgH="241200" progId="Equation.3">
                  <p:embed/>
                  <p:pic>
                    <p:nvPicPr>
                      <p:cNvPr id="35" name="Объект 3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970213" y="4354513"/>
                        <a:ext cx="355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Объект 35"/>
          <p:cNvGraphicFramePr>
            <a:graphicFrameLocks noChangeAspect="1"/>
          </p:cNvGraphicFramePr>
          <p:nvPr>
            <p:extLst/>
          </p:nvPr>
        </p:nvGraphicFramePr>
        <p:xfrm>
          <a:off x="3890963" y="4270375"/>
          <a:ext cx="406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" name="Equation" r:id="rId22" imgW="203040" imgH="241200" progId="Equation.3">
                  <p:embed/>
                </p:oleObj>
              </mc:Choice>
              <mc:Fallback>
                <p:oleObj name="Equation" r:id="rId22" imgW="203040" imgH="241200" progId="Equation.3">
                  <p:embed/>
                  <p:pic>
                    <p:nvPicPr>
                      <p:cNvPr id="36" name="Объект 3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890963" y="4270375"/>
                        <a:ext cx="406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/>
          <p:cNvGraphicFramePr>
            <a:graphicFrameLocks noChangeAspect="1"/>
          </p:cNvGraphicFramePr>
          <p:nvPr>
            <p:extLst/>
          </p:nvPr>
        </p:nvGraphicFramePr>
        <p:xfrm>
          <a:off x="6877050" y="3275013"/>
          <a:ext cx="355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" name="Equation" r:id="rId24" imgW="177480" imgH="241200" progId="Equation.3">
                  <p:embed/>
                </p:oleObj>
              </mc:Choice>
              <mc:Fallback>
                <p:oleObj name="Equation" r:id="rId24" imgW="177480" imgH="241200" progId="Equation.3">
                  <p:embed/>
                  <p:pic>
                    <p:nvPicPr>
                      <p:cNvPr id="37" name="Объект 36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877050" y="3275013"/>
                        <a:ext cx="355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Объект 37"/>
          <p:cNvGraphicFramePr>
            <a:graphicFrameLocks noChangeAspect="1"/>
          </p:cNvGraphicFramePr>
          <p:nvPr>
            <p:extLst/>
          </p:nvPr>
        </p:nvGraphicFramePr>
        <p:xfrm>
          <a:off x="8750300" y="5013325"/>
          <a:ext cx="609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" name="Equation" r:id="rId26" imgW="304560" imgH="241200" progId="Equation.3">
                  <p:embed/>
                </p:oleObj>
              </mc:Choice>
              <mc:Fallback>
                <p:oleObj name="Equation" r:id="rId26" imgW="304560" imgH="241200" progId="Equation.3">
                  <p:embed/>
                  <p:pic>
                    <p:nvPicPr>
                      <p:cNvPr id="38" name="Объект 37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750300" y="5013325"/>
                        <a:ext cx="6096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/>
          <p:cNvGraphicFramePr>
            <a:graphicFrameLocks noChangeAspect="1"/>
          </p:cNvGraphicFramePr>
          <p:nvPr>
            <p:extLst/>
          </p:nvPr>
        </p:nvGraphicFramePr>
        <p:xfrm>
          <a:off x="2436133" y="1281071"/>
          <a:ext cx="9120000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" name="Equation" r:id="rId28" imgW="3136680" imgH="495000" progId="Equation.3">
                  <p:embed/>
                </p:oleObj>
              </mc:Choice>
              <mc:Fallback>
                <p:oleObj name="Equation" r:id="rId28" imgW="3136680" imgH="495000" progId="Equation.3">
                  <p:embed/>
                  <p:pic>
                    <p:nvPicPr>
                      <p:cNvPr id="39" name="Объект 38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436133" y="1281071"/>
                        <a:ext cx="9120000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263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133280" y="671407"/>
            <a:ext cx="3925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Метод трапеций: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29" name="Объект 28"/>
          <p:cNvGraphicFramePr>
            <a:graphicFrameLocks noChangeAspect="1"/>
          </p:cNvGraphicFramePr>
          <p:nvPr>
            <p:extLst/>
          </p:nvPr>
        </p:nvGraphicFramePr>
        <p:xfrm>
          <a:off x="1277538" y="1317738"/>
          <a:ext cx="9636923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4" imgW="3314520" imgH="495000" progId="Equation.3">
                  <p:embed/>
                </p:oleObj>
              </mc:Choice>
              <mc:Fallback>
                <p:oleObj name="Equation" r:id="rId4" imgW="3314520" imgH="495000" progId="Equation.3">
                  <p:embed/>
                  <p:pic>
                    <p:nvPicPr>
                      <p:cNvPr id="29" name="Объект 2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77538" y="1317738"/>
                        <a:ext cx="9636923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43" y="2757738"/>
            <a:ext cx="5395216" cy="393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3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54356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Задача: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Дан большой текст (книга Гарри Поттер), нужно: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определить количество предложений,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убрать «мусорные» слова (стоп слова),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определить </a:t>
            </a:r>
            <a:r>
              <a:rPr lang="ru-RU" sz="2400" dirty="0" smtClean="0">
                <a:latin typeface="Bookman Old Style" panose="02050604050505020204" pitchFamily="18" charset="0"/>
              </a:rPr>
              <a:t>количество слов в предложениях,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определить сколько раз встретилось каждое слово,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отсортировать слова в порядке возрастания / убывания частоты,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найти самое частое и самое редкое слово</a:t>
            </a:r>
            <a:r>
              <a:rPr lang="en-US" sz="2400" dirty="0" smtClean="0">
                <a:latin typeface="Bookman Old Style" panose="02050604050505020204" pitchFamily="18" charset="0"/>
              </a:rPr>
              <a:t>,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найти предложения со словом «Поттер».</a:t>
            </a:r>
          </a:p>
        </p:txBody>
      </p:sp>
      <p:sp>
        <p:nvSpPr>
          <p:cNvPr id="4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Практика Гарри Поттер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05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4356"/>
            <a:ext cx="12192000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Метод Симпсона (парабол):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29" name="Объект 28"/>
          <p:cNvGraphicFramePr>
            <a:graphicFrameLocks noChangeAspect="1"/>
          </p:cNvGraphicFramePr>
          <p:nvPr>
            <p:extLst/>
          </p:nvPr>
        </p:nvGraphicFramePr>
        <p:xfrm>
          <a:off x="426000" y="1453435"/>
          <a:ext cx="11340000" cy="12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4" imgW="4686120" imgH="520560" progId="Equation.3">
                  <p:embed/>
                </p:oleObj>
              </mc:Choice>
              <mc:Fallback>
                <p:oleObj name="Equation" r:id="rId4" imgW="4686120" imgH="520560" progId="Equation.3">
                  <p:embed/>
                  <p:pic>
                    <p:nvPicPr>
                      <p:cNvPr id="29" name="Объект 2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6000" y="1453435"/>
                        <a:ext cx="11340000" cy="12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00" y="2622240"/>
            <a:ext cx="11766000" cy="423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1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Классические методы численного дифференцирования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6"/>
            <a:ext cx="12192000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Левосторонняя производная (1-й порядок точности):</a:t>
            </a: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/>
          </p:nvPr>
        </p:nvGraphicFramePr>
        <p:xfrm>
          <a:off x="4191000" y="1457325"/>
          <a:ext cx="3810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Equation" r:id="rId4" imgW="1904760" imgH="431640" progId="Equation.3">
                  <p:embed/>
                </p:oleObj>
              </mc:Choice>
              <mc:Fallback>
                <p:oleObj name="Equation" r:id="rId4" imgW="1904760" imgH="431640" progId="Equation.3">
                  <p:embed/>
                  <p:pic>
                    <p:nvPicPr>
                      <p:cNvPr id="8" name="Объект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91000" y="1457325"/>
                        <a:ext cx="38100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0" y="2384685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Правосторонняя </a:t>
            </a:r>
            <a:r>
              <a:rPr lang="ru-RU" sz="2400" b="1" dirty="0">
                <a:latin typeface="Bookman Old Style" panose="02050604050505020204" pitchFamily="18" charset="0"/>
              </a:rPr>
              <a:t>производная (1-й порядок точности):</a:t>
            </a:r>
            <a:endParaRPr lang="ru-RU" sz="2400" b="1" dirty="0" smtClean="0">
              <a:latin typeface="Bookman Old Style" panose="02050604050505020204" pitchFamily="18" charset="0"/>
            </a:endParaRPr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/>
          </p:nvPr>
        </p:nvGraphicFramePr>
        <p:xfrm>
          <a:off x="3848100" y="3066710"/>
          <a:ext cx="4495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Equation" r:id="rId6" imgW="2247840" imgH="495000" progId="Equation.3">
                  <p:embed/>
                </p:oleObj>
              </mc:Choice>
              <mc:Fallback>
                <p:oleObj name="Equation" r:id="rId6" imgW="2247840" imgH="495000" progId="Equation.3">
                  <p:embed/>
                  <p:pic>
                    <p:nvPicPr>
                      <p:cNvPr id="10" name="Объект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48100" y="3066710"/>
                        <a:ext cx="44958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ямоугольник 11"/>
          <p:cNvSpPr/>
          <p:nvPr/>
        </p:nvSpPr>
        <p:spPr>
          <a:xfrm>
            <a:off x="0" y="4093004"/>
            <a:ext cx="12192000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Центральная </a:t>
            </a:r>
            <a:r>
              <a:rPr lang="ru-RU" sz="2400" b="1" dirty="0">
                <a:latin typeface="Bookman Old Style" panose="02050604050505020204" pitchFamily="18" charset="0"/>
              </a:rPr>
              <a:t>производная </a:t>
            </a:r>
            <a:r>
              <a:rPr lang="ru-RU" sz="2400" b="1" dirty="0" smtClean="0">
                <a:latin typeface="Bookman Old Style" panose="02050604050505020204" pitchFamily="18" charset="0"/>
              </a:rPr>
              <a:t>(2-й </a:t>
            </a:r>
            <a:r>
              <a:rPr lang="ru-RU" sz="2400" b="1" dirty="0">
                <a:latin typeface="Bookman Old Style" panose="02050604050505020204" pitchFamily="18" charset="0"/>
              </a:rPr>
              <a:t>порядок точности):</a:t>
            </a:r>
            <a:endParaRPr lang="ru-RU" sz="2400" b="1" dirty="0" smtClean="0">
              <a:latin typeface="Bookman Old Style" panose="02050604050505020204" pitchFamily="18" charset="0"/>
            </a:endParaRPr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/>
          </p:nvPr>
        </p:nvGraphicFramePr>
        <p:xfrm>
          <a:off x="3492500" y="4738688"/>
          <a:ext cx="5207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Equation" r:id="rId8" imgW="2603160" imgH="495000" progId="Equation.3">
                  <p:embed/>
                </p:oleObj>
              </mc:Choice>
              <mc:Fallback>
                <p:oleObj name="Equation" r:id="rId8" imgW="2603160" imgH="495000" progId="Equation.3">
                  <p:embed/>
                  <p:pic>
                    <p:nvPicPr>
                      <p:cNvPr id="13" name="Объект 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92500" y="4738688"/>
                        <a:ext cx="5207000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933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54356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(5,1e-6));</a:t>
            </a:r>
            <a:endParaRPr lang="fr-FR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fr-FR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fr-FR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df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dx)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(f(x + dx) - f(x - dx)) / (2 * dx);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df2(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dx)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(x + dx, dx) -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(x - dx, dx)) / (2 * dx);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 * x;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1293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Алгоритм бинарного поиска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t="21934"/>
          <a:stretch/>
        </p:blipFill>
        <p:spPr>
          <a:xfrm>
            <a:off x="0" y="1511098"/>
            <a:ext cx="11252259" cy="534690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0" y="680101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Формулировка</a:t>
            </a:r>
            <a:r>
              <a:rPr lang="ru-RU" sz="2400" dirty="0" smtClean="0">
                <a:latin typeface="Bookman Old Style" panose="02050604050505020204" pitchFamily="18" charset="0"/>
              </a:rPr>
              <a:t> проблемы:</a:t>
            </a: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Дан отсортированный массив, требуется найти индекс заданного элемента.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39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487025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BinarySearch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value,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numbers)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low = 0;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high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- 1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 &gt; numbers[^1] || value &lt; numbers[0])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return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-1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while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(low &lt;= high)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</a:t>
            </a:r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mid = low + (high - low) / 2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находим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середину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если ключ поиска меньше значения в середине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то верхней границей будет элемент до середины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 &lt; numbers[mid]) high = mid - 1;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 &gt; numbers[mid]) low = mid + 1;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</a:t>
            </a:r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mid;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return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-1;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7600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Поиск всех комбинаций символов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1693" y="654356"/>
            <a:ext cx="1214030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Формулировка</a:t>
            </a:r>
            <a:r>
              <a:rPr lang="ru-RU" sz="2400" dirty="0" smtClean="0">
                <a:latin typeface="Bookman Old Style" panose="02050604050505020204" pitchFamily="18" charset="0"/>
              </a:rPr>
              <a:t> проблемы:</a:t>
            </a: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Дан массив символов </a:t>
            </a:r>
            <a:r>
              <a:rPr lang="en-US" sz="2400" dirty="0" smtClean="0">
                <a:latin typeface="Bookman Old Style" panose="02050604050505020204" pitchFamily="18" charset="0"/>
              </a:rPr>
              <a:t>[A, B, C], </a:t>
            </a:r>
            <a:r>
              <a:rPr lang="ru-RU" sz="2400" dirty="0" smtClean="0">
                <a:latin typeface="Bookman Old Style" panose="02050604050505020204" pitchFamily="18" charset="0"/>
              </a:rPr>
              <a:t>требуется составить все комбинации данных символов: </a:t>
            </a:r>
            <a:r>
              <a:rPr lang="en-US" sz="2400" dirty="0" smtClean="0">
                <a:latin typeface="Bookman Old Style" panose="02050604050505020204" pitchFamily="18" charset="0"/>
              </a:rPr>
              <a:t>AAA, AAB, AAC, ABA, ABB, ABC, …, CCC.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symbols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 {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'B'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'C'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combinations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getCombinations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(symbols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getCombinations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symbols)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Убираем повторяющиеся символы с помощью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Distinct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uniqueSymbols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symbols.Distinct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combinations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	//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 Здесь будет много кода на следующем слайде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combinations;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4478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queue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Queue&lt;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queue.Enqueue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queue.Any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combination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queue.Dequeue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combination.Length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!=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uniqueSymbols.Count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symbol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uniqueSymbols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queue.Enqueue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{combination}{symbol}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combinations.Add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(combination);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98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Поиск корней уравнения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708548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Формулировка</a:t>
            </a:r>
            <a:r>
              <a:rPr lang="ru-RU" sz="2400" dirty="0" smtClean="0">
                <a:latin typeface="Bookman Old Style" panose="02050604050505020204" pitchFamily="18" charset="0"/>
              </a:rPr>
              <a:t> проблемы:</a:t>
            </a: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дано произвольное уравнение одной переменной, требуется найти его корни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(x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SolveEquation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min,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max,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intervals = 100,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tolerance = 1e-6)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roots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		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Здесь будет много кода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roots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/>
          </p:nvPr>
        </p:nvGraphicFramePr>
        <p:xfrm>
          <a:off x="5520856" y="1647267"/>
          <a:ext cx="1150287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Уравнение" r:id="rId4" imgW="774360" imgH="266400" progId="Equation.3">
                  <p:embed/>
                </p:oleObj>
              </mc:Choice>
              <mc:Fallback>
                <p:oleObj name="Уравнение" r:id="rId4" imgW="774360" imgH="266400" progId="Equation.3">
                  <p:embed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20856" y="1647267"/>
                        <a:ext cx="1150287" cy="3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303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648929" y="0"/>
            <a:ext cx="1284092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dx = (max - min) / intervals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(min);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0)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roots.Add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(min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intervals;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 = min +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* dx;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xRight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x + dx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fxRight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xRight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fxRight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Попали на корень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roots.Add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xRight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 </a:t>
            </a:r>
            <a:r>
              <a:rPr lang="en-US" sz="2400" spc="-1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spc="-1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Math.Sign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) != 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Math.Sign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fxRight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) &amp;&amp; 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fxRight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 != 0)</a:t>
            </a:r>
          </a:p>
          <a:p>
            <a:r>
              <a:rPr lang="ru-RU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400" spc="-1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</a:t>
            </a:r>
            <a:r>
              <a:rPr lang="en-US" sz="2400" spc="-1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spc="-1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Здесь будет код на следующем слайде</a:t>
            </a:r>
            <a:endParaRPr lang="ru-RU" sz="2400" spc="-1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en-US" sz="2400" spc="-1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2400" spc="-1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fxRight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  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7010400" y="2552700"/>
            <a:ext cx="4749800" cy="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572488" y="2552700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x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6934200" y="787400"/>
            <a:ext cx="4622800" cy="3151268"/>
          </a:xfrm>
          <a:custGeom>
            <a:avLst/>
            <a:gdLst>
              <a:gd name="connsiteX0" fmla="*/ 0 w 4622800"/>
              <a:gd name="connsiteY0" fmla="*/ 0 h 3151268"/>
              <a:gd name="connsiteX1" fmla="*/ 1790700 w 4622800"/>
              <a:gd name="connsiteY1" fmla="*/ 1384300 h 3151268"/>
              <a:gd name="connsiteX2" fmla="*/ 2425700 w 4622800"/>
              <a:gd name="connsiteY2" fmla="*/ 2895600 h 3151268"/>
              <a:gd name="connsiteX3" fmla="*/ 4622800 w 4622800"/>
              <a:gd name="connsiteY3" fmla="*/ 3136900 h 315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22800" h="3151268">
                <a:moveTo>
                  <a:pt x="0" y="0"/>
                </a:moveTo>
                <a:cubicBezTo>
                  <a:pt x="693208" y="450850"/>
                  <a:pt x="1386417" y="901700"/>
                  <a:pt x="1790700" y="1384300"/>
                </a:cubicBezTo>
                <a:cubicBezTo>
                  <a:pt x="2194983" y="1866900"/>
                  <a:pt x="1953683" y="2603500"/>
                  <a:pt x="2425700" y="2895600"/>
                </a:cubicBezTo>
                <a:cubicBezTo>
                  <a:pt x="2897717" y="3187700"/>
                  <a:pt x="3760258" y="3162300"/>
                  <a:pt x="4622800" y="313690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7305288" y="556567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f(x)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44584" y="1952170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 smtClean="0">
                <a:latin typeface="Bookman Old Style" panose="02050604050505020204" pitchFamily="18" charset="0"/>
              </a:rPr>
              <a:t>корень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8783269" y="2413834"/>
            <a:ext cx="322631" cy="322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6713619" y="1860203"/>
            <a:ext cx="118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f(x</a:t>
            </a:r>
            <a:r>
              <a:rPr lang="en-US" sz="2400" b="1" i="1" baseline="-25000" dirty="0" smtClean="0">
                <a:latin typeface="Bookman Old Style" panose="02050604050505020204" pitchFamily="18" charset="0"/>
              </a:rPr>
              <a:t>i</a:t>
            </a:r>
            <a:r>
              <a:rPr lang="en-US" sz="2400" b="1" i="1" dirty="0" smtClean="0">
                <a:latin typeface="Bookman Old Style" panose="02050604050505020204" pitchFamily="18" charset="0"/>
              </a:rPr>
              <a:t>)&gt;0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64984" y="1850570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f(x</a:t>
            </a:r>
            <a:r>
              <a:rPr lang="en-US" sz="2400" b="1" i="1" baseline="-25000" dirty="0" smtClean="0">
                <a:latin typeface="Bookman Old Style" panose="02050604050505020204" pitchFamily="18" charset="0"/>
              </a:rPr>
              <a:t>i+1</a:t>
            </a:r>
            <a:r>
              <a:rPr lang="en-US" sz="2400" b="1" i="1" dirty="0" smtClean="0">
                <a:latin typeface="Bookman Old Style" panose="02050604050505020204" pitchFamily="18" charset="0"/>
              </a:rPr>
              <a:t>)&lt;0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010161" y="2342764"/>
            <a:ext cx="168885" cy="3937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0950446" y="2342763"/>
            <a:ext cx="168885" cy="3937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918712" y="2684830"/>
            <a:ext cx="453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latin typeface="Bookman Old Style" panose="02050604050505020204" pitchFamily="18" charset="0"/>
              </a:rPr>
              <a:t>x</a:t>
            </a:r>
            <a:r>
              <a:rPr lang="en-US" sz="2400" b="1" i="1" baseline="-25000" dirty="0">
                <a:latin typeface="Bookman Old Style" panose="02050604050505020204" pitchFamily="18" charset="0"/>
              </a:rPr>
              <a:t>i</a:t>
            </a:r>
            <a:endParaRPr lang="ru-RU" sz="2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0710123" y="2685665"/>
            <a:ext cx="716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x</a:t>
            </a:r>
            <a:r>
              <a:rPr lang="en-US" sz="2400" b="1" i="1" baseline="-25000" dirty="0" smtClean="0">
                <a:latin typeface="Bookman Old Style" panose="02050604050505020204" pitchFamily="18" charset="0"/>
              </a:rPr>
              <a:t>i+1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7708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pc="-1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Math.Abs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(1 - 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Math.Abs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) / 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Math.Abs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fxRight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)) * 100 &lt;= tolerance</a:t>
            </a:r>
          </a:p>
          <a:p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|| 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xRight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 - x &lt;= tolerance)</a:t>
            </a:r>
          </a:p>
          <a:p>
            <a:r>
              <a:rPr lang="ru-RU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400" spc="-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spc="-1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spc="-1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Если точки </a:t>
            </a:r>
            <a:r>
              <a:rPr lang="en-US" sz="2400" spc="-1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x </a:t>
            </a:r>
            <a:r>
              <a:rPr lang="ru-RU" sz="2400" spc="-1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расположены очень близко к друг другу</a:t>
            </a:r>
          </a:p>
          <a:p>
            <a:r>
              <a:rPr lang="ru-RU" sz="2400" spc="-1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или значения функции совпадают с допустимой погрешностью</a:t>
            </a:r>
            <a:endParaRPr lang="ru-RU" sz="2400" spc="-1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spc="-1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spc="-1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root = (x + 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xRight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) / 2;</a:t>
            </a:r>
          </a:p>
          <a:p>
            <a:endParaRPr lang="ru-RU" sz="2400" spc="-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spc="-1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if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(!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roots.Contains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(root))</a:t>
            </a:r>
          </a:p>
          <a:p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2400" spc="-1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roots.Add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(root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spc="-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spc="-1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</a:p>
          <a:p>
            <a:r>
              <a:rPr lang="en-US" sz="2400" spc="-100" dirty="0">
                <a:solidFill>
                  <a:srgbClr val="0000FF"/>
                </a:solidFill>
                <a:latin typeface="Cascadia Mono" panose="020B0609020000020004" pitchFamily="49" charset="0"/>
              </a:rPr>
              <a:t>{</a:t>
            </a:r>
            <a:endParaRPr lang="en-US" sz="2400" spc="-1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2400" spc="-1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spc="-1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root </a:t>
            </a:r>
            <a:r>
              <a:rPr lang="en-US" sz="2400" spc="-1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spc="-1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SolveEquation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(x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xRight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, intervals, tolerance))</a:t>
            </a:r>
          </a:p>
          <a:p>
            <a:pPr lvl="1"/>
            <a:r>
              <a:rPr lang="ru-RU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spc="-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US" sz="2400" spc="-1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if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(!</a:t>
            </a:r>
            <a:r>
              <a:rPr lang="en-US" sz="2400" spc="-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roots.Contains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(root))</a:t>
            </a:r>
          </a:p>
          <a:p>
            <a:pPr lvl="1"/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2400" spc="-1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roots.Add</a:t>
            </a:r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(root</a:t>
            </a:r>
            <a:r>
              <a:rPr lang="en-US" sz="2400" spc="-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ru-RU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spc="-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lvl="1"/>
            <a:r>
              <a:rPr lang="en-US" sz="2400" spc="-1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spc="-1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6967295" y="2997200"/>
            <a:ext cx="4749800" cy="0"/>
          </a:xfrm>
          <a:prstGeom prst="line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529383" y="2997200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x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05500" y="2492981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f(x)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01479" y="2396670"/>
            <a:ext cx="135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dirty="0" smtClean="0">
                <a:latin typeface="Bookman Old Style" panose="02050604050505020204" pitchFamily="18" charset="0"/>
              </a:rPr>
              <a:t>корень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8740164" y="2858334"/>
            <a:ext cx="322631" cy="3226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6670514" y="2304703"/>
            <a:ext cx="1183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f(x</a:t>
            </a:r>
            <a:r>
              <a:rPr lang="en-US" sz="2400" b="1" i="1" baseline="-25000" dirty="0" smtClean="0">
                <a:latin typeface="Bookman Old Style" panose="02050604050505020204" pitchFamily="18" charset="0"/>
              </a:rPr>
              <a:t>i</a:t>
            </a:r>
            <a:r>
              <a:rPr lang="en-US" sz="2400" b="1" i="1" dirty="0" smtClean="0">
                <a:latin typeface="Bookman Old Style" panose="02050604050505020204" pitchFamily="18" charset="0"/>
              </a:rPr>
              <a:t>)&gt;0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21879" y="2295070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f(x</a:t>
            </a:r>
            <a:r>
              <a:rPr lang="en-US" sz="2400" b="1" i="1" baseline="-25000" dirty="0" smtClean="0">
                <a:latin typeface="Bookman Old Style" panose="02050604050505020204" pitchFamily="18" charset="0"/>
              </a:rPr>
              <a:t>i+1</a:t>
            </a:r>
            <a:r>
              <a:rPr lang="en-US" sz="2400" b="1" i="1" dirty="0" smtClean="0">
                <a:latin typeface="Bookman Old Style" panose="02050604050505020204" pitchFamily="18" charset="0"/>
              </a:rPr>
              <a:t>)&lt;0</a:t>
            </a:r>
            <a:endParaRPr lang="ru-RU" sz="2400" b="1" i="1" dirty="0">
              <a:latin typeface="Bookman Old Style" panose="020506040505050202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967056" y="2787264"/>
            <a:ext cx="168885" cy="3937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0907341" y="2787263"/>
            <a:ext cx="168885" cy="3937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6875607" y="3129330"/>
            <a:ext cx="453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latin typeface="Bookman Old Style" panose="02050604050505020204" pitchFamily="18" charset="0"/>
              </a:rPr>
              <a:t>x</a:t>
            </a:r>
            <a:r>
              <a:rPr lang="en-US" sz="2400" b="1" i="1" baseline="-25000" dirty="0">
                <a:latin typeface="Bookman Old Style" panose="02050604050505020204" pitchFamily="18" charset="0"/>
              </a:rPr>
              <a:t>i</a:t>
            </a:r>
            <a:endParaRPr lang="ru-RU" sz="2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0667018" y="3130165"/>
            <a:ext cx="716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 smtClean="0">
                <a:latin typeface="Bookman Old Style" panose="02050604050505020204" pitchFamily="18" charset="0"/>
              </a:rPr>
              <a:t>x</a:t>
            </a:r>
            <a:r>
              <a:rPr lang="en-US" sz="2400" b="1" i="1" baseline="-25000" dirty="0" smtClean="0">
                <a:latin typeface="Bookman Old Style" panose="02050604050505020204" pitchFamily="18" charset="0"/>
              </a:rPr>
              <a:t>i+1</a:t>
            </a:r>
            <a:endParaRPr lang="ru-RU" sz="2400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6505735" y="2879231"/>
            <a:ext cx="4878146" cy="2794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35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1. Загрузим текст и посчитаем количество предложений:</a:t>
            </a:r>
          </a:p>
          <a:p>
            <a:pPr algn="just"/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ReadAllText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Гарри Поттер.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txt"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GetSentences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txt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На следующем слайде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В тексте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sentences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предложений"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027" y="2987299"/>
            <a:ext cx="9573961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7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58846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GetSentences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Разбиваем текст по разделителям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totalSentences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'!'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'?'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StringSplitOptions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TrimEntries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filteredSentences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totalSentences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IsNullOrWhiteSpace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continue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filteredSentences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sent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filteredSentences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51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2. Разобьём предложения на слова и уберём стоп слова: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GetWords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		// Код методов на следующем слайде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nonStopWords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RemoveStopWords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clearSentence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nonStopWords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clearSentence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4" y="3901541"/>
            <a:ext cx="10850825" cy="276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7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Код удаления знаков препинания на след слайде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RemovePunctuation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totalWords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StringSplitOptions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TrimEntries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filteredWords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totalWords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IsNullOrWhiteSpace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continue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filteredWords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filteredWords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78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92723" y="161671"/>
            <a:ext cx="699867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RemovePunctuation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sb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StringBuilder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IsPunctuation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Append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sb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ToString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09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List&lt;string&gt;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RemoveStopWords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List&lt;string&gt;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stopWords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и"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"в"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"как"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"на"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"что"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"с"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"я"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"он"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"она"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"её"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"его"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 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они"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"вы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"вас"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"ты"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"мы"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"но"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"к"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"так"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"вот"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"это"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"по"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"из"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"за"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"а"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"у"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от"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filteredWords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List&lt;string&gt;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word in words)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stopWords.Contains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(word,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																						   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StringComparer.InvariantCultureIgnoreCase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filteredWords.Add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(word);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filteredWords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04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3. Определим количество слов в предложениях: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sentence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nonStopWords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RemoveStopWords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Количество слов в предложении 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																</a:t>
            </a:r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nonStopWords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73" y="4154984"/>
            <a:ext cx="11796527" cy="243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7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12897</TotalTime>
  <Words>836</Words>
  <Application>Microsoft Office PowerPoint</Application>
  <PresentationFormat>Широкоэкранный</PresentationFormat>
  <Paragraphs>345</Paragraphs>
  <Slides>29</Slides>
  <Notes>29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29</vt:i4>
      </vt:variant>
    </vt:vector>
  </HeadingPairs>
  <TitlesOfParts>
    <vt:vector size="39" baseType="lpstr"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Equation</vt:lpstr>
      <vt:lpstr>Уравнение</vt:lpstr>
      <vt:lpstr>Лекция 5. Основы языка C#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644</cp:revision>
  <dcterms:modified xsi:type="dcterms:W3CDTF">2024-11-28T15:22:28Z</dcterms:modified>
</cp:coreProperties>
</file>