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6"/>
  </p:notesMasterIdLst>
  <p:sldIdLst>
    <p:sldId id="273" r:id="rId2"/>
    <p:sldId id="1061" r:id="rId3"/>
    <p:sldId id="1062" r:id="rId4"/>
    <p:sldId id="1063" r:id="rId5"/>
    <p:sldId id="1009" r:id="rId6"/>
    <p:sldId id="1010" r:id="rId7"/>
    <p:sldId id="1011" r:id="rId8"/>
    <p:sldId id="1012" r:id="rId9"/>
    <p:sldId id="990" r:id="rId10"/>
    <p:sldId id="971" r:id="rId11"/>
    <p:sldId id="1018" r:id="rId12"/>
    <p:sldId id="992" r:id="rId13"/>
    <p:sldId id="993" r:id="rId14"/>
    <p:sldId id="1051" r:id="rId15"/>
    <p:sldId id="1006" r:id="rId16"/>
    <p:sldId id="1007" r:id="rId17"/>
    <p:sldId id="972" r:id="rId18"/>
    <p:sldId id="991" r:id="rId19"/>
    <p:sldId id="994" r:id="rId20"/>
    <p:sldId id="1008" r:id="rId21"/>
    <p:sldId id="1001" r:id="rId22"/>
    <p:sldId id="988" r:id="rId23"/>
    <p:sldId id="1013" r:id="rId24"/>
    <p:sldId id="1014" r:id="rId25"/>
    <p:sldId id="996" r:id="rId26"/>
    <p:sldId id="1055" r:id="rId27"/>
    <p:sldId id="1053" r:id="rId28"/>
    <p:sldId id="995" r:id="rId29"/>
    <p:sldId id="997" r:id="rId30"/>
    <p:sldId id="1015" r:id="rId31"/>
    <p:sldId id="1016" r:id="rId32"/>
    <p:sldId id="998" r:id="rId33"/>
    <p:sldId id="999" r:id="rId34"/>
    <p:sldId id="1059" r:id="rId35"/>
    <p:sldId id="1060" r:id="rId36"/>
    <p:sldId id="987" r:id="rId37"/>
    <p:sldId id="1000" r:id="rId38"/>
    <p:sldId id="1002" r:id="rId39"/>
    <p:sldId id="1065" r:id="rId40"/>
    <p:sldId id="1066" r:id="rId41"/>
    <p:sldId id="1064" r:id="rId42"/>
    <p:sldId id="1054" r:id="rId43"/>
    <p:sldId id="1019" r:id="rId44"/>
    <p:sldId id="1020" r:id="rId45"/>
    <p:sldId id="1021" r:id="rId46"/>
    <p:sldId id="1022" r:id="rId47"/>
    <p:sldId id="1023" r:id="rId48"/>
    <p:sldId id="1024" r:id="rId49"/>
    <p:sldId id="1025" r:id="rId50"/>
    <p:sldId id="1026" r:id="rId51"/>
    <p:sldId id="1027" r:id="rId52"/>
    <p:sldId id="1028" r:id="rId53"/>
    <p:sldId id="1029" r:id="rId54"/>
    <p:sldId id="1030" r:id="rId55"/>
    <p:sldId id="1031" r:id="rId56"/>
    <p:sldId id="1032" r:id="rId57"/>
    <p:sldId id="1033" r:id="rId58"/>
    <p:sldId id="1034" r:id="rId59"/>
    <p:sldId id="1035" r:id="rId60"/>
    <p:sldId id="1036" r:id="rId61"/>
    <p:sldId id="1037" r:id="rId62"/>
    <p:sldId id="1038" r:id="rId63"/>
    <p:sldId id="1039" r:id="rId64"/>
    <p:sldId id="1040" r:id="rId65"/>
    <p:sldId id="1041" r:id="rId66"/>
    <p:sldId id="1042" r:id="rId67"/>
    <p:sldId id="1043" r:id="rId68"/>
    <p:sldId id="1044" r:id="rId69"/>
    <p:sldId id="1045" r:id="rId70"/>
    <p:sldId id="1046" r:id="rId71"/>
    <p:sldId id="1047" r:id="rId72"/>
    <p:sldId id="1048" r:id="rId73"/>
    <p:sldId id="1049" r:id="rId74"/>
    <p:sldId id="1050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77741" autoAdjust="0"/>
  </p:normalViewPr>
  <p:slideViewPr>
    <p:cSldViewPr snapToGrid="0">
      <p:cViewPr varScale="1">
        <p:scale>
          <a:sx n="87" d="100"/>
          <a:sy n="87" d="100"/>
        </p:scale>
        <p:origin x="1146" y="9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3/14/2024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8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8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4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3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4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1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0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8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1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0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1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8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00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2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4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8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2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2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9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66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1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01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28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0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75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32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93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39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091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432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643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843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409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520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43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708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28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90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648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546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47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298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813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851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93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565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501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198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38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528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51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150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82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10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883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1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231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05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64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43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8407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3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maze.com/csharp-quicksort-algorithm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gramm.top/c-sharp/algorithm/array-sort/comb-sort/" TargetMode="External"/><Relationship Id="rId5" Type="http://schemas.openxmlformats.org/officeDocument/2006/relationships/hyperlink" Target="https://programm.top/c-sharp/algorithm/array-sort/insertion-sort/" TargetMode="External"/><Relationship Id="rId4" Type="http://schemas.openxmlformats.org/officeDocument/2006/relationships/hyperlink" Target="https://programm.top/c-sharp/algorithm/array-sort/shaker-sort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1453543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2. 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35468" y="2838538"/>
            <a:ext cx="89780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Перечисления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вычислительных процессов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Генерация псевдослучайных чисел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Алгоритмы сортировки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выбора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65566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Оператор </a:t>
            </a:r>
            <a:r>
              <a:rPr lang="en-US" sz="2400" b="1" i="0" dirty="0" smtClean="0">
                <a:effectLst/>
                <a:latin typeface="Bookman Old Style" panose="02050604050505020204" pitchFamily="18" charset="0"/>
              </a:rPr>
              <a:t>if</a:t>
            </a:r>
            <a:endParaRPr lang="ru-RU" sz="2400" b="1" i="0" dirty="0" smtClean="0"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668380" y="654356"/>
            <a:ext cx="55158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" y="3415421"/>
            <a:ext cx="72183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latin typeface="Cascadia Mono" panose="020B0609020000020004" pitchFamily="49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0)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Положительное"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ru-RU" sz="2400" dirty="0" smtClean="0"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Четное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"Нечётное"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702691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...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11473" y="3811012"/>
            <a:ext cx="83162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>
                <a:latin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"Положительное"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"Отрицательное"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"Равно 0"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47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29389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0" dirty="0">
                <a:effectLst/>
                <a:latin typeface="Bookman Old Style" panose="02050604050505020204" pitchFamily="18" charset="0"/>
              </a:rPr>
              <a:t>2. Оператор </a:t>
            </a:r>
            <a:r>
              <a:rPr lang="en-US" sz="2400" b="1" dirty="0">
                <a:latin typeface="Bookman Old Style" panose="02050604050505020204" pitchFamily="18" charset="0"/>
              </a:rPr>
              <a:t>:? 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тернарный оператор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a=0;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b=10;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(b &lt;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a = -1;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ctr"/>
            <a:r>
              <a:rPr lang="ru-RU" sz="2400" dirty="0">
                <a:latin typeface="Bookman Old Style" panose="02050604050505020204" pitchFamily="18" charset="0"/>
              </a:rPr>
              <a:t>эквивалентно 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[</a:t>
            </a:r>
            <a:r>
              <a:rPr lang="ru-RU" sz="2400" dirty="0">
                <a:latin typeface="Cascadia Mono" panose="020B0609020000020004" pitchFamily="49" charset="0"/>
              </a:rPr>
              <a:t>тип данных</a:t>
            </a:r>
            <a:r>
              <a:rPr lang="en-US" sz="2400" dirty="0">
                <a:latin typeface="Cascadia Mono" panose="020B0609020000020004" pitchFamily="49" charset="0"/>
              </a:rPr>
              <a:t>] [</a:t>
            </a:r>
            <a:r>
              <a:rPr lang="ru-RU" sz="2400" dirty="0">
                <a:latin typeface="Cascadia Mono" panose="020B0609020000020004" pitchFamily="49" charset="0"/>
              </a:rPr>
              <a:t>имя переменной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= [</a:t>
            </a:r>
            <a:r>
              <a:rPr lang="ru-RU" sz="2400" dirty="0"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								?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истина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								</a:t>
            </a:r>
            <a:r>
              <a:rPr lang="en-US" sz="2400" dirty="0">
                <a:latin typeface="Cascadia Mono" panose="020B0609020000020004" pitchFamily="49" charset="0"/>
              </a:rPr>
              <a:t>: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ложь</a:t>
            </a:r>
            <a:r>
              <a:rPr lang="en-US" sz="2400" dirty="0">
                <a:latin typeface="Cascadia Mono" panose="020B0609020000020004" pitchFamily="49" charset="0"/>
              </a:rPr>
              <a:t>];</a:t>
            </a: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 = 10;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</a:t>
            </a:r>
            <a:r>
              <a:rPr lang="it-IT" sz="2400" dirty="0">
                <a:latin typeface="Cascadia Mono" panose="020B0609020000020004" pitchFamily="49" charset="0"/>
              </a:rPr>
              <a:t>b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 0 ? -1 : 1</a:t>
            </a:r>
            <a:r>
              <a:rPr lang="it-IT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9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60959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effectLst/>
                <a:latin typeface="Bookman Old Style" panose="02050604050505020204" pitchFamily="18" charset="0"/>
              </a:rPr>
              <a:t>3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. Оператор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switch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Конструкция </a:t>
            </a:r>
            <a:r>
              <a:rPr lang="ru-RU" sz="2400" dirty="0" err="1">
                <a:latin typeface="Bookman Old Style" panose="02050604050505020204" pitchFamily="18" charset="0"/>
              </a:rPr>
              <a:t>switch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>
                <a:latin typeface="Bookman Old Style" panose="02050604050505020204" pitchFamily="18" charset="0"/>
              </a:rPr>
              <a:t> оценивает некоторое выражение и сравнивает его значение с набором значений. И при совпадении значений выполняет определенный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0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([</a:t>
            </a:r>
            <a:r>
              <a:rPr lang="ru-RU" sz="2400" dirty="0">
                <a:latin typeface="Cascadia Mono" panose="020B0609020000020004" pitchFamily="49" charset="0"/>
              </a:rPr>
              <a:t>значение переменной</a:t>
            </a:r>
            <a:r>
              <a:rPr lang="en-US" sz="2400" dirty="0">
                <a:latin typeface="Cascadia Mono" panose="020B0609020000020004" pitchFamily="49" charset="0"/>
              </a:rPr>
              <a:t>])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1]: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...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N]: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9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"0"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“0"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“1"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+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3555620" y="5101303"/>
            <a:ext cx="84060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Блок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обязателен.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также не обязательно, оно говорит о выходе из текущего блока, если его нет, то будут проверяться остальные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620570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50)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6285804" y="1060621"/>
            <a:ext cx="5906196" cy="578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3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80103" y="85019"/>
            <a:ext cx="6205701" cy="5373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5;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j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k =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j ?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j :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- j;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13;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== 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: b;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% 2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61051" y="-41"/>
            <a:ext cx="5730949" cy="685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Петя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(a)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“</a:t>
            </a:r>
            <a:r>
              <a:rPr lang="ru-RU" sz="2400" dirty="0">
                <a:latin typeface="Cascadia Mono" panose="020B0609020000020004" pitchFamily="49" charset="0"/>
              </a:rPr>
              <a:t>Коля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latin typeface="Cascadia Mono" panose="020B0609020000020004" pitchFamily="49" charset="0"/>
              </a:rPr>
              <a:t>Петя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3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21569"/>
            <a:ext cx="117348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программы – когда действие необходимо выполнять множество раз пока выполняется какое-либо условие.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02738" y="1110493"/>
            <a:ext cx="264337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16" name="Прямая со стрелкой 15"/>
          <p:cNvCxnSpPr>
            <a:stCxn id="15" idx="2"/>
            <a:endCxn id="20" idx="0"/>
          </p:cNvCxnSpPr>
          <p:nvPr/>
        </p:nvCxnSpPr>
        <p:spPr>
          <a:xfrm>
            <a:off x="8324424" y="1619124"/>
            <a:ext cx="0" cy="6017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002738" y="3500567"/>
            <a:ext cx="265089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494817" y="2365217"/>
            <a:ext cx="169718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latin typeface="Bookman Old Style" panose="02050604050505020204" pitchFamily="18" charset="0"/>
              </a:rPr>
              <a:t>Инстр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19" name="Прямая со стрелкой 18"/>
          <p:cNvCxnSpPr>
            <a:stCxn id="20" idx="3"/>
            <a:endCxn id="18" idx="1"/>
          </p:cNvCxnSpPr>
          <p:nvPr/>
        </p:nvCxnSpPr>
        <p:spPr>
          <a:xfrm>
            <a:off x="9871365" y="2619532"/>
            <a:ext cx="623452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Блок-схема: решение 19"/>
          <p:cNvSpPr/>
          <p:nvPr/>
        </p:nvSpPr>
        <p:spPr>
          <a:xfrm>
            <a:off x="6777483" y="2220845"/>
            <a:ext cx="3093882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21" name="Прямая со стрелкой 20"/>
          <p:cNvCxnSpPr>
            <a:stCxn id="20" idx="2"/>
            <a:endCxn id="17" idx="0"/>
          </p:cNvCxnSpPr>
          <p:nvPr/>
        </p:nvCxnSpPr>
        <p:spPr>
          <a:xfrm>
            <a:off x="8324424" y="3018219"/>
            <a:ext cx="3760" cy="48234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9156715" y="194540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8541170" y="296889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  <p:cxnSp>
        <p:nvCxnSpPr>
          <p:cNvPr id="25" name="Прямая со стрелкой 24"/>
          <p:cNvCxnSpPr>
            <a:stCxn id="18" idx="0"/>
          </p:cNvCxnSpPr>
          <p:nvPr/>
        </p:nvCxnSpPr>
        <p:spPr>
          <a:xfrm flipV="1">
            <a:off x="11343409" y="1909531"/>
            <a:ext cx="0" cy="4556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8303451" y="1909531"/>
            <a:ext cx="303995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0" y="833040"/>
            <a:ext cx="6777482" cy="397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Виды циклов: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Безусловные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(бесконечные) – когда условие выхода не предусмотрено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предусловием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проверяется условие, потом выполняется тело цикла.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постусловием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выполняется тело цикла, потом проверяется условие.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" y="4719199"/>
            <a:ext cx="11856026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выходом из середины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наиболее общая форма цикла. Синтаксически цикл оформляется с помощью: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начала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цикла,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конца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команды выхода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Совместный цикл (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 по коллекции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 – «Выполнить для всех элементов»</a:t>
            </a:r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86514" y="776834"/>
            <a:ext cx="131346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/>
                <a:latin typeface="Bookman Old Style" panose="02050604050505020204" pitchFamily="18" charset="0"/>
              </a:rPr>
              <a:t>Итерация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– повторение какого-либо действия.</a:t>
            </a:r>
          </a:p>
          <a:p>
            <a:pPr marL="457200" indent="-457200" algn="l">
              <a:buAutoNum type="arabicPeriod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for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действия_до_выполнения_цикла</a:t>
            </a:r>
            <a:r>
              <a:rPr lang="ru-RU" sz="2400" dirty="0">
                <a:latin typeface="Bookman Old Style" panose="02050604050505020204" pitchFamily="18" charset="0"/>
              </a:rPr>
              <a:t>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ru-RU" sz="2400" dirty="0">
                <a:latin typeface="Bookman Old Style" panose="02050604050505020204" pitchFamily="18" charset="0"/>
              </a:rPr>
              <a:t>[условие];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действия_после_выполнения</a:t>
            </a:r>
            <a:r>
              <a:rPr lang="en-US" sz="2400" dirty="0">
                <a:latin typeface="Bookman Old Style" panose="02050604050505020204" pitchFamily="18" charset="0"/>
              </a:rPr>
              <a:t>_</a:t>
            </a:r>
            <a:r>
              <a:rPr lang="ru-RU" sz="2400" dirty="0">
                <a:latin typeface="Bookman Old Style" panose="02050604050505020204" pitchFamily="18" charset="0"/>
              </a:rPr>
              <a:t>итерации])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{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    // действия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10;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10 ?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"_"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246" y="5718095"/>
            <a:ext cx="7297168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6423925" y="3341119"/>
            <a:ext cx="5374375" cy="120032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проверяется условие,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тело цикла,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инкремент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96904" y="258951"/>
            <a:ext cx="131346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do while</a:t>
            </a:r>
          </a:p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ru-RU" sz="2400" dirty="0">
                <a:latin typeface="Consolas" panose="020B0609020204030204" pitchFamily="49" charset="0"/>
              </a:rPr>
              <a:t> (условие)</a:t>
            </a:r>
            <a:endParaRPr lang="nn-NO" sz="24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17191" y="258951"/>
            <a:ext cx="6096000" cy="2677656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5);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6904" y="3792992"/>
            <a:ext cx="32431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400" b="1" dirty="0">
                <a:latin typeface="Bookman Old Style" panose="02050604050505020204" pitchFamily="18" charset="0"/>
              </a:rPr>
              <a:t>Цикл </a:t>
            </a:r>
            <a:r>
              <a:rPr lang="en-US" sz="2400" b="1" dirty="0">
                <a:latin typeface="Bookman Old Style" panose="02050604050505020204" pitchFamily="18" charset="0"/>
              </a:rPr>
              <a:t>while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ru-RU" sz="2400" dirty="0">
                <a:latin typeface="Consolas" panose="020B0609020204030204" pitchFamily="49" charset="0"/>
              </a:rPr>
              <a:t>условие)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17191" y="3792992"/>
            <a:ext cx="6096000" cy="230832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5)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6285804" y="4116157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Сначала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проверяется условие, потом выполняется тело цикла.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6285804" y="970329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выполняется тело цикла,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проверяется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14566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1523346" cy="5937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Перечислимые константы (перечисления)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это тип значения, определенный набором именованных констант применяемого целочисленного типа. Чтобы определить тип перечисления, используйте ключевое слово </a:t>
            </a:r>
            <a:r>
              <a:rPr lang="ru-RU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enum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укажите имена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.Car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err="1" smtClean="0">
                <a:latin typeface="Cascadia Mono" panose="020B06090200000200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Создаем возможные транспортные средства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Car, Airplane, Bicycle, Boat, Spaceship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Создаем возможные времена дня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Перечисления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33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12111897" cy="644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повторить действие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5 раз</a:t>
            </a:r>
            <a:r>
              <a:rPr lang="ru-RU" sz="2400" dirty="0" smtClean="0">
                <a:latin typeface="Bookman Old Style" panose="02050604050505020204" pitchFamily="18" charset="0"/>
              </a:rPr>
              <a:t>, что должно стоять вместо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&gt;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i--)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 += 3)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6171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96904" y="126639"/>
            <a:ext cx="1199509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i="0" dirty="0">
                <a:effectLst/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continue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применяется для перехода к следующей итерации цикла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равно 100,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то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завершаем цикл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== 100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четное, то переходим к следующей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итерации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dirty="0">
                <a:latin typeface="Bookman Old Style" panose="02050604050505020204" pitchFamily="18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применяется для прерывания текущего блока кода, например, для остановки цикла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Массив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набор однотипных данных. Объявление массива похоже на объявление переменной за тем исключением, что после указания типа ставятся квадратные скобки: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Инициализация массива: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new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количество_элементов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[5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[500];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58389" y="179312"/>
            <a:ext cx="1166622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 элементам массива обращаются по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Индексу.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Индексация начинается с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нуля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массив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длины 5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Внутри: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0 0 0 0 0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array[0] = 3;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0 0 0 0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array[2] = 7;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В новых версиях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C#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возможно обращение с конца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Чтобы узнать длину массива, необходимо вызвать свойство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Length: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58389" y="179312"/>
            <a:ext cx="1166622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и сразу заполним массив: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3, 2, 5, 4};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1 3 2 5 4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Можно написать так:</a:t>
            </a: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Но тогда нужно явно указать, что числа вещественные написав знак после запятой хотя бы в одном числе: 1.0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1 3 2 5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 применением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{1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1 3 2 5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3496350" y="1180483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38743" y="2763069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640974" y="369828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891664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2705979" y="2062246"/>
            <a:ext cx="1960538" cy="700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6891491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43" idx="0"/>
          </p:cNvCxnSpPr>
          <p:nvPr/>
        </p:nvCxnSpPr>
        <p:spPr>
          <a:xfrm>
            <a:off x="7666344" y="2062246"/>
            <a:ext cx="1883292" cy="7005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Особенности работы с массивами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0" y="66536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Создание 2 массивов выглядит следующим образом в памяти: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640974" y="435351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640973" y="5008749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640974" y="566397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382400" y="2762843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8484631" y="369806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484631" y="435329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8484630" y="5008523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484631" y="566375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0549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array2 = array;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Теперь ссылка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array2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указывает на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ту же область памяти, что и у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array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{array2[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992700" y="2553005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057491" y="397923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Прямоугольник 18"/>
          <p:cNvSpPr/>
          <p:nvPr/>
        </p:nvSpPr>
        <p:spPr>
          <a:xfrm>
            <a:off x="2604211" y="3979232"/>
            <a:ext cx="9109268" cy="2029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область в 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771059" y="4534075"/>
            <a:ext cx="1869120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66978" y="4522469"/>
            <a:ext cx="1884664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1</a:t>
            </a:r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983273" y="4517662"/>
            <a:ext cx="2141611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…</a:t>
            </a:r>
            <a:endParaRPr lang="ru-RU" sz="2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9356514" y="4517662"/>
            <a:ext cx="2081919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7408629" y="3012655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7158845" y="3439158"/>
            <a:ext cx="1024637" cy="5400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0282783" y="3011448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19" idx="0"/>
          </p:cNvCxnSpPr>
          <p:nvPr/>
        </p:nvCxnSpPr>
        <p:spPr>
          <a:xfrm flipH="1">
            <a:off x="7158845" y="3437951"/>
            <a:ext cx="3898791" cy="541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" y="5838683"/>
            <a:ext cx="6697010" cy="101931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686248" y="0"/>
            <a:ext cx="6505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ВАЖНО! </a:t>
            </a:r>
          </a:p>
          <a:p>
            <a:r>
              <a:rPr lang="ru-RU" sz="2400" b="1" dirty="0">
                <a:latin typeface="Bookman Old Style" panose="02050604050505020204" pitchFamily="18" charset="0"/>
              </a:rPr>
              <a:t>Массивы – ссылочные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9999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7596DC6-9603-4C7D-83E7-F88E4663228E}"/>
              </a:ext>
            </a:extLst>
          </p:cNvPr>
          <p:cNvSpPr txBox="1"/>
          <p:nvPr/>
        </p:nvSpPr>
        <p:spPr>
          <a:xfrm>
            <a:off x="269527" y="88931"/>
            <a:ext cx="11652946" cy="2097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Классификация типов по организации в памяти: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Значимые</a:t>
            </a:r>
            <a:r>
              <a:rPr lang="ru-RU" sz="2400" dirty="0">
                <a:latin typeface="Bookman Old Style" panose="02050604050505020204" pitchFamily="18" charset="0"/>
              </a:rPr>
              <a:t> типы: </a:t>
            </a:r>
            <a:r>
              <a:rPr lang="en-US" sz="2400" dirty="0">
                <a:latin typeface="Bookman Old Style" panose="02050604050505020204" pitchFamily="18" charset="0"/>
              </a:rPr>
              <a:t>bool, byte, short, int, long, float, decimal, double, char, </a:t>
            </a:r>
            <a:r>
              <a:rPr lang="en-US" sz="2400" dirty="0" err="1">
                <a:latin typeface="Bookman Old Style" panose="02050604050505020204" pitchFamily="18" charset="0"/>
              </a:rPr>
              <a:t>enum</a:t>
            </a:r>
            <a:r>
              <a:rPr lang="en-US" sz="2400" dirty="0">
                <a:latin typeface="Bookman Old Style" panose="02050604050505020204" pitchFamily="18" charset="0"/>
              </a:rPr>
              <a:t>, struct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Ссылочные</a:t>
            </a:r>
            <a:r>
              <a:rPr lang="ru-RU" sz="2400" dirty="0">
                <a:latin typeface="Bookman Old Style" panose="02050604050505020204" pitchFamily="18" charset="0"/>
              </a:rPr>
              <a:t> типы:</a:t>
            </a:r>
            <a:r>
              <a:rPr lang="en-US" sz="2400" dirty="0">
                <a:latin typeface="Bookman Old Style" panose="02050604050505020204" pitchFamily="18" charset="0"/>
              </a:rPr>
              <a:t> string, </a:t>
            </a:r>
            <a:r>
              <a:rPr lang="ru-RU" sz="2400" dirty="0">
                <a:latin typeface="Bookman Old Style" panose="02050604050505020204" pitchFamily="18" charset="0"/>
              </a:rPr>
              <a:t>массивы значений, классы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интерфейсы, </a:t>
            </a:r>
            <a:r>
              <a:rPr lang="en-US" sz="2400" dirty="0">
                <a:latin typeface="Bookman Old Style" panose="02050604050505020204" pitchFamily="18" charset="0"/>
              </a:rPr>
              <a:t>object, </a:t>
            </a:r>
            <a:r>
              <a:rPr lang="ru-RU" sz="2400" dirty="0">
                <a:latin typeface="Bookman Old Style" panose="02050604050505020204" pitchFamily="18" charset="0"/>
              </a:rPr>
              <a:t>делегаты.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xmlns="" id="{F8ACBECF-83C1-4378-8A40-2C9A9BE3E1D2}"/>
              </a:ext>
            </a:extLst>
          </p:cNvPr>
          <p:cNvGrpSpPr/>
          <p:nvPr/>
        </p:nvGrpSpPr>
        <p:grpSpPr>
          <a:xfrm>
            <a:off x="800100" y="2164472"/>
            <a:ext cx="10477500" cy="4211794"/>
            <a:chOff x="800100" y="2164472"/>
            <a:chExt cx="10477500" cy="4211794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xmlns="" id="{EE945D43-FB69-44C9-8FA3-D7962E359FCC}"/>
                </a:ext>
              </a:extLst>
            </p:cNvPr>
            <p:cNvSpPr/>
            <p:nvPr/>
          </p:nvSpPr>
          <p:spPr>
            <a:xfrm>
              <a:off x="800100" y="4447288"/>
              <a:ext cx="10477500" cy="1928978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latin typeface="Bookman Old Style" panose="02050604050505020204" pitchFamily="18" charset="0"/>
                </a:rPr>
                <a:t>Куча</a:t>
              </a:r>
              <a:r>
                <a:rPr lang="en-US" sz="2400" b="1" dirty="0">
                  <a:latin typeface="Bookman Old Style" panose="02050604050505020204" pitchFamily="18" charset="0"/>
                </a:rPr>
                <a:t> (Heap)</a:t>
              </a:r>
            </a:p>
          </p:txBody>
        </p: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xmlns="" id="{5200D70B-29AE-4226-96BA-0F97CD53E4B9}"/>
                </a:ext>
              </a:extLst>
            </p:cNvPr>
            <p:cNvGrpSpPr/>
            <p:nvPr/>
          </p:nvGrpSpPr>
          <p:grpSpPr>
            <a:xfrm>
              <a:off x="800100" y="2164472"/>
              <a:ext cx="10477500" cy="3945372"/>
              <a:chOff x="685800" y="2164472"/>
              <a:chExt cx="10477500" cy="3945372"/>
            </a:xfrm>
          </p:grpSpPr>
          <p:grpSp>
            <p:nvGrpSpPr>
              <p:cNvPr id="27" name="Группа 26">
                <a:extLst>
                  <a:ext uri="{FF2B5EF4-FFF2-40B4-BE49-F238E27FC236}">
                    <a16:creationId xmlns:a16="http://schemas.microsoft.com/office/drawing/2014/main" xmlns="" id="{6D90A6C4-7933-487F-9693-207B5061C590}"/>
                  </a:ext>
                </a:extLst>
              </p:cNvPr>
              <p:cNvGrpSpPr/>
              <p:nvPr/>
            </p:nvGrpSpPr>
            <p:grpSpPr>
              <a:xfrm>
                <a:off x="685800" y="2164472"/>
                <a:ext cx="10477500" cy="1781152"/>
                <a:chOff x="1098550" y="-224272"/>
                <a:chExt cx="10477500" cy="1781152"/>
              </a:xfrm>
            </p:grpSpPr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xmlns="" id="{807030FF-28BE-4A46-8AAA-A80468C75441}"/>
                    </a:ext>
                  </a:extLst>
                </p:cNvPr>
                <p:cNvSpPr/>
                <p:nvPr/>
              </p:nvSpPr>
              <p:spPr>
                <a:xfrm>
                  <a:off x="1098550" y="-224272"/>
                  <a:ext cx="10477500" cy="1781152"/>
                </a:xfrm>
                <a:prstGeom prst="rect">
                  <a:avLst/>
                </a:prstGeom>
                <a:ln w="571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r>
                    <a:rPr lang="ru-RU" sz="2400" b="1" dirty="0">
                      <a:latin typeface="Bookman Old Style" panose="02050604050505020204" pitchFamily="18" charset="0"/>
                    </a:rPr>
                    <a:t>Стек (</a:t>
                  </a:r>
                  <a:r>
                    <a:rPr lang="en-US" sz="2400" b="1" dirty="0">
                      <a:latin typeface="Bookman Old Style" panose="02050604050505020204" pitchFamily="18" charset="0"/>
                    </a:rPr>
                    <a:t>Stack</a:t>
                  </a:r>
                  <a:r>
                    <a:rPr lang="ru-RU" sz="2400" b="1" dirty="0">
                      <a:latin typeface="Bookman Old Style" panose="02050604050505020204" pitchFamily="18" charset="0"/>
                    </a:rPr>
                    <a:t>)</a:t>
                  </a:r>
                </a:p>
              </p:txBody>
            </p:sp>
            <p:grpSp>
              <p:nvGrpSpPr>
                <p:cNvPr id="9" name="Группа 8">
                  <a:extLst>
                    <a:ext uri="{FF2B5EF4-FFF2-40B4-BE49-F238E27FC236}">
                      <a16:creationId xmlns:a16="http://schemas.microsoft.com/office/drawing/2014/main" xmlns="" id="{D771CDE3-86D6-4AC2-A9C0-6F7337B2E52A}"/>
                    </a:ext>
                  </a:extLst>
                </p:cNvPr>
                <p:cNvGrpSpPr/>
                <p:nvPr/>
              </p:nvGrpSpPr>
              <p:grpSpPr>
                <a:xfrm>
                  <a:off x="1655641" y="-23112"/>
                  <a:ext cx="9382112" cy="913256"/>
                  <a:chOff x="1741109" y="-1261018"/>
                  <a:chExt cx="9382112" cy="913256"/>
                </a:xfrm>
              </p:grpSpPr>
              <p:sp>
                <p:nvSpPr>
                  <p:cNvPr id="13" name="Прямоугольник 12">
                    <a:extLst>
                      <a:ext uri="{FF2B5EF4-FFF2-40B4-BE49-F238E27FC236}">
                        <a16:creationId xmlns:a16="http://schemas.microsoft.com/office/drawing/2014/main" xmlns="" id="{C5B3F426-C6AB-4971-BF1E-5C15D602CEAF}"/>
                      </a:ext>
                    </a:extLst>
                  </p:cNvPr>
                  <p:cNvSpPr/>
                  <p:nvPr/>
                </p:nvSpPr>
                <p:spPr>
                  <a:xfrm>
                    <a:off x="1741109" y="-1261018"/>
                    <a:ext cx="3181349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latin typeface="Bookman Old Style" panose="02050604050505020204" pitchFamily="18" charset="0"/>
                      </a:rPr>
                      <a:t>11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myIntegerVariable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4" name="Прямоугольник 13">
                    <a:extLst>
                      <a:ext uri="{FF2B5EF4-FFF2-40B4-BE49-F238E27FC236}">
                        <a16:creationId xmlns:a16="http://schemas.microsoft.com/office/drawing/2014/main" xmlns="" id="{788BA2BB-E730-49B7-B223-CD016A833589}"/>
                      </a:ext>
                    </a:extLst>
                  </p:cNvPr>
                  <p:cNvSpPr/>
                  <p:nvPr/>
                </p:nvSpPr>
                <p:spPr>
                  <a:xfrm>
                    <a:off x="8507021" y="-1261018"/>
                    <a:ext cx="2616200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2400" b="1" dirty="0">
                        <a:latin typeface="Bookman Old Style" panose="02050604050505020204" pitchFamily="18" charset="0"/>
                      </a:rPr>
                      <a:t>ссылка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myStrVariable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</p:grpSp>
          </p:grp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xmlns="" id="{D4CF6140-571E-4782-BC0D-C21B33997ABD}"/>
                  </a:ext>
                </a:extLst>
              </p:cNvPr>
              <p:cNvSpPr/>
              <p:nvPr/>
            </p:nvSpPr>
            <p:spPr>
              <a:xfrm>
                <a:off x="4625847" y="2365632"/>
                <a:ext cx="3181349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Bookman Old Style" panose="02050604050505020204" pitchFamily="18" charset="0"/>
                  </a:rPr>
                  <a:t>10.2</a:t>
                </a:r>
              </a:p>
              <a:p>
                <a:pPr algn="ctr"/>
                <a:r>
                  <a:rPr lang="en-US" sz="2400" dirty="0" err="1">
                    <a:latin typeface="Bookman Old Style" panose="02050604050505020204" pitchFamily="18" charset="0"/>
                  </a:rPr>
                  <a:t>myFloatVariable</a:t>
                </a:r>
                <a:endParaRPr lang="ru-RU" sz="24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xmlns="" id="{C54FA159-79E5-495C-8052-773785830B80}"/>
                  </a:ext>
                </a:extLst>
              </p:cNvPr>
              <p:cNvSpPr/>
              <p:nvPr/>
            </p:nvSpPr>
            <p:spPr>
              <a:xfrm>
                <a:off x="8008803" y="5196588"/>
                <a:ext cx="2616200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>
                    <a:latin typeface="Bookman Old Style" panose="02050604050505020204" pitchFamily="18" charset="0"/>
                  </a:rPr>
                  <a:t>«Строка»</a:t>
                </a:r>
                <a:endParaRPr lang="en-US" sz="2400" b="1" dirty="0"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xmlns="" id="{AA09A283-B353-4142-92AB-6715E1C3BEF5}"/>
                  </a:ext>
                </a:extLst>
              </p:cNvPr>
              <p:cNvCxnSpPr>
                <a:cxnSpLocks/>
                <a:stCxn id="14" idx="2"/>
                <a:endCxn id="34" idx="0"/>
              </p:cNvCxnSpPr>
              <p:nvPr/>
            </p:nvCxnSpPr>
            <p:spPr>
              <a:xfrm>
                <a:off x="9316903" y="3278888"/>
                <a:ext cx="0" cy="191770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02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295590" y="1549010"/>
            <a:ext cx="1313463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 err="1">
                <a:latin typeface="Consolas" panose="020B0609020204030204" pitchFamily="49" charset="0"/>
              </a:rPr>
              <a:t>тип_данных</a:t>
            </a:r>
            <a:r>
              <a:rPr lang="ru-RU" sz="2400" dirty="0">
                <a:latin typeface="Consolas" panose="020B0609020204030204" pitchFamily="49" charset="0"/>
              </a:rPr>
              <a:t> переменная </a:t>
            </a:r>
            <a:r>
              <a:rPr lang="ru-RU" sz="2400" dirty="0" err="1">
                <a:latin typeface="Consolas" panose="020B0609020204030204" pitchFamily="49" charset="0"/>
              </a:rPr>
              <a:t>in</a:t>
            </a:r>
            <a:r>
              <a:rPr lang="ru-RU" sz="2400" dirty="0">
                <a:latin typeface="Consolas" panose="020B0609020204030204" pitchFamily="49" charset="0"/>
              </a:rPr>
              <a:t> коллекция)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// действия цикла</a:t>
            </a:r>
          </a:p>
          <a:p>
            <a:r>
              <a:rPr lang="ru-RU" sz="2400" dirty="0" smtClean="0"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{ 7, 1, 6, 9, 8 };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t in array)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(t);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376031" y="840648"/>
            <a:ext cx="5482936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Когда надо пробежаться по всем элементам коллекции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421" y="1653386"/>
            <a:ext cx="1014592" cy="4734761"/>
          </a:xfrm>
          <a:prstGeom prst="rect">
            <a:avLst/>
          </a:prstGeom>
        </p:spPr>
      </p:pic>
      <p:sp>
        <p:nvSpPr>
          <p:cNvPr id="11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</a:rPr>
              <a:t>Цикл </a:t>
            </a:r>
            <a:r>
              <a:rPr lang="en-US" sz="2800" b="1" dirty="0" err="1">
                <a:latin typeface="Bookman Old Style" panose="02050604050505020204" pitchFamily="18" charset="0"/>
              </a:rPr>
              <a:t>foreach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Многомерный массив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характеризуются таким понятием как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ранг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или количество измерений.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рассматривали массивы, которые имеют одно измерение (то есть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их ранг равен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- такие массивы можно представлять в виде ряда (строки или столбца) элемента. </a:t>
            </a:r>
          </a:p>
          <a:p>
            <a:pPr indent="717550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массивы также бывают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многомерными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У таких массивов количество измерений (то есть ранг)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больше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которые имеют два измерения (ранг равен 2) называют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двухмерными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/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во_строк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во_столбцов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M, K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 т.д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Перечисление возможно перевести в целое число, первое значение –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Morning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будет переведено в 0,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Afternoon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в 1 и т.д.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intDayTime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задать свои значения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каждой именованной константы: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479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594324" y="0"/>
            <a:ext cx="933648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массив с 2 строками и 3 столбцами: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2,3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Внутри массива:</a:t>
            </a:r>
          </a:p>
          <a:p>
            <a:pPr lvl="4"/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0 0 0</a:t>
            </a:r>
          </a:p>
          <a:p>
            <a:pPr lvl="4"/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0 0 0</a:t>
            </a:r>
          </a:p>
          <a:p>
            <a:pPr lvl="4"/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array[0,0] = 1;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array[1,2] = 2;</a:t>
            </a: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0 0</a:t>
            </a: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0 0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pPr lvl="4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array[1,0]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pPr lvl="4"/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15859" y="0"/>
            <a:ext cx="93364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2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массив с 3 строками и 4 столбцами и сразу заполним его: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0, 2, 3},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{2, 6, 5, 0},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{9, 8, 4, 2}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4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массива: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2 3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5 0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9 8 4 2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16522" y="1366199"/>
            <a:ext cx="60859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Чтобы узнать общую длину массива (общее количество элементов):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Чтобы узнать длину массива по заданной размерности: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строк: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endParaRPr lang="ru-RU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столбцов: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9020" y="167598"/>
            <a:ext cx="116662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[,]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2400" dirty="0">
                <a:latin typeface="Consolas" panose="020B0609020204030204" pitchFamily="49" charset="0"/>
              </a:rPr>
              <a:t>[10, 5];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array.Rank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(0)} 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(1)}");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j = 0; j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(1); j++)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, j] =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 + j;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-3796" b="-3393"/>
          <a:stretch/>
        </p:blipFill>
        <p:spPr>
          <a:xfrm>
            <a:off x="9581593" y="2203755"/>
            <a:ext cx="2610407" cy="25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34835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array.Rank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].Length; 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 = j *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].Length/2 +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38641" b="31951"/>
          <a:stretch/>
        </p:blipFill>
        <p:spPr>
          <a:xfrm>
            <a:off x="7692571" y="0"/>
            <a:ext cx="4499429" cy="44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Генерация псевдослучайных чисел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65938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Когда требуется произвольный массив данных</a:t>
            </a:r>
            <a:r>
              <a:rPr lang="en-US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 довольно неудобно его вводить вручную, тем более если необходимо проверить программу на  ра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зличных примерах. Здесь нам поможет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генерация псевдослучайных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чисел: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Генератор псевдослучайных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Генерация числа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0 до 2147483647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0 строго 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строго 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number_4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ru-R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NextDouble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от 0 строго до 1 (1 не включается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Заполним массив:</a:t>
            </a: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Генератор псевдослучайных 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Генерация целого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числа 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1508"/>
            <a:ext cx="12192000" cy="5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Алгоритмы сортировки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256674" y="659380"/>
            <a:ext cx="11279741" cy="619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</a:t>
            </a:r>
            <a:r>
              <a:rPr lang="ru-RU" sz="240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– процесс упорядочивания элементов по некоторому признаку.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rnd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latin typeface="Consolas" panose="020B0609020204030204" pitchFamily="49" charset="0"/>
              </a:rPr>
              <a:t>rnd.Next</a:t>
            </a:r>
            <a:r>
              <a:rPr lang="en-US" sz="2400" dirty="0">
                <a:latin typeface="Consolas" panose="020B0609020204030204" pitchFamily="49" charset="0"/>
              </a:rPr>
              <a:t>(0, 100);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latin typeface="Consolas" panose="020B0609020204030204" pitchFamily="49" charset="0"/>
              </a:rPr>
              <a:t>.Sort</a:t>
            </a:r>
            <a:r>
              <a:rPr lang="en-US" sz="2400" dirty="0">
                <a:latin typeface="Consolas" panose="020B0609020204030204" pitchFamily="49" charset="0"/>
              </a:rPr>
              <a:t>(array);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]}");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415" y="654356"/>
            <a:ext cx="647770" cy="62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File:Bubble-sort-example-300p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74" y="3131104"/>
            <a:ext cx="7723111" cy="463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603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пузырьком</a:t>
            </a:r>
            <a:endParaRPr lang="en-US" sz="2400" b="1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arr[j] &gt; arr[j+1])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temp;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323232"/>
                </a:solidFill>
                <a:latin typeface="Bookman Old Style" panose="02050604050505020204" pitchFamily="18" charset="0"/>
              </a:rPr>
              <a:t>Сортировка перемешиванием</a:t>
            </a:r>
            <a:r>
              <a:rPr lang="ru-RU" sz="2400" dirty="0">
                <a:solidFill>
                  <a:srgbClr val="323232"/>
                </a:solidFill>
                <a:latin typeface="Bookman Old Style" panose="02050604050505020204" pitchFamily="18" charset="0"/>
              </a:rPr>
              <a:t> (</a:t>
            </a:r>
            <a:r>
              <a:rPr lang="ru-RU" sz="2400" i="1" dirty="0" err="1">
                <a:solidFill>
                  <a:srgbClr val="323232"/>
                </a:solidFill>
                <a:latin typeface="Bookman Old Style" panose="02050604050505020204" pitchFamily="18" charset="0"/>
              </a:rPr>
              <a:t>cocktail</a:t>
            </a:r>
            <a:r>
              <a:rPr lang="ru-RU" sz="2400" i="1" dirty="0">
                <a:solidFill>
                  <a:srgbClr val="32323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323232"/>
                </a:solidFill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solidFill>
                  <a:srgbClr val="323232"/>
                </a:solidFill>
                <a:latin typeface="Bookman Old Style" panose="02050604050505020204" pitchFamily="18" charset="0"/>
              </a:rPr>
              <a:t>, </a:t>
            </a:r>
            <a:r>
              <a:rPr lang="ru-RU" sz="2400" i="1" dirty="0" err="1">
                <a:solidFill>
                  <a:srgbClr val="323232"/>
                </a:solidFill>
                <a:latin typeface="Bookman Old Style" panose="02050604050505020204" pitchFamily="18" charset="0"/>
              </a:rPr>
              <a:t>shaker</a:t>
            </a:r>
            <a:r>
              <a:rPr lang="ru-RU" sz="2400" i="1" dirty="0">
                <a:solidFill>
                  <a:srgbClr val="32323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323232"/>
                </a:solidFill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solidFill>
                  <a:srgbClr val="323232"/>
                </a:solidFill>
                <a:latin typeface="Bookman Old Style" panose="02050604050505020204" pitchFamily="18" charset="0"/>
              </a:rPr>
              <a:t>), или </a:t>
            </a:r>
            <a:r>
              <a:rPr lang="ru-RU" sz="2400" dirty="0" err="1">
                <a:solidFill>
                  <a:srgbClr val="323232"/>
                </a:solidFill>
                <a:latin typeface="Bookman Old Style" panose="02050604050505020204" pitchFamily="18" charset="0"/>
              </a:rPr>
              <a:t>шейкерная</a:t>
            </a:r>
            <a:r>
              <a:rPr lang="ru-RU" sz="2400" dirty="0">
                <a:solidFill>
                  <a:srgbClr val="323232"/>
                </a:solidFill>
                <a:latin typeface="Bookman Old Style" panose="02050604050505020204" pitchFamily="18" charset="0"/>
              </a:rPr>
              <a:t> сортировка – это усовершенствованная разновидность сортировки пузырьком, при которой сортировка производиться в двух направлениях, меняя направление при каждом проходе</a:t>
            </a:r>
            <a:r>
              <a:rPr lang="ru-RU" sz="2400" dirty="0" smtClean="0">
                <a:solidFill>
                  <a:srgbClr val="323232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323232"/>
              </a:solidFill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323232"/>
                </a:solidFill>
                <a:latin typeface="Bookman Old Style" panose="02050604050505020204" pitchFamily="18" charset="0"/>
              </a:rPr>
              <a:t>на каждой итерации, фиксируем границы части массива в которой происходит обмен;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323232"/>
                </a:solidFill>
                <a:latin typeface="Bookman Old Style" panose="02050604050505020204" pitchFamily="18" charset="0"/>
              </a:rPr>
              <a:t>массив обходится поочередно от начала массива к концу и от конца к началу;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323232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solidFill>
                  <a:srgbClr val="323232"/>
                </a:solidFill>
                <a:latin typeface="Bookman Old Style" panose="02050604050505020204" pitchFamily="18" charset="0"/>
              </a:rPr>
              <a:t>этом минимальный элемент перемещается в начало массива, а максимальный - в конец, после этого уменьшается рабочая область массива.</a:t>
            </a:r>
            <a:endParaRPr lang="ru-RU" sz="2400" b="0" i="0" dirty="0">
              <a:solidFill>
                <a:srgbClr val="323232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//метод обмена элементов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//сортировка перемешиванием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ShakerSort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проход слева направо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38" y="5008547"/>
            <a:ext cx="6128448" cy="18494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008547"/>
            <a:ext cx="6169446" cy="184945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-36831"/>
            <a:ext cx="1219200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Перечисления используются для понятного обозначения возможных значений, например, изменим цвет нашей консоли: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Black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"┌─────────────────┐"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"│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Необычная консоль│"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"└─────────────────┘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Гораздо удобнее читать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чем какое-нибудь «магическое число» 15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13604" y="0"/>
            <a:ext cx="12344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//проход справа налево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если обменов не было выходим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Известные сортировки: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Случайная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Пузырьком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Вставками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 частям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Блинная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Шелла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Слиянием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Выбором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933950" y="494437"/>
            <a:ext cx="6096000" cy="22456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Гномья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Бинарным деревом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Расческой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Подсчетом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 smtClean="0">
                <a:latin typeface="Bookman Old Style" panose="02050604050505020204" pitchFamily="18" charset="0"/>
              </a:rPr>
              <a:t>Полезные ссылки: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сортировка (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https://code-maze.com/csharp-quicksort-algorithm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, сложность алгоритма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сортировка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https://programm.top/c-sharp/algorithm/array-sort/shaker-sort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smtClean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Сортировка вставками (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https://programm.top/c-sharp/algorithm/array-sort/insertion-sort/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Сортировка </a:t>
            </a:r>
            <a:r>
              <a:rPr lang="ru-RU" sz="2400" dirty="0" smtClean="0">
                <a:latin typeface="Bookman Old Style" panose="02050604050505020204" pitchFamily="18" charset="0"/>
              </a:rPr>
              <a:t>расческой (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https://programm.top/c-sharp/algorithm/array-sort/comb-sort/</a:t>
            </a:r>
            <a:r>
              <a:rPr lang="ru-RU" sz="2400" dirty="0" smtClean="0">
                <a:latin typeface="Bookman Old Style" panose="02050604050505020204" pitchFamily="18" charset="0"/>
              </a:rPr>
              <a:t>), 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4327" y="654356"/>
            <a:ext cx="11523346" cy="5583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Примечание к выполнению: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Входные данные задавать в коде программы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/>
              </a:rPr>
              <a:t>вручную</a:t>
            </a: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 (вместо считывания из файла).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Например, если в задаче написано, что входной файл содержит 2 числа, то можно создать 2 переменные в коде и попросить пользователя ввести эти 2 числа через консоль.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latin typeface="Bookman Old Style" panose="02050604050505020204" pitchFamily="18" charset="0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Ответ на задание выводить в консоль.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latin typeface="Bookman Old Style" panose="02050604050505020204" pitchFamily="18" charset="0"/>
              <a:cs typeface="Times New Roman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Задания даны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/>
              </a:rPr>
              <a:t>по вариантам</a:t>
            </a: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, каждому по одному заданию.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latin typeface="Bookman Old Style" panose="02050604050505020204" pitchFamily="18" charset="0"/>
              <a:cs typeface="Times New Roman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В случае, если что-либо неясно необходимо позвать преподавателя.</a:t>
            </a:r>
          </a:p>
        </p:txBody>
      </p:sp>
      <p:sp>
        <p:nvSpPr>
          <p:cNvPr id="3" name="Rectangle 28" descr="Светлый диагональный 2">
            <a:extLst>
              <a:ext uri="{FF2B5EF4-FFF2-40B4-BE49-F238E27FC236}">
                <a16:creationId xmlns:a16="http://schemas.microsoft.com/office/drawing/2014/main" xmlns="" id="{BB3DD146-65A3-48E1-9F24-69A934AA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Практика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0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23047"/>
            <a:ext cx="10121900" cy="68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0"/>
            <a:ext cx="10502900" cy="68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5228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2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55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6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0"/>
            <a:ext cx="11267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1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36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xmlns="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86514" y="776834"/>
            <a:ext cx="120054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Рассмотрим на примерах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.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У нас есть некоторая переменная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latin typeface="Bookman Old Style" panose="02050604050505020204" pitchFamily="18" charset="0"/>
              </a:rPr>
              <a:t> value = 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 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ru-RU" sz="2400" b="1" dirty="0">
                <a:latin typeface="Bookman Old Style" panose="02050604050505020204" pitchFamily="18" charset="0"/>
              </a:rPr>
              <a:t>» («Васе </a:t>
            </a:r>
            <a:r>
              <a:rPr lang="ru-RU" sz="2400" b="1" dirty="0" smtClean="0">
                <a:latin typeface="Cascadia Mono" panose="020B0609020000020004" pitchFamily="49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ru-RU" sz="2400" b="1" dirty="0" smtClean="0">
                <a:latin typeface="Bookman Old Style" panose="02050604050505020204" pitchFamily="18" charset="0"/>
              </a:rPr>
              <a:t>»),</a:t>
            </a:r>
          </a:p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Для этого есть ряд способов: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ru-RU" sz="2400" dirty="0" smtClean="0">
                <a:latin typeface="Bookman Old Style" panose="02050604050505020204" pitchFamily="18" charset="0"/>
              </a:rPr>
              <a:t>«Васе » +</a:t>
            </a:r>
            <a:r>
              <a:rPr lang="en-US" sz="2400" dirty="0" smtClean="0">
                <a:latin typeface="Bookman Old Style" panose="02050604050505020204" pitchFamily="18" charset="0"/>
              </a:rPr>
              <a:t> value</a:t>
            </a:r>
            <a:r>
              <a:rPr lang="ru-RU" sz="2400" dirty="0" smtClean="0">
                <a:latin typeface="Bookman Old Style" panose="02050604050505020204" pitchFamily="18" charset="0"/>
              </a:rPr>
              <a:t> + « лет»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Конкатенация строк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Недостатки: </a:t>
            </a:r>
            <a:r>
              <a:rPr lang="ru-RU" sz="2400" dirty="0" smtClean="0">
                <a:latin typeface="Bookman Old Style" panose="02050604050505020204" pitchFamily="18" charset="0"/>
              </a:rPr>
              <a:t>при каждом вызове оператора конкатенации «+», в памяти выделяется место под новую строку, новая строка записывается в новую ячейку памяти, а старая строка уничтожается.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Много «+» =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очень медленная работа программы.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4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50164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3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68479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7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0"/>
            <a:ext cx="10896600" cy="68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1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300"/>
            <a:ext cx="12103100" cy="54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241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54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1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0"/>
            <a:ext cx="1071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0"/>
            <a:ext cx="11480800" cy="666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0"/>
            <a:ext cx="11315700" cy="681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287079" y="0"/>
            <a:ext cx="1190492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Продолжение примера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лет»,</a:t>
            </a:r>
          </a:p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value = 5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Примечание: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Если строку нужно вывести в консоль, то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ru-RU" sz="2400" dirty="0" smtClean="0">
                <a:latin typeface="Bookman Old Style" panose="02050604050505020204" pitchFamily="18" charset="0"/>
              </a:rPr>
              <a:t> можно не писать: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latin typeface="Bookman Old Style" panose="02050604050505020204" pitchFamily="18" charset="0"/>
              </a:rPr>
              <a:t>Console.WriteLine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, 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И самый удобный способ: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b="1" dirty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Интерполяция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</a:t>
            </a:r>
            <a:r>
              <a:rPr lang="ru-RU" sz="2400" dirty="0" smtClean="0">
                <a:latin typeface="Bookman Old Style" panose="02050604050505020204" pitchFamily="18" charset="0"/>
              </a:rPr>
              <a:t> (знак доллара)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572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6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11629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0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0"/>
            <a:ext cx="10662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2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8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7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0"/>
            <a:ext cx="7966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6778"/>
            <a:ext cx="10642600" cy="68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0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60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57" y="0"/>
            <a:ext cx="7330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8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01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4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175"/>
            <a:ext cx="11620500" cy="68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287079" y="0"/>
            <a:ext cx="1190492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Пример 2: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money = </a:t>
            </a:r>
            <a:r>
              <a:rPr lang="en-US" sz="2400" dirty="0" smtClean="0">
                <a:latin typeface="Bookman Old Style" panose="02050604050505020204" pitchFamily="18" charset="0"/>
              </a:rPr>
              <a:t>20000;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400" b="1" dirty="0" smtClean="0">
                <a:latin typeface="Bookman Old Style" panose="02050604050505020204" pitchFamily="18" charset="0"/>
              </a:rPr>
              <a:t>, </a:t>
            </a:r>
            <a:r>
              <a:rPr lang="ru-RU" sz="24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{1}</a:t>
            </a:r>
            <a:r>
              <a:rPr lang="ru-RU" sz="24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, age, money);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</a:t>
            </a:r>
            <a:r>
              <a:rPr lang="en-US" sz="2400" b="1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будет, если написать: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{1}</a:t>
            </a:r>
            <a:r>
              <a:rPr lang="ru-RU" sz="2400" b="1" dirty="0">
                <a:latin typeface="Bookman Old Style" panose="02050604050505020204" pitchFamily="18" charset="0"/>
              </a:rPr>
              <a:t> 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smtClean="0">
                <a:latin typeface="Bookman Old Style" panose="02050604050505020204" pitchFamily="18" charset="0"/>
              </a:rPr>
              <a:t>money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age);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63386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0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1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2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7385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3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50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5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12192000" cy="6724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Пример </a:t>
            </a:r>
            <a:r>
              <a:rPr lang="en-US" sz="2400" b="1" dirty="0" smtClean="0">
                <a:latin typeface="Bookman Old Style" panose="02050604050505020204" pitchFamily="18" charset="0"/>
              </a:rPr>
              <a:t>3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  <a:r>
              <a:rPr lang="en-US" sz="2400" b="1" dirty="0" smtClean="0">
                <a:latin typeface="Bookman Old Style" panose="02050604050505020204" pitchFamily="18" charset="0"/>
              </a:rPr>
              <a:t>,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но тип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вещественный и нам нужно только 2 знака.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money = </a:t>
            </a:r>
            <a:r>
              <a:rPr lang="en-US" sz="2400" dirty="0" smtClean="0">
                <a:latin typeface="Bookman Old Style" panose="02050604050505020204" pitchFamily="18" charset="0"/>
              </a:rPr>
              <a:t>2.15367521E4; </a:t>
            </a:r>
            <a:r>
              <a:rPr lang="en-US" sz="2400" b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//21536.7521</a:t>
            </a:r>
            <a:endParaRPr lang="ru-RU" sz="2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smtClean="0">
                <a:latin typeface="Bookman Old Style" panose="02050604050505020204" pitchFamily="18" charset="0"/>
              </a:rPr>
              <a:t> </a:t>
            </a:r>
            <a:r>
              <a:rPr lang="en-US" sz="2300" dirty="0" err="1" smtClean="0">
                <a:latin typeface="Bookman Old Style" panose="02050604050505020204" pitchFamily="18" charset="0"/>
              </a:rPr>
              <a:t>str</a:t>
            </a:r>
            <a:r>
              <a:rPr lang="en-US" sz="2300" dirty="0" smtClean="0">
                <a:latin typeface="Bookman Old Style" panose="02050604050505020204" pitchFamily="18" charset="0"/>
              </a:rPr>
              <a:t> = </a:t>
            </a:r>
            <a:r>
              <a:rPr lang="en-US" sz="2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300" dirty="0" smtClean="0">
                <a:latin typeface="Bookman Old Style" panose="02050604050505020204" pitchFamily="18" charset="0"/>
              </a:rPr>
              <a:t>(</a:t>
            </a:r>
            <a:r>
              <a:rPr lang="ru-RU" sz="23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300" b="1" dirty="0" smtClean="0">
                <a:latin typeface="Bookman Old Style" panose="02050604050505020204" pitchFamily="18" charset="0"/>
              </a:rPr>
              <a:t>{0} </a:t>
            </a:r>
            <a:r>
              <a:rPr lang="ru-RU" sz="23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300" b="1" dirty="0" smtClean="0">
                <a:latin typeface="Bookman Old Style" panose="02050604050505020204" pitchFamily="18" charset="0"/>
              </a:rPr>
              <a:t>, </a:t>
            </a:r>
            <a:r>
              <a:rPr lang="ru-RU" sz="23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300" b="1" dirty="0" smtClean="0">
                <a:latin typeface="Bookman Old Style" panose="02050604050505020204" pitchFamily="18" charset="0"/>
              </a:rPr>
              <a:t>{1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: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f2}</a:t>
            </a:r>
            <a:r>
              <a:rPr lang="ru-RU" sz="23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300" dirty="0" smtClean="0">
                <a:latin typeface="Bookman Old Style" panose="02050604050505020204" pitchFamily="18" charset="0"/>
              </a:rPr>
              <a:t>, age, money);</a:t>
            </a:r>
            <a:r>
              <a:rPr lang="ru-RU" sz="2300" dirty="0" smtClean="0">
                <a:latin typeface="Bookman Old Style" panose="02050604050505020204" pitchFamily="18" charset="0"/>
              </a:rPr>
              <a:t> </a:t>
            </a:r>
            <a:endParaRPr lang="en-US" sz="23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f2}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latin typeface="Bookman Old Style" panose="02050604050505020204" pitchFamily="18" charset="0"/>
              </a:rPr>
              <a:t>d – </a:t>
            </a: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  <a:r>
              <a:rPr lang="en-US" sz="2400" dirty="0" smtClean="0">
                <a:latin typeface="Bookman Old Style" panose="02050604050505020204" pitchFamily="18" charset="0"/>
              </a:rPr>
              <a:t>; f – </a:t>
            </a:r>
            <a:r>
              <a:rPr lang="ru-RU" sz="2400" dirty="0" smtClean="0">
                <a:latin typeface="Bookman Old Style" panose="02050604050505020204" pitchFamily="18" charset="0"/>
              </a:rPr>
              <a:t>дробные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c – </a:t>
            </a:r>
            <a:r>
              <a:rPr lang="ru-RU" sz="2400" dirty="0" smtClean="0">
                <a:latin typeface="Bookman Old Style" panose="02050604050505020204" pitchFamily="18" charset="0"/>
              </a:rPr>
              <a:t>денежный формат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e – </a:t>
            </a:r>
            <a:r>
              <a:rPr lang="ru-RU" sz="2400" dirty="0" smtClean="0">
                <a:latin typeface="Bookman Old Style" panose="02050604050505020204" pitchFamily="18" charset="0"/>
              </a:rPr>
              <a:t>экспоненциальная форма записи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g – </a:t>
            </a:r>
            <a:r>
              <a:rPr lang="ru-RU" sz="2400" dirty="0" smtClean="0">
                <a:latin typeface="Bookman Old Style" panose="02050604050505020204" pitchFamily="18" charset="0"/>
              </a:rPr>
              <a:t>выбирает наиболее короткий из </a:t>
            </a:r>
            <a:r>
              <a:rPr lang="en-US" sz="2400" dirty="0" smtClean="0">
                <a:latin typeface="Bookman Old Style" panose="02050604050505020204" pitchFamily="18" charset="0"/>
              </a:rPr>
              <a:t>f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e.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b="1" dirty="0" smtClean="0">
                <a:latin typeface="Bookman Old Style" panose="02050604050505020204" pitchFamily="18" charset="0"/>
              </a:rPr>
              <a:t>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0.00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Получим строку вида: 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ru-RU" sz="2400" b="1" dirty="0" smtClean="0">
                <a:latin typeface="Bookman Old Style" panose="02050604050505020204" pitchFamily="18" charset="0"/>
              </a:rPr>
              <a:t>25 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ru-RU" sz="2400" b="1" dirty="0" smtClean="0">
                <a:latin typeface="Bookman Old Style" panose="02050604050505020204" pitchFamily="18" charset="0"/>
              </a:rPr>
              <a:t>2</a:t>
            </a:r>
            <a:r>
              <a:rPr lang="en-US" sz="2400" b="1" dirty="0" smtClean="0">
                <a:latin typeface="Bookman Old Style" panose="02050604050505020204" pitchFamily="18" charset="0"/>
              </a:rPr>
              <a:t>1</a:t>
            </a:r>
            <a:r>
              <a:rPr lang="ru-RU" sz="2400" b="1" dirty="0" smtClean="0">
                <a:latin typeface="Bookman Old Style" panose="02050604050505020204" pitchFamily="18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36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r>
              <a:rPr lang="en-US" sz="2400" b="1" dirty="0" smtClean="0">
                <a:latin typeface="Bookman Old Style" panose="02050604050505020204" pitchFamily="18" charset="0"/>
              </a:rPr>
              <a:t>75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вычислительных процессов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454" y="774980"/>
            <a:ext cx="11523346" cy="421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Вычислительные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процессы бывают 3 основных типов: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Линейный,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Разветвленные,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линейном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процессе инструкции выполняются только последовательно.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В </a:t>
            </a: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разветвленных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программах предусматривается несколько вариантов инструкций в зависимости от выполненных условий.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81718" y="3560908"/>
            <a:ext cx="257694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364182" y="3564603"/>
            <a:ext cx="269029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559993" y="3560907"/>
            <a:ext cx="276588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14" idx="1"/>
          </p:cNvCxnSpPr>
          <p:nvPr/>
        </p:nvCxnSpPr>
        <p:spPr>
          <a:xfrm>
            <a:off x="3858664" y="3815224"/>
            <a:ext cx="505518" cy="369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4" idx="3"/>
            <a:endCxn id="15" idx="1"/>
          </p:cNvCxnSpPr>
          <p:nvPr/>
        </p:nvCxnSpPr>
        <p:spPr>
          <a:xfrm flipV="1">
            <a:off x="7054475" y="3815223"/>
            <a:ext cx="505518" cy="3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1454" y="5039327"/>
            <a:ext cx="2635655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20" name="Прямая со стрелкой 19"/>
          <p:cNvCxnSpPr>
            <a:stCxn id="19" idx="3"/>
            <a:endCxn id="26" idx="1"/>
          </p:cNvCxnSpPr>
          <p:nvPr/>
        </p:nvCxnSpPr>
        <p:spPr>
          <a:xfrm flipV="1">
            <a:off x="2847109" y="5289822"/>
            <a:ext cx="669259" cy="38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775080" y="6100512"/>
            <a:ext cx="268912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206101" y="5035506"/>
            <a:ext cx="2682887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24" name="Прямая со стрелкой 23"/>
          <p:cNvCxnSpPr>
            <a:stCxn id="26" idx="3"/>
            <a:endCxn id="23" idx="1"/>
          </p:cNvCxnSpPr>
          <p:nvPr/>
        </p:nvCxnSpPr>
        <p:spPr>
          <a:xfrm>
            <a:off x="6722918" y="5289822"/>
            <a:ext cx="148318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Блок-схема: решение 25"/>
          <p:cNvSpPr/>
          <p:nvPr/>
        </p:nvSpPr>
        <p:spPr>
          <a:xfrm>
            <a:off x="3516368" y="4891135"/>
            <a:ext cx="3206550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34" name="Прямая со стрелкой 33"/>
          <p:cNvCxnSpPr>
            <a:stCxn id="26" idx="2"/>
            <a:endCxn id="22" idx="0"/>
          </p:cNvCxnSpPr>
          <p:nvPr/>
        </p:nvCxnSpPr>
        <p:spPr>
          <a:xfrm>
            <a:off x="5119643" y="5688509"/>
            <a:ext cx="0" cy="41200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320041" y="5395912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3674070" y="5547954"/>
            <a:ext cx="115715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2101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12025</TotalTime>
  <Words>2267</Words>
  <Application>Microsoft Office PowerPoint</Application>
  <PresentationFormat>Широкоэкранный</PresentationFormat>
  <Paragraphs>775</Paragraphs>
  <Slides>74</Slides>
  <Notes>74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82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2.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594</cp:revision>
  <dcterms:modified xsi:type="dcterms:W3CDTF">2024-03-14T08:54:51Z</dcterms:modified>
</cp:coreProperties>
</file>