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64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6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66"/>
  </p:notesMasterIdLst>
  <p:sldIdLst>
    <p:sldId id="273" r:id="rId2"/>
    <p:sldId id="1087" r:id="rId3"/>
    <p:sldId id="1088" r:id="rId4"/>
    <p:sldId id="1093" r:id="rId5"/>
    <p:sldId id="1089" r:id="rId6"/>
    <p:sldId id="1090" r:id="rId7"/>
    <p:sldId id="1092" r:id="rId8"/>
    <p:sldId id="1094" r:id="rId9"/>
    <p:sldId id="1095" r:id="rId10"/>
    <p:sldId id="1096" r:id="rId11"/>
    <p:sldId id="1097" r:id="rId12"/>
    <p:sldId id="1098" r:id="rId13"/>
    <p:sldId id="1071" r:id="rId14"/>
    <p:sldId id="1072" r:id="rId15"/>
    <p:sldId id="1073" r:id="rId16"/>
    <p:sldId id="1074" r:id="rId17"/>
    <p:sldId id="1075" r:id="rId18"/>
    <p:sldId id="1076" r:id="rId19"/>
    <p:sldId id="1077" r:id="rId20"/>
    <p:sldId id="1078" r:id="rId21"/>
    <p:sldId id="1079" r:id="rId22"/>
    <p:sldId id="1080" r:id="rId23"/>
    <p:sldId id="1081" r:id="rId24"/>
    <p:sldId id="1082" r:id="rId25"/>
    <p:sldId id="1083" r:id="rId26"/>
    <p:sldId id="1084" r:id="rId27"/>
    <p:sldId id="1085" r:id="rId28"/>
    <p:sldId id="1086" r:id="rId29"/>
    <p:sldId id="990" r:id="rId30"/>
    <p:sldId id="1027" r:id="rId31"/>
    <p:sldId id="1025" r:id="rId32"/>
    <p:sldId id="1026" r:id="rId33"/>
    <p:sldId id="1034" r:id="rId34"/>
    <p:sldId id="1035" r:id="rId35"/>
    <p:sldId id="1036" r:id="rId36"/>
    <p:sldId id="1037" r:id="rId37"/>
    <p:sldId id="1038" r:id="rId38"/>
    <p:sldId id="1039" r:id="rId39"/>
    <p:sldId id="1040" r:id="rId40"/>
    <p:sldId id="1041" r:id="rId41"/>
    <p:sldId id="1042" r:id="rId42"/>
    <p:sldId id="1043" r:id="rId43"/>
    <p:sldId id="1044" r:id="rId44"/>
    <p:sldId id="1045" r:id="rId45"/>
    <p:sldId id="1046" r:id="rId46"/>
    <p:sldId id="1047" r:id="rId47"/>
    <p:sldId id="1048" r:id="rId48"/>
    <p:sldId id="1049" r:id="rId49"/>
    <p:sldId id="1050" r:id="rId50"/>
    <p:sldId id="1051" r:id="rId51"/>
    <p:sldId id="1052" r:id="rId52"/>
    <p:sldId id="1053" r:id="rId53"/>
    <p:sldId id="1054" r:id="rId54"/>
    <p:sldId id="1055" r:id="rId55"/>
    <p:sldId id="1056" r:id="rId56"/>
    <p:sldId id="1057" r:id="rId57"/>
    <p:sldId id="1058" r:id="rId58"/>
    <p:sldId id="1059" r:id="rId59"/>
    <p:sldId id="1060" r:id="rId60"/>
    <p:sldId id="1061" r:id="rId61"/>
    <p:sldId id="1062" r:id="rId62"/>
    <p:sldId id="1063" r:id="rId63"/>
    <p:sldId id="1064" r:id="rId64"/>
    <p:sldId id="1065" r:id="rId6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EFC9"/>
    <a:srgbClr val="292929"/>
    <a:srgbClr val="5A5A5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1757" autoAdjust="0"/>
    <p:restoredTop sz="81703" autoAdjust="0"/>
  </p:normalViewPr>
  <p:slideViewPr>
    <p:cSldViewPr snapToGrid="0">
      <p:cViewPr varScale="1">
        <p:scale>
          <a:sx n="94" d="100"/>
          <a:sy n="94" d="100"/>
        </p:scale>
        <p:origin x="-990" y="-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8/16/2024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59274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307850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557799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147187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807548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77044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212834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285570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70723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80524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524584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987035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005480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05236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12061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98559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856490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713991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5390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09643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235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532940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45271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071761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002636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92408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9739324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86617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309466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1934010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8153518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51310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5456358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191457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8492804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3054230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0895352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053077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617823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3283684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2420376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0252723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1897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1606077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104833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1055712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6876814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44277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9010778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215102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8411135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5876538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6619860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16538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966613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4255704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6668942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3550751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2633199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47014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48467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09941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8631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21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47736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3617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27139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21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62214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21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65112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21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13460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21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4405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21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9215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xmlns="" val="3389695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xmlns="" val="1409624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0920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0768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xmlns="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801560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Информационные технологии</a:t>
            </a:r>
            <a:b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xmlns="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468" y="2565531"/>
            <a:ext cx="8978016" cy="1384995"/>
          </a:xfrm>
        </p:spPr>
        <p:txBody>
          <a:bodyPr>
            <a:noAutofit/>
          </a:bodyPr>
          <a:lstStyle/>
          <a:p>
            <a:pPr algn="l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3. Основы языка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C#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лекции: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ст. преподаватель каф. </a:t>
            </a:r>
            <a:r>
              <a:rPr lang="ru-RU" b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7B00361-5492-4290-B470-295172C16526}"/>
              </a:ext>
            </a:extLst>
          </p:cNvPr>
          <p:cNvSpPr txBox="1"/>
          <p:nvPr/>
        </p:nvSpPr>
        <p:spPr>
          <a:xfrm>
            <a:off x="835468" y="3950526"/>
            <a:ext cx="1043967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Методы</a:t>
            </a:r>
            <a:endParaRPr lang="en-US" sz="2800" b="1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Копирование значений при передаче в методы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Строки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Кортежи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9DF0FE0-DB9D-4180-8370-CD26FB46DF57}"/>
              </a:ext>
            </a:extLst>
          </p:cNvPr>
          <p:cNvSpPr txBox="1"/>
          <p:nvPr/>
        </p:nvSpPr>
        <p:spPr>
          <a:xfrm>
            <a:off x="156527" y="191970"/>
            <a:ext cx="11578273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latin typeface="Bookman Old Style" panose="02050604050505020204" pitchFamily="18" charset="0"/>
              </a:rPr>
              <a:t>Рекурсия</a:t>
            </a:r>
            <a:r>
              <a:rPr lang="ru-RU" sz="2400" dirty="0">
                <a:latin typeface="Bookman Old Style" panose="02050604050505020204" pitchFamily="18" charset="0"/>
              </a:rPr>
              <a:t> – вызов метода из самого метода.</a:t>
            </a:r>
          </a:p>
          <a:p>
            <a:pPr algn="just"/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just"/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(Factorial(5));</a:t>
            </a:r>
          </a:p>
          <a:p>
            <a:pPr algn="just"/>
            <a:endParaRPr lang="en-US" sz="2400" dirty="0">
              <a:solidFill>
                <a:srgbClr val="212121"/>
              </a:solidFill>
              <a:latin typeface="Bookman Old Style" panose="02050604050505020204" pitchFamily="18" charset="0"/>
            </a:endParaRPr>
          </a:p>
          <a:p>
            <a:pPr algn="just"/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Factorial(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d)</a:t>
            </a:r>
          </a:p>
          <a:p>
            <a:pPr algn="just"/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(d &lt;= 1)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		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1;</a:t>
            </a:r>
          </a:p>
          <a:p>
            <a:pPr algn="just"/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d * Factorial(d - 1);</a:t>
            </a:r>
          </a:p>
          <a:p>
            <a:pPr algn="just"/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just"/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just"/>
            <a:r>
              <a:rPr lang="ru-RU" sz="2400" b="1" dirty="0">
                <a:latin typeface="Bookman Old Style" panose="02050604050505020204" pitchFamily="18" charset="0"/>
              </a:rPr>
              <a:t>Факториал</a:t>
            </a:r>
            <a:r>
              <a:rPr lang="ru-RU" sz="2400" dirty="0">
                <a:latin typeface="Bookman Old Style" panose="02050604050505020204" pitchFamily="18" charset="0"/>
              </a:rPr>
              <a:t> натурального числа n определяется как произведение всех натуральных чисел от 1 до n включительно.</a:t>
            </a:r>
          </a:p>
          <a:p>
            <a:pPr algn="just"/>
            <a:endParaRPr lang="ru-RU" sz="2400" dirty="0">
              <a:latin typeface="Bookman Old Style" panose="02050604050505020204" pitchFamily="18" charset="0"/>
            </a:endParaRPr>
          </a:p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Любой рекурсивный алгоритм можно переделать в не рекурсивный, например, с помощью бесконечных циклов или специальных коллекций данных.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3025" y="3040738"/>
            <a:ext cx="1143160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6277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211454" y="101880"/>
            <a:ext cx="5782946" cy="3953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0000FF"/>
                </a:solidFill>
                <a:latin typeface="Cascadia Mono" panose="020B0609020000020004" pitchFamily="49" charset="0"/>
              </a:rPr>
              <a:t>ref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ключевое слово, указывает, что значение передается по ссылке.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Используется, когда необходимо изменить значение переменной внутри метода (если тип значение).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0000FF"/>
                </a:solidFill>
                <a:latin typeface="Cascadia Mono" panose="020B0609020000020004" pitchFamily="49" charset="0"/>
              </a:rPr>
              <a:t>out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инициирует передачу аргументов по ссылке.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Используется, когда нужно вернуть несколько значений из метода.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0D2C149-B2EB-4606-9635-BF0DB8DE257D}"/>
              </a:ext>
            </a:extLst>
          </p:cNvPr>
          <p:cNvSpPr txBox="1"/>
          <p:nvPr/>
        </p:nvSpPr>
        <p:spPr>
          <a:xfrm>
            <a:off x="5994400" y="101880"/>
            <a:ext cx="85471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a1 =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5;</a:t>
            </a: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{a1}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 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Method1(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ref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a1);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Method2(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out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a2);</a:t>
            </a: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{a1}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{a2}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Method1(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a = 10;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Method2(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out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a = 7;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317" y="5060133"/>
            <a:ext cx="2219635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69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D29D7713-F574-4AEF-977E-4D69A26E9D1A}"/>
              </a:ext>
            </a:extLst>
          </p:cNvPr>
          <p:cNvSpPr/>
          <p:nvPr/>
        </p:nvSpPr>
        <p:spPr>
          <a:xfrm>
            <a:off x="165100" y="139699"/>
            <a:ext cx="12026900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0000FF"/>
                </a:solidFill>
                <a:latin typeface="Cascadia Mono" panose="020B0609020000020004" pitchFamily="49" charset="0"/>
              </a:rPr>
              <a:t>params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ключевое слово, означающее, что метод принимает переменное число аргументов (одного типа).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Используется для удобства написания 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кода.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E3553D2-4CC5-4AF8-9624-0BE47C1FBA8F}"/>
              </a:ext>
            </a:extLst>
          </p:cNvPr>
          <p:cNvSpPr txBox="1"/>
          <p:nvPr/>
        </p:nvSpPr>
        <p:spPr>
          <a:xfrm>
            <a:off x="28473" y="1514016"/>
            <a:ext cx="764753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Method1(1, 2, 3, 4, 5);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Method1(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params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[] arguments)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(var argument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arguments)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{argument}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950" y="4428605"/>
            <a:ext cx="3277057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3771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9DF0FE0-DB9D-4180-8370-CD26FB46DF57}"/>
              </a:ext>
            </a:extLst>
          </p:cNvPr>
          <p:cNvSpPr txBox="1"/>
          <p:nvPr/>
        </p:nvSpPr>
        <p:spPr>
          <a:xfrm>
            <a:off x="228600" y="777037"/>
            <a:ext cx="119634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Consolas" panose="020B0609020204030204" pitchFamily="49" charset="0"/>
              </a:rPr>
              <a:t>Со строками можно работать как с массивом символов, </a:t>
            </a:r>
            <a:r>
              <a:rPr lang="ru-RU" sz="2400" dirty="0" err="1" smtClean="0">
                <a:latin typeface="Consolas" panose="020B0609020204030204" pitchFamily="49" charset="0"/>
              </a:rPr>
              <a:t>т.е</a:t>
            </a:r>
            <a:r>
              <a:rPr lang="ru-RU" sz="2400" dirty="0" smtClean="0"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</a:rPr>
              <a:t>str</a:t>
            </a:r>
            <a:r>
              <a:rPr lang="en-US" sz="2400" dirty="0" smtClean="0">
                <a:latin typeface="Consolas" panose="020B0609020204030204" pitchFamily="49" charset="0"/>
              </a:rPr>
              <a:t> = </a:t>
            </a:r>
            <a:r>
              <a:rPr lang="en-US" sz="2400" b="1" dirty="0" smtClean="0">
                <a:latin typeface="Consolas" panose="020B0609020204030204" pitchFamily="49" charset="0"/>
              </a:rPr>
              <a:t>“</a:t>
            </a:r>
            <a:r>
              <a:rPr lang="ru-RU" sz="2400" b="1" dirty="0" smtClean="0">
                <a:latin typeface="Consolas" panose="020B0609020204030204" pitchFamily="49" charset="0"/>
              </a:rPr>
              <a:t>Это строка</a:t>
            </a:r>
            <a:r>
              <a:rPr lang="en-US" sz="2400" b="1" dirty="0" smtClean="0">
                <a:latin typeface="Consolas" panose="020B0609020204030204" pitchFamily="49" charset="0"/>
              </a:rPr>
              <a:t>”</a:t>
            </a:r>
            <a:r>
              <a:rPr lang="en-US" sz="2400" dirty="0" smtClean="0">
                <a:latin typeface="Consolas" panose="020B0609020204030204" pitchFamily="49" charset="0"/>
              </a:rPr>
              <a:t>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ru-RU" sz="2400" dirty="0" smtClean="0">
                <a:latin typeface="Consolas" panose="020B0609020204030204" pitchFamily="49" charset="0"/>
              </a:rPr>
              <a:t>Можно обратиться к символу строки как к элементу массива:</a:t>
            </a:r>
          </a:p>
          <a:p>
            <a:r>
              <a:rPr lang="en-US" sz="2400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 smtClean="0">
                <a:latin typeface="Consolas" panose="020B0609020204030204" pitchFamily="49" charset="0"/>
              </a:rPr>
              <a:t>.WriteLine</a:t>
            </a:r>
            <a:r>
              <a:rPr lang="en-US" sz="2400" dirty="0" smtClean="0"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</a:rPr>
              <a:t>str</a:t>
            </a:r>
            <a:r>
              <a:rPr lang="en-US" sz="2400" dirty="0" smtClean="0">
                <a:latin typeface="Consolas" panose="020B0609020204030204" pitchFamily="49" charset="0"/>
              </a:rPr>
              <a:t>[0]); </a:t>
            </a:r>
            <a:r>
              <a:rPr lang="ru-RU" sz="2400" b="1" dirty="0" smtClean="0">
                <a:latin typeface="Consolas" panose="020B0609020204030204" pitchFamily="49" charset="0"/>
              </a:rPr>
              <a:t>Ответ: </a:t>
            </a:r>
            <a:r>
              <a:rPr lang="en-US" sz="2400" b="1" dirty="0" smtClean="0">
                <a:latin typeface="Consolas" panose="020B0609020204030204" pitchFamily="49" charset="0"/>
              </a:rPr>
              <a:t>‘</a:t>
            </a:r>
            <a:r>
              <a:rPr lang="ru-RU" sz="2400" b="1" dirty="0" smtClean="0">
                <a:latin typeface="Consolas" panose="020B0609020204030204" pitchFamily="49" charset="0"/>
              </a:rPr>
              <a:t>Э</a:t>
            </a:r>
            <a:r>
              <a:rPr lang="en-US" sz="2400" b="1" dirty="0" smtClean="0">
                <a:latin typeface="Consolas" panose="020B0609020204030204" pitchFamily="49" charset="0"/>
              </a:rPr>
              <a:t>’</a:t>
            </a:r>
          </a:p>
          <a:p>
            <a:r>
              <a:rPr lang="en-US" sz="2400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 smtClean="0">
                <a:latin typeface="Consolas" panose="020B0609020204030204" pitchFamily="49" charset="0"/>
              </a:rPr>
              <a:t>.WriteLine</a:t>
            </a:r>
            <a:r>
              <a:rPr lang="en-US" sz="2400" dirty="0" smtClean="0"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</a:rPr>
              <a:t>str</a:t>
            </a:r>
            <a:r>
              <a:rPr lang="en-US" sz="2400" dirty="0" smtClean="0">
                <a:latin typeface="Consolas" panose="020B0609020204030204" pitchFamily="49" charset="0"/>
              </a:rPr>
              <a:t>[</a:t>
            </a:r>
            <a:r>
              <a:rPr lang="ru-RU" sz="2400" dirty="0" smtClean="0">
                <a:latin typeface="Consolas" panose="020B0609020204030204" pitchFamily="49" charset="0"/>
              </a:rPr>
              <a:t>3</a:t>
            </a:r>
            <a:r>
              <a:rPr lang="en-US" sz="2400" dirty="0" smtClean="0">
                <a:latin typeface="Consolas" panose="020B0609020204030204" pitchFamily="49" charset="0"/>
              </a:rPr>
              <a:t>]); </a:t>
            </a:r>
            <a:r>
              <a:rPr lang="ru-RU" sz="2400" b="1" dirty="0">
                <a:latin typeface="Consolas" panose="020B0609020204030204" pitchFamily="49" charset="0"/>
              </a:rPr>
              <a:t>Ответ: </a:t>
            </a:r>
            <a:r>
              <a:rPr lang="en-US" sz="2400" b="1" dirty="0" smtClean="0">
                <a:latin typeface="Consolas" panose="020B0609020204030204" pitchFamily="49" charset="0"/>
              </a:rPr>
              <a:t>‘</a:t>
            </a:r>
            <a:r>
              <a:rPr lang="ru-RU" sz="2400" b="1" dirty="0" smtClean="0"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latin typeface="Consolas" panose="020B0609020204030204" pitchFamily="49" charset="0"/>
              </a:rPr>
              <a:t>’</a:t>
            </a:r>
            <a:endParaRPr lang="en-US" sz="2400" b="1" dirty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ru-RU" sz="2400" dirty="0" smtClean="0">
                <a:latin typeface="Consolas" panose="020B0609020204030204" pitchFamily="49" charset="0"/>
              </a:rPr>
              <a:t>Можно узнать длину строки с помощью свойства </a:t>
            </a:r>
            <a:r>
              <a:rPr lang="en-US" sz="2400" dirty="0" smtClean="0">
                <a:latin typeface="Consolas" panose="020B0609020204030204" pitchFamily="49" charset="0"/>
              </a:rPr>
              <a:t>Length:</a:t>
            </a:r>
          </a:p>
          <a:p>
            <a:r>
              <a:rPr lang="en-US" sz="2400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 smtClean="0">
                <a:latin typeface="Consolas" panose="020B0609020204030204" pitchFamily="49" charset="0"/>
              </a:rPr>
              <a:t>.WriteLine</a:t>
            </a:r>
            <a:r>
              <a:rPr lang="en-US" sz="2400" dirty="0" smtClean="0"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</a:rPr>
              <a:t>str.Length</a:t>
            </a:r>
            <a:r>
              <a:rPr lang="en-US" sz="2400" dirty="0" smtClean="0">
                <a:latin typeface="Consolas" panose="020B0609020204030204" pitchFamily="49" charset="0"/>
              </a:rPr>
              <a:t>); </a:t>
            </a:r>
            <a:r>
              <a:rPr lang="ru-RU" sz="2400" b="1" dirty="0">
                <a:latin typeface="Consolas" panose="020B0609020204030204" pitchFamily="49" charset="0"/>
              </a:rPr>
              <a:t>Ответ: </a:t>
            </a:r>
            <a:r>
              <a:rPr lang="ru-RU" sz="2400" b="1" dirty="0" smtClean="0">
                <a:latin typeface="Consolas" panose="020B0609020204030204" pitchFamily="49" charset="0"/>
              </a:rPr>
              <a:t>10</a:t>
            </a:r>
            <a:endParaRPr lang="en-US" sz="2400" b="1" dirty="0">
              <a:latin typeface="Consolas" panose="020B0609020204030204" pitchFamily="49" charset="0"/>
            </a:endParaRPr>
          </a:p>
          <a:p>
            <a:endParaRPr lang="en-US" sz="2400" dirty="0" smtClean="0">
              <a:latin typeface="Consolas" panose="020B0609020204030204" pitchFamily="49" charset="0"/>
            </a:endParaRPr>
          </a:p>
          <a:p>
            <a:r>
              <a:rPr lang="ru-RU" sz="2400" dirty="0" smtClean="0">
                <a:latin typeface="Consolas" panose="020B0609020204030204" pitchFamily="49" charset="0"/>
              </a:rPr>
              <a:t>Однако, строки – неизменяемый тип данных, заменить отдельный символ на другой нельзя!</a:t>
            </a:r>
          </a:p>
          <a:p>
            <a:endParaRPr lang="ru-RU" sz="2400" dirty="0" smtClean="0">
              <a:latin typeface="Consolas" panose="020B0609020204030204" pitchFamily="49" charset="0"/>
            </a:endParaRPr>
          </a:p>
          <a:p>
            <a:r>
              <a:rPr lang="ru-RU" sz="2400" dirty="0" smtClean="0">
                <a:latin typeface="Consolas" panose="020B0609020204030204" pitchFamily="49" charset="0"/>
              </a:rPr>
              <a:t>Существуют методы «замены» символа на другой, но они создают новую строку</a:t>
            </a:r>
            <a:r>
              <a:rPr lang="en-US" sz="2400" dirty="0" smtClean="0">
                <a:latin typeface="Consolas" panose="020B0609020204030204" pitchFamily="49" charset="0"/>
              </a:rPr>
              <a:t>:</a:t>
            </a:r>
            <a:endParaRPr lang="ru-RU" sz="2400" dirty="0" smtClean="0"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latin typeface="Consolas" panose="020B0609020204030204" pitchFamily="49" charset="0"/>
              </a:rPr>
              <a:t>str</a:t>
            </a:r>
            <a:r>
              <a:rPr lang="en-US" sz="2400" dirty="0" smtClean="0">
                <a:latin typeface="Consolas" panose="020B0609020204030204" pitchFamily="49" charset="0"/>
              </a:rPr>
              <a:t> = </a:t>
            </a:r>
            <a:r>
              <a:rPr lang="en-US" sz="2400" dirty="0" err="1" smtClean="0">
                <a:latin typeface="Consolas" panose="020B0609020204030204" pitchFamily="49" charset="0"/>
              </a:rPr>
              <a:t>str.Replace</a:t>
            </a:r>
            <a:r>
              <a:rPr lang="en-US" sz="2400" dirty="0" smtClean="0">
                <a:latin typeface="Consolas" panose="020B0609020204030204" pitchFamily="49" charset="0"/>
              </a:rPr>
              <a:t>(‘</a:t>
            </a:r>
            <a:r>
              <a:rPr lang="ru-RU" sz="2400" dirty="0" smtClean="0">
                <a:latin typeface="Consolas" panose="020B0609020204030204" pitchFamily="49" charset="0"/>
              </a:rPr>
              <a:t>о</a:t>
            </a:r>
            <a:r>
              <a:rPr lang="en-US" sz="2400" dirty="0" smtClean="0">
                <a:latin typeface="Consolas" panose="020B0609020204030204" pitchFamily="49" charset="0"/>
              </a:rPr>
              <a:t>’</a:t>
            </a:r>
            <a:r>
              <a:rPr lang="ru-RU" sz="2400" dirty="0" smtClean="0">
                <a:latin typeface="Consolas" panose="020B0609020204030204" pitchFamily="49" charset="0"/>
              </a:rPr>
              <a:t>, </a:t>
            </a:r>
            <a:r>
              <a:rPr lang="en-US" sz="2400" dirty="0" smtClean="0">
                <a:latin typeface="Consolas" panose="020B0609020204030204" pitchFamily="49" charset="0"/>
              </a:rPr>
              <a:t>‘</a:t>
            </a:r>
            <a:r>
              <a:rPr lang="ru-RU" sz="2400" dirty="0" smtClean="0">
                <a:latin typeface="Consolas" panose="020B0609020204030204" pitchFamily="49" charset="0"/>
              </a:rPr>
              <a:t>а</a:t>
            </a:r>
            <a:r>
              <a:rPr lang="en-US" sz="2400" dirty="0" smtClean="0">
                <a:latin typeface="Consolas" panose="020B0609020204030204" pitchFamily="49" charset="0"/>
              </a:rPr>
              <a:t>’); </a:t>
            </a:r>
            <a:r>
              <a:rPr lang="ru-RU" sz="2400" dirty="0">
                <a:latin typeface="Consolas" panose="020B0609020204030204" pitchFamily="49" charset="0"/>
              </a:rPr>
              <a:t>Ответ: </a:t>
            </a:r>
            <a:r>
              <a:rPr lang="en-US" sz="2400" b="1" dirty="0" smtClean="0">
                <a:latin typeface="Consolas" panose="020B0609020204030204" pitchFamily="49" charset="0"/>
              </a:rPr>
              <a:t>“</a:t>
            </a:r>
            <a:r>
              <a:rPr lang="ru-RU" sz="2400" b="1" dirty="0" smtClean="0">
                <a:latin typeface="Consolas" panose="020B0609020204030204" pitchFamily="49" charset="0"/>
              </a:rPr>
              <a:t>Эта </a:t>
            </a:r>
            <a:r>
              <a:rPr lang="ru-RU" sz="2400" b="1" dirty="0" err="1" smtClean="0">
                <a:latin typeface="Consolas" panose="020B0609020204030204" pitchFamily="49" charset="0"/>
              </a:rPr>
              <a:t>страка</a:t>
            </a:r>
            <a:r>
              <a:rPr lang="en-US" sz="2400" b="1" dirty="0" smtClean="0">
                <a:latin typeface="Consolas" panose="020B0609020204030204" pitchFamily="49" charset="0"/>
              </a:rPr>
              <a:t>”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sp>
        <p:nvSpPr>
          <p:cNvPr id="11" name="Rectangle 28" descr="Светлый диагональный 2">
            <a:extLst>
              <a:ext uri="{FF2B5EF4-FFF2-40B4-BE49-F238E27FC236}">
                <a16:creationId xmlns:a16="http://schemas.microsoft.com/office/drawing/2014/main" xmlns="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latin typeface="Bookman Old Style" panose="02050604050505020204" pitchFamily="18" charset="0"/>
              </a:rPr>
              <a:t>Строки – Массивы символов</a:t>
            </a:r>
            <a:endParaRPr lang="en-US" sz="28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1160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Bookman Old Style" panose="02050604050505020204" pitchFamily="18" charset="0"/>
              </a:rPr>
              <a:t>Для объединения строк также может использоваться метод </a:t>
            </a:r>
            <a:r>
              <a:rPr lang="ru-RU" sz="2400" b="1" dirty="0" err="1">
                <a:latin typeface="Bookman Old Style" panose="02050604050505020204" pitchFamily="18" charset="0"/>
              </a:rPr>
              <a:t>Join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endParaRPr lang="en-US" sz="2400" b="1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s1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Добрый"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s2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день,"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s3 =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"дамы и господа"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s4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"!"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[] values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[] { s1, s2, s3, s4 };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 =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.Join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 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values);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 Добрый день, дамы и господа!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416" y="4024662"/>
            <a:ext cx="7297168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0667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 smtClean="0">
                <a:latin typeface="Bookman Old Style" panose="02050604050505020204" pitchFamily="18" charset="0"/>
              </a:rPr>
              <a:t>Сравнение</a:t>
            </a:r>
          </a:p>
          <a:p>
            <a:pPr algn="just"/>
            <a:r>
              <a:rPr lang="ru-RU" sz="2400" dirty="0" smtClean="0">
                <a:latin typeface="Bookman Old Style" panose="02050604050505020204" pitchFamily="18" charset="0"/>
              </a:rPr>
              <a:t>Для </a:t>
            </a:r>
            <a:r>
              <a:rPr lang="ru-RU" sz="2400" dirty="0">
                <a:latin typeface="Bookman Old Style" panose="02050604050505020204" pitchFamily="18" charset="0"/>
              </a:rPr>
              <a:t>сравнения </a:t>
            </a:r>
            <a:r>
              <a:rPr lang="ru-RU" sz="2400" dirty="0" smtClean="0">
                <a:latin typeface="Bookman Old Style" panose="02050604050505020204" pitchFamily="18" charset="0"/>
              </a:rPr>
              <a:t>объектов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можно применять статический </a:t>
            </a:r>
            <a:r>
              <a:rPr lang="ru-RU" sz="2400" dirty="0">
                <a:latin typeface="Bookman Old Style" panose="02050604050505020204" pitchFamily="18" charset="0"/>
              </a:rPr>
              <a:t>метод </a:t>
            </a:r>
            <a:r>
              <a:rPr lang="ru-RU" sz="2400" b="1" dirty="0" err="1">
                <a:latin typeface="Bookman Old Style" panose="02050604050505020204" pitchFamily="18" charset="0"/>
              </a:rPr>
              <a:t>Compare</a:t>
            </a:r>
            <a:r>
              <a:rPr lang="ru-RU" sz="2400" b="1" dirty="0" smtClean="0">
                <a:latin typeface="Bookman Old Style" panose="02050604050505020204" pitchFamily="18" charset="0"/>
              </a:rPr>
              <a:t>: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s1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s2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"world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result =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.Compare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(s1, s2);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(result &lt; 0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Строка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s1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перед строкой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s2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(result &gt; 0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"Строка s1 стоит после строки s2"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Строки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s1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s2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идентичны"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результатом будет "Строка s1 перед строкой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s2"</a:t>
            </a:r>
          </a:p>
          <a:p>
            <a:pPr algn="just"/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Данная версия метода </a:t>
            </a:r>
            <a:r>
              <a:rPr lang="ru-RU" sz="2400" b="1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Compare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принимает две строки и возвращает число. Если первая строка по алфавиту стоит выше второй, то возвращается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-1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 В противном случае возвращается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1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 И третий случай - если строки равны, то возвращается число 0.</a:t>
            </a:r>
          </a:p>
          <a:p>
            <a:pPr algn="just"/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данном случае так как символ h по алфавиту стоит выше символа w, то и первая строка будет стоять выше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8311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latin typeface="Bookman Old Style" panose="02050604050505020204" pitchFamily="18" charset="0"/>
              </a:rPr>
              <a:t>Поиск в </a:t>
            </a:r>
            <a:r>
              <a:rPr lang="ru-RU" sz="2400" b="1" dirty="0" smtClean="0">
                <a:latin typeface="Bookman Old Style" panose="02050604050505020204" pitchFamily="18" charset="0"/>
              </a:rPr>
              <a:t>строке</a:t>
            </a:r>
            <a:r>
              <a:rPr lang="en-US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smtClean="0">
                <a:latin typeface="Bookman Old Style" panose="02050604050505020204" pitchFamily="18" charset="0"/>
              </a:rPr>
              <a:t>и в массиве</a:t>
            </a:r>
          </a:p>
          <a:p>
            <a:r>
              <a:rPr lang="ru-RU" sz="2400" dirty="0">
                <a:latin typeface="Bookman Old Style" panose="02050604050505020204" pitchFamily="18" charset="0"/>
              </a:rPr>
              <a:t>С помощью метода </a:t>
            </a:r>
            <a:r>
              <a:rPr lang="ru-RU" sz="2400" dirty="0" err="1">
                <a:latin typeface="Bookman Old Style" panose="02050604050505020204" pitchFamily="18" charset="0"/>
              </a:rPr>
              <a:t>IndexOf</a:t>
            </a:r>
            <a:r>
              <a:rPr lang="ru-RU" sz="2400" dirty="0">
                <a:latin typeface="Bookman Old Style" panose="02050604050505020204" pitchFamily="18" charset="0"/>
              </a:rPr>
              <a:t> мы можем определить индекс первого вхождения отдельного символа или подстроки в строке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s1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 world"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'o'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indexOfChar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s1.IndexOf(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равно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4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indexOfChar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substring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wor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indexOfSubstring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s1.IndexOf(substring);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равно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6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indexOfSubstring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latin typeface="Bookman Old Style" panose="02050604050505020204" pitchFamily="18" charset="0"/>
              </a:rPr>
              <a:t>Подобным образом действует метод </a:t>
            </a:r>
            <a:r>
              <a:rPr lang="ru-RU" sz="2400" b="1" dirty="0" err="1">
                <a:latin typeface="Bookman Old Style" panose="02050604050505020204" pitchFamily="18" charset="0"/>
              </a:rPr>
              <a:t>LastIndexOf</a:t>
            </a:r>
            <a:r>
              <a:rPr lang="ru-RU" sz="2400" dirty="0">
                <a:latin typeface="Bookman Old Style" panose="02050604050505020204" pitchFamily="18" charset="0"/>
              </a:rPr>
              <a:t>, только находит индекс последнего вхождения символа или подстроки в строку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157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Bookman Old Style" panose="02050604050505020204" pitchFamily="18" charset="0"/>
              </a:rPr>
              <a:t>Еще </a:t>
            </a:r>
            <a:r>
              <a:rPr lang="ru-RU" sz="2400" dirty="0">
                <a:latin typeface="Bookman Old Style" panose="02050604050505020204" pitchFamily="18" charset="0"/>
              </a:rPr>
              <a:t>одна группа методов позволяет узнать начинается или заканчивается ли строка на определенную подстроку. Для этого предназначены методы </a:t>
            </a:r>
            <a:r>
              <a:rPr lang="ru-RU" sz="2400" b="1" dirty="0" err="1">
                <a:latin typeface="Bookman Old Style" panose="02050604050505020204" pitchFamily="18" charset="0"/>
              </a:rPr>
              <a:t>StartsWith</a:t>
            </a:r>
            <a:r>
              <a:rPr lang="ru-RU" sz="2400" dirty="0">
                <a:latin typeface="Bookman Old Style" panose="02050604050505020204" pitchFamily="18" charset="0"/>
              </a:rPr>
              <a:t> и </a:t>
            </a:r>
            <a:r>
              <a:rPr lang="ru-RU" sz="2400" b="1" dirty="0" err="1">
                <a:latin typeface="Bookman Old Style" panose="02050604050505020204" pitchFamily="18" charset="0"/>
              </a:rPr>
              <a:t>EndsWith</a:t>
            </a:r>
            <a:r>
              <a:rPr lang="ru-RU" sz="2400" dirty="0">
                <a:latin typeface="Bookman Old Style" panose="02050604050505020204" pitchFamily="18" charset="0"/>
              </a:rPr>
              <a:t>. 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Например</a:t>
            </a:r>
            <a:r>
              <a:rPr lang="ru-RU" sz="2400" dirty="0">
                <a:latin typeface="Bookman Old Style" panose="02050604050505020204" pitchFamily="18" charset="0"/>
              </a:rPr>
              <a:t>, в массиве строк хранится список файлов, и нам надо вывести все файлы с расширением </a:t>
            </a:r>
            <a:r>
              <a:rPr lang="ru-RU" sz="2400" dirty="0" err="1">
                <a:latin typeface="Bookman Old Style" panose="02050604050505020204" pitchFamily="18" charset="0"/>
              </a:rPr>
              <a:t>exe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files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[]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"myapp.exe"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"forest.jpg"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"main.exe"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"book.pdf"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"river.png"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files.Length; i</a:t>
            </a:r>
            <a:r>
              <a:rPr lang="nn-NO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++)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(files[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].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EndsWith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".exe"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(files[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]);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384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Разделение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строк</a:t>
            </a:r>
          </a:p>
          <a:p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 помощью функции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Split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мы можем разделить строку на массив подстрок. В качестве параметра функция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Split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принимает массив символов или строк, которые и будут служить разделителями. Например, подсчитаем количество слов в сроке, разделив ее по пробельным символам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"И поэтому все так произошло"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[] words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text.Split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[] {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' '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});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words)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(s);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i="0" dirty="0">
              <a:solidFill>
                <a:srgbClr val="000000"/>
              </a:solidFill>
              <a:effectLst/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Это не лучший способ разделения по пробелам, так как во входной строке у нас могло бы быть несколько подряд идущих пробелов и в итоговый массив также бы попадали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пробелы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8002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поэтому лучше использовать другую версию метода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"И поэтому все так произошло"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[] words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text.Split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[] {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' '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},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StringSplitOptions.RemoveEmptyEntries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words)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(s);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Второй параметр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StringSplitOptions.RemoveEmptyEntries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говорит, что надо удалить все пустые подстроки.</a:t>
            </a:r>
          </a:p>
        </p:txBody>
      </p:sp>
    </p:spTree>
    <p:extLst>
      <p:ext uri="{BB962C8B-B14F-4D97-AF65-F5344CB8AC3E}">
        <p14:creationId xmlns:p14="http://schemas.microsoft.com/office/powerpoint/2010/main" xmlns="" val="249972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654356"/>
            <a:ext cx="12192000" cy="5306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Метод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–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блок кода, содержащий ряд инструкций.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</a:t>
            </a:r>
            <a:endParaRPr lang="en-US" sz="2400" dirty="0" smtClean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endParaRPr lang="en-US" sz="2400" dirty="0" smtClean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тип возвращаемого значения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 [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Имя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]([</a:t>
            </a:r>
            <a:r>
              <a:rPr lang="ru-RU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аргументы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float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 = 10.2f;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 = 3.4f;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a+b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При передаче аргументов в метод они </a:t>
            </a: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копируются.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Если это </a:t>
            </a: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тип значения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, то копируются сами значения, если тип</a:t>
            </a: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ссылочный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, то копируется </a:t>
            </a: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ссылка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.</a:t>
            </a:r>
            <a:r>
              <a:rPr lang="en-US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 </a:t>
            </a:r>
            <a:endParaRPr lang="ru-RU" sz="2400" b="1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Методы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0" y="2727231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getSum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a,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b)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a+b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205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Обрезка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строки</a:t>
            </a:r>
            <a:endParaRPr lang="en-US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обрезки начальных или концевых символов используется функция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Trim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text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 hello world 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text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text.Trim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результат "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hello world"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text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text.Trim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[] {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'd'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'h'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});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результат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ello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8000"/>
                </a:solidFill>
                <a:latin typeface="Cascadia Mono" panose="020B0609020000020004" pitchFamily="49" charset="0"/>
              </a:rPr>
              <a:t>worl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“</a:t>
            </a:r>
          </a:p>
          <a:p>
            <a:pPr algn="just"/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/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Функция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Trim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без параметров обрезает начальные и конечные пробелы и возвращает обрезанную строку. Чтобы явным образом указать, какие начальные и конечные символы следует обрезать, мы можем передать в функцию массив этих символов.</a:t>
            </a:r>
          </a:p>
          <a:p>
            <a:pPr algn="just"/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/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Эта функция имеет частичные аналоги: функция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TrimStart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обрезает начальные символы, а функция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TrimEnd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обрезает конечные символы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0352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Обрезать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определенную часть строки позволяет функция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Substring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text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Хороший день"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обрезаем начиная с третьего символа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text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text.Substring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(2);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результат "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роший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день"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(text);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обрезаем сначала до последних двух символов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text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text.Substring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(0,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text.Length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- 2);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результат "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роший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де"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(text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Функция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Substring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также возвращает обрезанную строку. В качестве параметра первая использованная версия применяет индекс, начиная с которого надо обрезать строку. Вторая версия применяет два параметра - индекс начала обрезки и длину вырезаемой части строки.</a:t>
            </a:r>
          </a:p>
        </p:txBody>
      </p:sp>
    </p:spTree>
    <p:extLst>
      <p:ext uri="{BB962C8B-B14F-4D97-AF65-F5344CB8AC3E}">
        <p14:creationId xmlns:p14="http://schemas.microsoft.com/office/powerpoint/2010/main" xmlns="" val="164528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Вставка</a:t>
            </a:r>
          </a:p>
          <a:p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вставки одной строки в другую применяется функция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Insert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en-US" sz="24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text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Хороший день"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substring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замечательный 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text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text.Insert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(8, substring);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(text);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Хороший замечательный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день</a:t>
            </a:r>
            <a:endParaRPr lang="en-US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endParaRPr lang="en-US" sz="2400" b="0" i="0" dirty="0">
              <a:solidFill>
                <a:srgbClr val="008000"/>
              </a:solidFill>
              <a:effectLst/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Первым параметром в функции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Insert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является индекс, по которому надо вставлять подстроку, а второй параметр - собственно подстрока.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8487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Удаление строк</a:t>
            </a:r>
          </a:p>
          <a:p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Удалить часть строки помогает метод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Remove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en-US" sz="240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text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Хороший день"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индекс последнего символа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text.Length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- 1;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вырезаем последний символ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text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text.Remove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(text);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Хороший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ден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вырезаем первые два символа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text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text.Remove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(0, 2);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(text);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роший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 smtClean="0">
                <a:solidFill>
                  <a:srgbClr val="008000"/>
                </a:solidFill>
                <a:latin typeface="Cascadia Mono" panose="020B0609020000020004" pitchFamily="49" charset="0"/>
              </a:rPr>
              <a:t>ден</a:t>
            </a:r>
            <a:endParaRPr lang="en-US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endParaRPr lang="en-US" sz="2400" i="0" dirty="0">
              <a:solidFill>
                <a:srgbClr val="008000"/>
              </a:solidFill>
              <a:effectLst/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Первая версия метода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Remove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принимает индекс в строке, начиная с которого надо удалить все символы. Вторая версия принимает еще один параметр - сколько символов надо удалить.</a:t>
            </a:r>
            <a:endParaRPr lang="ru-RU" sz="240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385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Замена</a:t>
            </a:r>
          </a:p>
          <a:p>
            <a:pPr algn="just"/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Чтобы заменить один символ или подстроку на другую, применяется метод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Replace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/>
            <a:endParaRPr lang="en-US" sz="240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text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хороший день"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text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text.Replace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хороший"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"плохой"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(text);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плохой день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text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text.Replace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о"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(text);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плхй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день</a:t>
            </a:r>
            <a:endParaRPr lang="en-US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endParaRPr lang="en-US" sz="2400" i="0" dirty="0">
              <a:solidFill>
                <a:srgbClr val="008000"/>
              </a:solidFill>
              <a:effectLst/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Во втором случае применения функции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Replace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строка из одного символа "о" заменяется на пустую строку, то есть фактически удаляется из текста. Подобным способом легко удалять какой-то определенный текст в строках.</a:t>
            </a:r>
            <a:endParaRPr lang="ru-RU" sz="240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3838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Смена регистра</a:t>
            </a:r>
          </a:p>
          <a:p>
            <a:pPr algn="just"/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приведения строки к верхнему и нижнему регистру используются соответственно функции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ToUpper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() и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ToLower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():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/>
            <a:endParaRPr lang="en-US" sz="240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hello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 world!"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hello.ToLower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hello world!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hello.ToUpper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HELLO WORLD!</a:t>
            </a:r>
            <a:endParaRPr lang="ru-RU" sz="240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15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Сложение строк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String Builder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654356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latin typeface="Bookman Old Style" panose="02050604050505020204" pitchFamily="18" charset="0"/>
              </a:rPr>
              <a:t>Формулировка</a:t>
            </a:r>
            <a:r>
              <a:rPr lang="ru-RU" sz="2400" dirty="0" smtClean="0">
                <a:latin typeface="Bookman Old Style" panose="02050604050505020204" pitchFamily="18" charset="0"/>
              </a:rPr>
              <a:t> проблемы:</a:t>
            </a: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необходимо многократно изменить строку. Например, дописывать символы в цикле.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Рассмотрим как работает конкатенация строк:</a:t>
            </a:r>
          </a:p>
          <a:p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"a"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+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+ 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"c"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Для выполнения данной инструкции будут выполнены действия:</a:t>
            </a:r>
          </a:p>
          <a:p>
            <a:r>
              <a:rPr lang="ru-RU" sz="2400" dirty="0" smtClean="0">
                <a:latin typeface="Bookman Old Style" panose="02050604050505020204" pitchFamily="18" charset="0"/>
              </a:rPr>
              <a:t>1) Сначала выполняется сложение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"a"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+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b"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для этого </a:t>
            </a:r>
            <a:r>
              <a:rPr lang="ru-RU" sz="2400" dirty="0" smtClean="0">
                <a:latin typeface="Bookman Old Style" panose="02050604050505020204" pitchFamily="18" charset="0"/>
              </a:rPr>
              <a:t>происходит</a:t>
            </a: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поиск в памяти непрерывной области для записи строки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“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ab”</a:t>
            </a:r>
            <a:endParaRPr lang="ru-RU" sz="2400" dirty="0" smtClean="0">
              <a:solidFill>
                <a:srgbClr val="A31515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2) Создается новая переменная для хранения 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“ab”</a:t>
            </a:r>
            <a:r>
              <a:rPr lang="ru-RU" sz="2400" dirty="0" smtClean="0">
                <a:latin typeface="Bookman Old Style" panose="02050604050505020204" pitchFamily="18" charset="0"/>
              </a:rPr>
              <a:t> в которую посимвольно переписываются левая (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“a”</a:t>
            </a:r>
            <a:r>
              <a:rPr lang="ru-RU" sz="2400" dirty="0">
                <a:latin typeface="Bookman Old Style" panose="02050604050505020204" pitchFamily="18" charset="0"/>
              </a:rPr>
              <a:t>)</a:t>
            </a:r>
            <a:r>
              <a:rPr lang="ru-RU" sz="2400" dirty="0" smtClean="0">
                <a:latin typeface="Bookman Old Style" panose="02050604050505020204" pitchFamily="18" charset="0"/>
              </a:rPr>
              <a:t> и правая </a:t>
            </a:r>
            <a:r>
              <a:rPr lang="ru-RU" sz="2400" dirty="0">
                <a:latin typeface="Bookman Old Style" panose="02050604050505020204" pitchFamily="18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“a”</a:t>
            </a:r>
            <a:r>
              <a:rPr lang="ru-RU" sz="2400" dirty="0">
                <a:latin typeface="Bookman Old Style" panose="02050604050505020204" pitchFamily="18" charset="0"/>
              </a:rPr>
              <a:t>)</a:t>
            </a:r>
            <a:r>
              <a:rPr lang="ru-RU" sz="2400" dirty="0" smtClean="0">
                <a:latin typeface="Bookman Old Style" panose="02050604050505020204" pitchFamily="18" charset="0"/>
              </a:rPr>
              <a:t> строки</a:t>
            </a:r>
          </a:p>
          <a:p>
            <a:r>
              <a:rPr lang="ru-RU" sz="2400" dirty="0" smtClean="0">
                <a:latin typeface="Bookman Old Style" panose="02050604050505020204" pitchFamily="18" charset="0"/>
              </a:rPr>
              <a:t>3) Для следующего сложения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“ab”</a:t>
            </a:r>
            <a:r>
              <a:rPr lang="ru-RU" sz="2400" dirty="0" smtClean="0">
                <a:latin typeface="Bookman Old Style" panose="02050604050505020204" pitchFamily="18" charset="0"/>
              </a:rPr>
              <a:t> и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c"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предыдущие шаги повторяются.</a:t>
            </a:r>
          </a:p>
          <a:p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Данные особенности приводят к крайне низкой скорости программы при частой перезаписи строк.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299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Bookman Old Style" panose="02050604050505020204" pitchFamily="18" charset="0"/>
              </a:rPr>
              <a:t>Для значительного ускорения конкатенации строк используется класс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StringBuilder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symbolsCount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1e4;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sb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StringBuilder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Stopwatch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 Измерение времени</a:t>
            </a:r>
            <a:endParaRPr lang="en-US" sz="24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sw.Start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 //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Начало измерения</a:t>
            </a:r>
            <a:endParaRPr lang="en-US" sz="24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symbolsCount; i++)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sb.Append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"a"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sw.Stop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Конец 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измерения</a:t>
            </a:r>
            <a:endParaRPr lang="en-US" sz="24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$"1)\t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Затрачено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тиков: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sw.ElapsedTicks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xmlns="" val="391667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sw.Restart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symbolsCount; i++)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+=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"a"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sw.Stop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2)\t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Затрачено тиков: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sw.ElapsedTicks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55431"/>
          <a:stretch/>
        </p:blipFill>
        <p:spPr>
          <a:xfrm>
            <a:off x="2480441" y="3571146"/>
            <a:ext cx="6867616" cy="117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3283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Кортежи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0" y="654356"/>
            <a:ext cx="12192000" cy="460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Кортежи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предоставляют удобный способ для работы с набором значений. Используются когда необходимо хранить информацию о небольшом количестве элементов (2, 3 и т.п.) или когда тип элементов разный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,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что не позволяет применять массив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 tuple = 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Вася"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175);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Новый способ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Tuple&lt;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tuple2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Tuple.Create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Петя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190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Старый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Данные способы не эквивалентны, т.е. фактически это разные типы данных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103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30597B7C-51FB-4AA2-A3AF-E1497F92AD6B}"/>
              </a:ext>
            </a:extLst>
          </p:cNvPr>
          <p:cNvSpPr txBox="1"/>
          <p:nvPr/>
        </p:nvSpPr>
        <p:spPr>
          <a:xfrm>
            <a:off x="0" y="1483110"/>
            <a:ext cx="121920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var1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Convert.ToDouble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Console.ReadLine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var2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Convert.ToDouble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Console.ReadLine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WriteSum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(var1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var2);</a:t>
            </a: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var3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GetSum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(var1, var2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WriteSum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(a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+ b);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GetSum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 + b;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xmlns="" id="{94853BEC-DBEC-49F1-86BC-81D6BA3F55BD}"/>
              </a:ext>
            </a:extLst>
          </p:cNvPr>
          <p:cNvSpPr/>
          <p:nvPr/>
        </p:nvSpPr>
        <p:spPr>
          <a:xfrm>
            <a:off x="5816166" y="4374875"/>
            <a:ext cx="3792672" cy="53787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atin typeface="Bookman Old Style" panose="02050604050505020204" pitchFamily="18" charset="0"/>
              </a:rPr>
              <a:t>Аргументы метода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xmlns="" id="{C719D22E-7A81-42F0-A31E-BC4E43FF9253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4442513" y="4643814"/>
            <a:ext cx="1373653" cy="3876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xmlns="" id="{70299FCB-7EC9-4EB9-9D4F-847872EAEBD1}"/>
              </a:ext>
            </a:extLst>
          </p:cNvPr>
          <p:cNvSpPr/>
          <p:nvPr/>
        </p:nvSpPr>
        <p:spPr>
          <a:xfrm>
            <a:off x="1727200" y="6320123"/>
            <a:ext cx="6736758" cy="53787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atin typeface="Bookman Old Style" panose="02050604050505020204" pitchFamily="18" charset="0"/>
              </a:rPr>
              <a:t>Возвращаемое значение 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xmlns="" id="{C58D3AAA-D45D-4095-9446-BD0496223807}"/>
              </a:ext>
            </a:extLst>
          </p:cNvPr>
          <p:cNvCxnSpPr>
            <a:cxnSpLocks/>
            <a:stCxn id="35" idx="0"/>
          </p:cNvCxnSpPr>
          <p:nvPr/>
        </p:nvCxnSpPr>
        <p:spPr>
          <a:xfrm flipH="1" flipV="1">
            <a:off x="2832100" y="6098616"/>
            <a:ext cx="2263479" cy="22150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xmlns="" id="{4A717210-C833-4149-AE10-144F56CC20E7}"/>
              </a:ext>
            </a:extLst>
          </p:cNvPr>
          <p:cNvSpPr/>
          <p:nvPr/>
        </p:nvSpPr>
        <p:spPr>
          <a:xfrm>
            <a:off x="6170319" y="5560739"/>
            <a:ext cx="6021681" cy="53787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atin typeface="Bookman Old Style" panose="02050604050505020204" pitchFamily="18" charset="0"/>
              </a:rPr>
              <a:t>Тип возвращаемого значения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xmlns="" id="{18840542-311F-4828-BFBA-17E4959592FD}"/>
              </a:ext>
            </a:extLst>
          </p:cNvPr>
          <p:cNvCxnSpPr>
            <a:cxnSpLocks/>
            <a:stCxn id="40" idx="1"/>
          </p:cNvCxnSpPr>
          <p:nvPr/>
        </p:nvCxnSpPr>
        <p:spPr>
          <a:xfrm flipH="1" flipV="1">
            <a:off x="977900" y="5560739"/>
            <a:ext cx="5192419" cy="26893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xmlns="" id="{C09C2093-30C3-4A2B-9926-03B6C3042F3E}"/>
              </a:ext>
            </a:extLst>
          </p:cNvPr>
          <p:cNvSpPr/>
          <p:nvPr/>
        </p:nvSpPr>
        <p:spPr>
          <a:xfrm>
            <a:off x="6403521" y="2838625"/>
            <a:ext cx="3468981" cy="53787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atin typeface="Bookman Old Style" panose="02050604050505020204" pitchFamily="18" charset="0"/>
              </a:rPr>
              <a:t>Вызов методов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xmlns="" id="{E29F1145-900A-45A0-9606-7F525626C089}"/>
              </a:ext>
            </a:extLst>
          </p:cNvPr>
          <p:cNvCxnSpPr>
            <a:cxnSpLocks/>
            <a:stCxn id="46" idx="1"/>
          </p:cNvCxnSpPr>
          <p:nvPr/>
        </p:nvCxnSpPr>
        <p:spPr>
          <a:xfrm flipH="1" flipV="1">
            <a:off x="3086100" y="2973094"/>
            <a:ext cx="3317421" cy="1344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xmlns="" id="{7CFF1EF1-6FD9-4AAA-AFE1-154D0322FD43}"/>
              </a:ext>
            </a:extLst>
          </p:cNvPr>
          <p:cNvSpPr/>
          <p:nvPr/>
        </p:nvSpPr>
        <p:spPr>
          <a:xfrm>
            <a:off x="0" y="0"/>
            <a:ext cx="12192001" cy="1534117"/>
          </a:xfrm>
          <a:prstGeom prst="rect">
            <a:avLst/>
          </a:prstGeom>
          <a:ln w="571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>
                <a:latin typeface="Bookman Old Style" panose="02050604050505020204" pitchFamily="18" charset="0"/>
              </a:rPr>
              <a:t>void</a:t>
            </a:r>
            <a:r>
              <a:rPr lang="en-US" sz="2400" dirty="0">
                <a:latin typeface="Bookman Old Style" panose="02050604050505020204" pitchFamily="18" charset="0"/>
              </a:rPr>
              <a:t> – </a:t>
            </a:r>
            <a:r>
              <a:rPr lang="ru-RU" sz="2400" dirty="0">
                <a:latin typeface="Bookman Old Style" panose="02050604050505020204" pitchFamily="18" charset="0"/>
              </a:rPr>
              <a:t>специальное слово, означающее, что метод </a:t>
            </a:r>
            <a:r>
              <a:rPr lang="ru-RU" sz="2400" b="1" dirty="0">
                <a:latin typeface="Bookman Old Style" panose="02050604050505020204" pitchFamily="18" charset="0"/>
              </a:rPr>
              <a:t>не возвращает значения</a:t>
            </a:r>
            <a:r>
              <a:rPr lang="en-US" sz="2400" dirty="0">
                <a:latin typeface="Bookman Old Style" panose="02050604050505020204" pitchFamily="18" charset="0"/>
              </a:rPr>
              <a:t>;</a:t>
            </a: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b="1" dirty="0">
                <a:latin typeface="Bookman Old Style" panose="02050604050505020204" pitchFamily="18" charset="0"/>
              </a:rPr>
              <a:t>return</a:t>
            </a:r>
            <a:r>
              <a:rPr lang="en-US" sz="2400" dirty="0">
                <a:latin typeface="Bookman Old Style" panose="02050604050505020204" pitchFamily="18" charset="0"/>
              </a:rPr>
              <a:t> – </a:t>
            </a:r>
            <a:r>
              <a:rPr lang="ru-RU" sz="2400" dirty="0">
                <a:latin typeface="Bookman Old Style" panose="02050604050505020204" pitchFamily="18" charset="0"/>
              </a:rPr>
              <a:t>специальное слово, </a:t>
            </a:r>
            <a:r>
              <a:rPr lang="ru-RU" sz="2400" b="1" dirty="0">
                <a:latin typeface="Bookman Old Style" panose="02050604050505020204" pitchFamily="18" charset="0"/>
              </a:rPr>
              <a:t>завершающее</a:t>
            </a:r>
            <a:r>
              <a:rPr lang="ru-RU" sz="2400" dirty="0">
                <a:latin typeface="Bookman Old Style" panose="02050604050505020204" pitchFamily="18" charset="0"/>
              </a:rPr>
              <a:t> выполнение метода и </a:t>
            </a:r>
            <a:r>
              <a:rPr lang="ru-RU" sz="2400" b="1" dirty="0">
                <a:latin typeface="Bookman Old Style" panose="02050604050505020204" pitchFamily="18" charset="0"/>
              </a:rPr>
              <a:t>возвращающее</a:t>
            </a:r>
            <a:r>
              <a:rPr lang="ru-RU" sz="2400" dirty="0">
                <a:latin typeface="Bookman Old Style" panose="02050604050505020204" pitchFamily="18" charset="0"/>
              </a:rPr>
              <a:t> результат (при его наличии).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36422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654356"/>
            <a:ext cx="121920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Кортежи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применяются для хранения логически связанной информации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peoplesHeight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[] { 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Вася"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175), 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"Петя"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190), 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"Маша"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170) };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valueTuple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peoplesHeight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{valueTuple.Item1}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: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{valueTuple.Item2}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см; 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/>
          </a:p>
          <a:p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t="1886" r="34102"/>
          <a:stretch/>
        </p:blipFill>
        <p:spPr>
          <a:xfrm>
            <a:off x="1003301" y="3886010"/>
            <a:ext cx="10464800" cy="64491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3"/>
          <a:srcRect l="66969"/>
          <a:stretch/>
        </p:blipFill>
        <p:spPr>
          <a:xfrm>
            <a:off x="1003300" y="4522233"/>
            <a:ext cx="5245535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0517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A3B76C38-5C63-40EA-9C87-3E38ECF3DF17}"/>
              </a:ext>
            </a:extLst>
          </p:cNvPr>
          <p:cNvSpPr txBox="1"/>
          <p:nvPr/>
        </p:nvSpPr>
        <p:spPr>
          <a:xfrm>
            <a:off x="40051" y="634052"/>
            <a:ext cx="12111897" cy="62239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800" b="1" dirty="0" smtClean="0">
                <a:latin typeface="Bookman Old Style" panose="02050604050505020204" pitchFamily="18" charset="0"/>
              </a:rPr>
              <a:t>Задача:</a:t>
            </a:r>
          </a:p>
          <a:p>
            <a:pPr>
              <a:lnSpc>
                <a:spcPct val="110000"/>
              </a:lnSpc>
            </a:pPr>
            <a:r>
              <a:rPr lang="ru-RU" sz="2800" dirty="0" smtClean="0">
                <a:latin typeface="Bookman Old Style" panose="02050604050505020204" pitchFamily="18" charset="0"/>
              </a:rPr>
              <a:t>В магазине хотят сделать базу данных товаров. У каждого вида товаров должен быть свой уникальный код (произвольное целое число), также у товара должно быть название в читаемом виде (строка).</a:t>
            </a:r>
          </a:p>
          <a:p>
            <a:pPr>
              <a:lnSpc>
                <a:spcPct val="110000"/>
              </a:lnSpc>
            </a:pPr>
            <a:endParaRPr lang="ru-RU" sz="2800" dirty="0">
              <a:latin typeface="Bookman Old Style" panose="02050604050505020204" pitchFamily="18" charset="0"/>
            </a:endParaRPr>
          </a:p>
          <a:p>
            <a:pPr>
              <a:lnSpc>
                <a:spcPct val="110000"/>
              </a:lnSpc>
            </a:pPr>
            <a:r>
              <a:rPr lang="ru-RU" sz="2800" dirty="0" smtClean="0">
                <a:latin typeface="Bookman Old Style" panose="02050604050505020204" pitchFamily="18" charset="0"/>
              </a:rPr>
              <a:t>Какую коллекцию необходимо использовать для проектирования данной системы? </a:t>
            </a:r>
          </a:p>
          <a:p>
            <a:pPr>
              <a:lnSpc>
                <a:spcPct val="110000"/>
              </a:lnSpc>
            </a:pPr>
            <a:endParaRPr lang="ru-RU" sz="2800" dirty="0" smtClean="0">
              <a:latin typeface="Bookman Old Style" panose="02050604050505020204" pitchFamily="18" charset="0"/>
            </a:endParaRPr>
          </a:p>
          <a:p>
            <a:pPr>
              <a:lnSpc>
                <a:spcPct val="110000"/>
              </a:lnSpc>
            </a:pPr>
            <a:r>
              <a:rPr lang="ru-RU" sz="2800" dirty="0" smtClean="0">
                <a:latin typeface="Bookman Old Style" panose="02050604050505020204" pitchFamily="18" charset="0"/>
              </a:rPr>
              <a:t>Примеры товаров</a:t>
            </a:r>
            <a:r>
              <a:rPr lang="en-US" sz="2800" dirty="0" smtClean="0">
                <a:latin typeface="Bookman Old Style" panose="02050604050505020204" pitchFamily="18" charset="0"/>
              </a:rPr>
              <a:t> </a:t>
            </a:r>
            <a:r>
              <a:rPr lang="ru-RU" sz="2800" dirty="0" smtClean="0">
                <a:latin typeface="Bookman Old Style" panose="02050604050505020204" pitchFamily="18" charset="0"/>
              </a:rPr>
              <a:t>в коллекции:</a:t>
            </a:r>
          </a:p>
          <a:p>
            <a:pPr>
              <a:lnSpc>
                <a:spcPct val="110000"/>
              </a:lnSpc>
            </a:pPr>
            <a:r>
              <a:rPr lang="en-US" sz="2800" dirty="0" smtClean="0">
                <a:latin typeface="Bookman Old Style" panose="02050604050505020204" pitchFamily="18" charset="0"/>
              </a:rPr>
              <a:t>id: 578; Name: “</a:t>
            </a:r>
            <a:r>
              <a:rPr lang="ru-RU" sz="2800" dirty="0" smtClean="0">
                <a:latin typeface="Bookman Old Style" panose="02050604050505020204" pitchFamily="18" charset="0"/>
              </a:rPr>
              <a:t>Хлеб пшеничный</a:t>
            </a:r>
            <a:r>
              <a:rPr lang="en-US" sz="2800" dirty="0" smtClean="0">
                <a:latin typeface="Bookman Old Style" panose="02050604050505020204" pitchFamily="18" charset="0"/>
              </a:rPr>
              <a:t>”</a:t>
            </a:r>
          </a:p>
          <a:p>
            <a:pPr>
              <a:lnSpc>
                <a:spcPct val="110000"/>
              </a:lnSpc>
            </a:pPr>
            <a:r>
              <a:rPr lang="en-US" sz="2800" dirty="0" smtClean="0">
                <a:latin typeface="Bookman Old Style" panose="02050604050505020204" pitchFamily="18" charset="0"/>
              </a:rPr>
              <a:t>id: 931; Name: “</a:t>
            </a:r>
            <a:r>
              <a:rPr lang="ru-RU" sz="2800" dirty="0" smtClean="0">
                <a:latin typeface="Bookman Old Style" panose="02050604050505020204" pitchFamily="18" charset="0"/>
              </a:rPr>
              <a:t>Масло подсолнечное</a:t>
            </a:r>
            <a:r>
              <a:rPr lang="en-US" sz="2800" dirty="0" smtClean="0">
                <a:latin typeface="Bookman Old Style" panose="02050604050505020204" pitchFamily="18" charset="0"/>
              </a:rPr>
              <a:t>”</a:t>
            </a:r>
            <a:endParaRPr lang="ru-RU" sz="2800" dirty="0" smtClean="0">
              <a:latin typeface="Bookman Old Style" panose="02050604050505020204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2800" dirty="0" smtClean="0">
                <a:latin typeface="Bookman Old Style" panose="02050604050505020204" pitchFamily="18" charset="0"/>
              </a:rPr>
              <a:t>id: 120; Name: “</a:t>
            </a:r>
            <a:r>
              <a:rPr lang="ru-RU" sz="2800" dirty="0" smtClean="0">
                <a:latin typeface="Bookman Old Style" panose="02050604050505020204" pitchFamily="18" charset="0"/>
              </a:rPr>
              <a:t>Сок яблочный</a:t>
            </a:r>
            <a:r>
              <a:rPr lang="en-US" sz="2800" dirty="0" smtClean="0">
                <a:latin typeface="Bookman Old Style" panose="02050604050505020204" pitchFamily="18" charset="0"/>
              </a:rPr>
              <a:t>”</a:t>
            </a:r>
          </a:p>
        </p:txBody>
      </p:sp>
      <p:sp>
        <p:nvSpPr>
          <p:cNvPr id="9" name="Rectangle 28" descr="Светлый диагональный 2">
            <a:extLst>
              <a:ext uri="{FF2B5EF4-FFF2-40B4-BE49-F238E27FC236}">
                <a16:creationId xmlns:a16="http://schemas.microsoft.com/office/drawing/2014/main" xmlns="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Вопросы</a:t>
            </a:r>
          </a:p>
        </p:txBody>
      </p:sp>
    </p:spTree>
    <p:extLst>
      <p:ext uri="{BB962C8B-B14F-4D97-AF65-F5344CB8AC3E}">
        <p14:creationId xmlns:p14="http://schemas.microsoft.com/office/powerpoint/2010/main" xmlns="" val="292945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A3B76C38-5C63-40EA-9C87-3E38ECF3DF17}"/>
              </a:ext>
            </a:extLst>
          </p:cNvPr>
          <p:cNvSpPr txBox="1"/>
          <p:nvPr/>
        </p:nvSpPr>
        <p:spPr>
          <a:xfrm>
            <a:off x="91291" y="114029"/>
            <a:ext cx="12111897" cy="62239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800" b="1" dirty="0" smtClean="0">
                <a:latin typeface="Bookman Old Style" panose="02050604050505020204" pitchFamily="18" charset="0"/>
              </a:rPr>
              <a:t>Задача:</a:t>
            </a:r>
          </a:p>
          <a:p>
            <a:pPr>
              <a:lnSpc>
                <a:spcPct val="110000"/>
              </a:lnSpc>
            </a:pPr>
            <a:r>
              <a:rPr lang="ru-RU" sz="2800" dirty="0" smtClean="0">
                <a:latin typeface="Bookman Old Style" panose="02050604050505020204" pitchFamily="18" charset="0"/>
              </a:rPr>
              <a:t>Вам поручили создать перечень ФИО всех студентов, которые сейчас сидят в большой аудитории, количество человек вы не знаете и решаете добавлять всех подряд когда они будут выходить с пары. </a:t>
            </a:r>
          </a:p>
          <a:p>
            <a:pPr>
              <a:lnSpc>
                <a:spcPct val="110000"/>
              </a:lnSpc>
            </a:pPr>
            <a:endParaRPr lang="ru-RU" sz="2800" dirty="0">
              <a:latin typeface="Bookman Old Style" panose="02050604050505020204" pitchFamily="18" charset="0"/>
            </a:endParaRPr>
          </a:p>
          <a:p>
            <a:pPr>
              <a:lnSpc>
                <a:spcPct val="110000"/>
              </a:lnSpc>
            </a:pPr>
            <a:r>
              <a:rPr lang="ru-RU" sz="2800" dirty="0" smtClean="0">
                <a:latin typeface="Bookman Old Style" panose="02050604050505020204" pitchFamily="18" charset="0"/>
              </a:rPr>
              <a:t>Какую коллекцию необходимо использовать для проектирования данной системы? </a:t>
            </a:r>
          </a:p>
          <a:p>
            <a:pPr>
              <a:lnSpc>
                <a:spcPct val="110000"/>
              </a:lnSpc>
            </a:pPr>
            <a:endParaRPr lang="ru-RU" sz="2800" dirty="0" smtClean="0">
              <a:latin typeface="Bookman Old Style" panose="02050604050505020204" pitchFamily="18" charset="0"/>
            </a:endParaRPr>
          </a:p>
          <a:p>
            <a:pPr>
              <a:lnSpc>
                <a:spcPct val="110000"/>
              </a:lnSpc>
            </a:pPr>
            <a:r>
              <a:rPr lang="ru-RU" sz="2800" dirty="0" smtClean="0">
                <a:latin typeface="Bookman Old Style" panose="02050604050505020204" pitchFamily="18" charset="0"/>
              </a:rPr>
              <a:t>Примеры данных в коллекции:</a:t>
            </a:r>
          </a:p>
          <a:p>
            <a:pPr>
              <a:lnSpc>
                <a:spcPct val="110000"/>
              </a:lnSpc>
            </a:pPr>
            <a:r>
              <a:rPr lang="en-US" sz="2800" dirty="0" smtClean="0">
                <a:latin typeface="Bookman Old Style" panose="02050604050505020204" pitchFamily="18" charset="0"/>
              </a:rPr>
              <a:t>“</a:t>
            </a:r>
            <a:r>
              <a:rPr lang="ru-RU" sz="2800" dirty="0" smtClean="0">
                <a:latin typeface="Bookman Old Style" panose="02050604050505020204" pitchFamily="18" charset="0"/>
              </a:rPr>
              <a:t>Иванов Иван Иванович</a:t>
            </a:r>
            <a:r>
              <a:rPr lang="en-US" sz="2800" dirty="0" smtClean="0">
                <a:latin typeface="Bookman Old Style" panose="02050604050505020204" pitchFamily="18" charset="0"/>
              </a:rPr>
              <a:t>”</a:t>
            </a:r>
          </a:p>
          <a:p>
            <a:pPr>
              <a:lnSpc>
                <a:spcPct val="110000"/>
              </a:lnSpc>
            </a:pPr>
            <a:r>
              <a:rPr lang="en-US" sz="2800" dirty="0" smtClean="0">
                <a:latin typeface="Bookman Old Style" panose="02050604050505020204" pitchFamily="18" charset="0"/>
              </a:rPr>
              <a:t>“</a:t>
            </a:r>
            <a:r>
              <a:rPr lang="ru-RU" sz="2800" dirty="0" smtClean="0">
                <a:latin typeface="Bookman Old Style" panose="02050604050505020204" pitchFamily="18" charset="0"/>
              </a:rPr>
              <a:t>Сидоров Петр Александрович</a:t>
            </a:r>
            <a:r>
              <a:rPr lang="en-US" sz="2800" dirty="0" smtClean="0">
                <a:latin typeface="Bookman Old Style" panose="02050604050505020204" pitchFamily="18" charset="0"/>
              </a:rPr>
              <a:t>”</a:t>
            </a:r>
            <a:endParaRPr lang="ru-RU" sz="2800" dirty="0" smtClean="0">
              <a:latin typeface="Bookman Old Style" panose="02050604050505020204" pitchFamily="18" charset="0"/>
            </a:endParaRPr>
          </a:p>
          <a:p>
            <a:pPr>
              <a:lnSpc>
                <a:spcPct val="110000"/>
              </a:lnSpc>
            </a:pPr>
            <a:r>
              <a:rPr lang="ru-RU" sz="2800" dirty="0" smtClean="0">
                <a:latin typeface="Bookman Old Style" panose="02050604050505020204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xmlns="" val="3190493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296227" y="654356"/>
            <a:ext cx="11523346" cy="428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b="1" dirty="0" smtClean="0">
                <a:latin typeface="Bookman Old Style" panose="02050604050505020204" pitchFamily="18" charset="0"/>
              </a:rPr>
              <a:t>Примечание к выполнению: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dirty="0" smtClean="0">
                <a:latin typeface="Bookman Old Style" panose="02050604050505020204" pitchFamily="18" charset="0"/>
                <a:cs typeface="Times New Roman"/>
              </a:rPr>
              <a:t>Входные данные считывать из файла в соответствии с заданием.</a:t>
            </a:r>
            <a:endParaRPr lang="ru-RU" sz="2400" dirty="0">
              <a:latin typeface="Bookman Old Style" panose="02050604050505020204" pitchFamily="18" charset="0"/>
              <a:cs typeface="Times New Roman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endParaRPr lang="ru-RU" sz="2400" dirty="0">
              <a:latin typeface="Bookman Old Style" panose="02050604050505020204" pitchFamily="18" charset="0"/>
              <a:cs typeface="Times New Roman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dirty="0" smtClean="0">
                <a:latin typeface="Bookman Old Style" panose="02050604050505020204" pitchFamily="18" charset="0"/>
                <a:cs typeface="Times New Roman"/>
              </a:rPr>
              <a:t>Задания даны по вариантам, каждому по одному заданию.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endParaRPr lang="ru-RU" sz="2400" dirty="0" smtClean="0">
              <a:latin typeface="Bookman Old Style" panose="02050604050505020204" pitchFamily="18" charset="0"/>
              <a:cs typeface="Times New Roman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dirty="0" smtClean="0">
                <a:latin typeface="Bookman Old Style" panose="02050604050505020204" pitchFamily="18" charset="0"/>
                <a:cs typeface="Times New Roman"/>
              </a:rPr>
              <a:t>Необходимо придумать набор тестовых данных (входные и выходные данные) для проверки правильности решения.</a:t>
            </a:r>
            <a:endParaRPr lang="ru-RU" sz="2400" dirty="0">
              <a:latin typeface="Bookman Old Style" panose="02050604050505020204" pitchFamily="18" charset="0"/>
              <a:cs typeface="Times New Roman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endParaRPr lang="ru-RU" sz="2400" dirty="0">
              <a:latin typeface="Bookman Old Style" panose="02050604050505020204" pitchFamily="18" charset="0"/>
              <a:cs typeface="Times New Roman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dirty="0" smtClean="0">
                <a:latin typeface="Bookman Old Style" panose="02050604050505020204" pitchFamily="18" charset="0"/>
                <a:cs typeface="Times New Roman"/>
              </a:rPr>
              <a:t>В случае, если что-либо неясно необходимо позвать преподавателя.</a:t>
            </a:r>
          </a:p>
        </p:txBody>
      </p:sp>
      <p:sp>
        <p:nvSpPr>
          <p:cNvPr id="4" name="Rectangle 28" descr="Светлый диагональный 2">
            <a:extLst>
              <a:ext uri="{FF2B5EF4-FFF2-40B4-BE49-F238E27FC236}">
                <a16:creationId xmlns:a16="http://schemas.microsoft.com/office/drawing/2014/main" xmlns="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Практика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390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483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5908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516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5101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540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1146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585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9759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36654" cy="505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4827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52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0938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30597B7C-51FB-4AA2-A3AF-E1497F92AD6B}"/>
              </a:ext>
            </a:extLst>
          </p:cNvPr>
          <p:cNvSpPr txBox="1"/>
          <p:nvPr/>
        </p:nvSpPr>
        <p:spPr>
          <a:xfrm>
            <a:off x="0" y="0"/>
            <a:ext cx="12192000" cy="6192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Сокращенный способ записи методов с помощью оператора =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&gt;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Данный способ возможен только для однострочных методов.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var1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Convert.ToDouble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Console.ReadLine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var2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Convert.ToDouble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Console.ReadLine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WriteSum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(var1, var2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var3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GetSum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(var1, var2);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WriteSum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b) =&gt;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(a + b);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GetSum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b) =&gt; a + b;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15310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412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6989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47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2121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2192000" cy="3707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6832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524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1341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477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8890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433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7045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426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5263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576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8549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2192000" cy="390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7546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400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9619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93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ru-RU" sz="2400" b="1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Пример. 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Предположим, что нам необходимо найти среднее значение по массиву данных: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endParaRPr lang="ru-RU" sz="2400" dirty="0" smtClean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numbers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{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average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0.0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numbers.Length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average += numbers[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average /=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numbers.Length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(average);</a:t>
            </a:r>
          </a:p>
          <a:p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ru-RU" sz="2400" b="0" dirty="0" smtClean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Если нам потребуется посчитать среднее значение в другой раз, например, для другого массива, то нам придется копировать данный код.</a:t>
            </a:r>
            <a:endParaRPr lang="en-US" sz="2400" b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310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470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9896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584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803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585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1778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501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4989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36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3605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" y="0"/>
            <a:ext cx="110054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6885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543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8467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2192000" cy="595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8980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76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4066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592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4524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Дублирование кода – ПЛОХО.</a:t>
            </a:r>
          </a:p>
          <a:p>
            <a:pPr algn="just"/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Если в дублированном коде будут ошибки, то искать и исправлять их придется везде, куда скопирован код. Поэтому повторяющийся код обязательно выносится в методы, например: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/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GetAverage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numbers)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average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0.0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numbers.Length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average += numbers[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average /=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numbers.Length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average;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numbers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{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GetAverage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(numbers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30" name="Picture 6" descr="https://www.meme-arsenal.com/memes/66002c0c012d08cb98fda44c90a279b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86830" y="2330245"/>
            <a:ext cx="4505170" cy="2883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94608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536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4481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453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3616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2192000" cy="429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8552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456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9936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413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9640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80E6905-CAF1-4BFF-97C0-2CE9DCB1DBF3}"/>
              </a:ext>
            </a:extLst>
          </p:cNvPr>
          <p:cNvSpPr txBox="1"/>
          <p:nvPr/>
        </p:nvSpPr>
        <p:spPr>
          <a:xfrm>
            <a:off x="0" y="632380"/>
            <a:ext cx="121920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При передаче переменных в метод происходит копирование данных.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случае со значимыми типами копируется значение.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При передаче ссылочных типов – копируется адрес в памяти.</a:t>
            </a:r>
          </a:p>
          <a:p>
            <a:pPr algn="just"/>
            <a:endParaRPr lang="ru-RU" sz="2400" dirty="0">
              <a:latin typeface="Cascadia Mono" panose="020B0609020000020004" pitchFamily="49" charset="0"/>
            </a:endParaRPr>
          </a:p>
          <a:p>
            <a:pPr algn="just"/>
            <a:endParaRPr lang="ru-RU" sz="2400" dirty="0" smtClean="0">
              <a:latin typeface="Cascadia Mono" panose="020B0609020000020004" pitchFamily="49" charset="0"/>
            </a:endParaRPr>
          </a:p>
          <a:p>
            <a:pPr algn="just"/>
            <a:endParaRPr lang="ru-RU" sz="2400" dirty="0" smtClean="0"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a1 = 5;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arr1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[5];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(a1);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(arr1[0]);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a1 = Method1(a1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Method2(arr1);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(a1);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(arr1[0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]);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993" y="6104365"/>
            <a:ext cx="1781424" cy="562053"/>
          </a:xfrm>
          <a:prstGeom prst="rect">
            <a:avLst/>
          </a:prstGeom>
        </p:spPr>
      </p:pic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Копирование значений при передаче в методы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7487266" y="3370153"/>
            <a:ext cx="470473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Method1(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a1)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a1 = 10;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15;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Method2(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[0] = 11;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38380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A3B76C38-5C63-40EA-9C87-3E38ECF3DF17}"/>
              </a:ext>
            </a:extLst>
          </p:cNvPr>
          <p:cNvSpPr txBox="1"/>
          <p:nvPr/>
        </p:nvSpPr>
        <p:spPr>
          <a:xfrm>
            <a:off x="80103" y="654356"/>
            <a:ext cx="9157415" cy="4228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Дан метод:</a:t>
            </a:r>
          </a:p>
          <a:p>
            <a:pPr>
              <a:lnSpc>
                <a:spcPct val="11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WritePersonInfo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age,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name)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$“{name}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{age}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лет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”;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457200" indent="-457200">
              <a:buAutoNum type="arabicPeriod"/>
            </a:pP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Как называется метод?</a:t>
            </a:r>
          </a:p>
          <a:p>
            <a:pPr marL="457200" indent="-457200">
              <a:buAutoNum type="arabicPeriod"/>
            </a:pP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Какой тип данных он возвращает?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457200" indent="-457200">
              <a:buFontTx/>
              <a:buAutoNum type="arabicPeriod"/>
            </a:pP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Сколько аргументов у метода?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457200" indent="-457200">
              <a:buAutoNum type="arabicPeriod"/>
            </a:pP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Какой тип у аргументов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</a:t>
            </a:r>
          </a:p>
        </p:txBody>
      </p:sp>
      <p:sp>
        <p:nvSpPr>
          <p:cNvPr id="9" name="Rectangle 28" descr="Светлый диагональный 2">
            <a:extLst>
              <a:ext uri="{FF2B5EF4-FFF2-40B4-BE49-F238E27FC236}">
                <a16:creationId xmlns:a16="http://schemas.microsoft.com/office/drawing/2014/main" xmlns="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Вопросы</a:t>
            </a:r>
          </a:p>
        </p:txBody>
      </p:sp>
    </p:spTree>
    <p:extLst>
      <p:ext uri="{BB962C8B-B14F-4D97-AF65-F5344CB8AC3E}">
        <p14:creationId xmlns:p14="http://schemas.microsoft.com/office/powerpoint/2010/main" xmlns="" val="1432636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A3B76C38-5C63-40EA-9C87-3E38ECF3DF17}"/>
              </a:ext>
            </a:extLst>
          </p:cNvPr>
          <p:cNvSpPr txBox="1"/>
          <p:nvPr/>
        </p:nvSpPr>
        <p:spPr>
          <a:xfrm>
            <a:off x="0" y="0"/>
            <a:ext cx="12192000" cy="6777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Дан метод:</a:t>
            </a:r>
          </a:p>
          <a:p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IsPrime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number)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(number == 2)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(number % 2 == 0 || number &lt; 2)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sqrt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Math.Sqrt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(number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3;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&lt;=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sqrt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+= 2)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(number %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== 0)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215378" y="131961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Как называется метод?</a:t>
            </a:r>
          </a:p>
          <a:p>
            <a:pPr marL="457200" indent="-457200">
              <a:buAutoNum type="arabicPeriod"/>
            </a:pP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Какой тип данных он возвращает?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457200" indent="-457200">
              <a:buFontTx/>
              <a:buAutoNum type="arabicPeriod"/>
            </a:pP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Сколько аргументов у метода?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457200" indent="-457200">
              <a:buAutoNum type="arabicPeriod"/>
            </a:pP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Какой тип у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аргументов?</a:t>
            </a:r>
          </a:p>
          <a:p>
            <a:pPr marL="457200" indent="-457200">
              <a:buAutoNum type="arabicPeriod"/>
            </a:pP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Что делает метод?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38127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12536</TotalTime>
  <Words>2162</Words>
  <Application>Microsoft Office PowerPoint</Application>
  <PresentationFormat>Произвольный</PresentationFormat>
  <Paragraphs>481</Paragraphs>
  <Slides>64</Slides>
  <Notes>64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64</vt:i4>
      </vt:variant>
    </vt:vector>
  </HeadingPairs>
  <TitlesOfParts>
    <vt:vector size="65" baseType="lpstr">
      <vt:lpstr>Тема Office</vt:lpstr>
      <vt:lpstr>Лекция 3. Основы языка C#  Содержание лекции: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Слайд 29</vt:lpstr>
      <vt:lpstr>Слайд 30</vt:lpstr>
      <vt:lpstr>Слайд 31</vt:lpstr>
      <vt:lpstr>Слайд 32</vt:lpstr>
      <vt:lpstr>Слайд 33</vt:lpstr>
      <vt:lpstr>Слайд 34</vt:lpstr>
      <vt:lpstr>Слайд 35</vt:lpstr>
      <vt:lpstr>Слайд 36</vt:lpstr>
      <vt:lpstr>Слайд 37</vt:lpstr>
      <vt:lpstr>Слайд 38</vt:lpstr>
      <vt:lpstr>Слайд 39</vt:lpstr>
      <vt:lpstr>Слайд 40</vt:lpstr>
      <vt:lpstr>Слайд 41</vt:lpstr>
      <vt:lpstr>Слайд 42</vt:lpstr>
      <vt:lpstr>Слайд 43</vt:lpstr>
      <vt:lpstr>Слайд 44</vt:lpstr>
      <vt:lpstr>Слайд 45</vt:lpstr>
      <vt:lpstr>Слайд 46</vt:lpstr>
      <vt:lpstr>Слайд 47</vt:lpstr>
      <vt:lpstr>Слайд 48</vt:lpstr>
      <vt:lpstr>Слайд 49</vt:lpstr>
      <vt:lpstr>Слайд 50</vt:lpstr>
      <vt:lpstr>Слайд 51</vt:lpstr>
      <vt:lpstr>Слайд 52</vt:lpstr>
      <vt:lpstr>Слайд 53</vt:lpstr>
      <vt:lpstr>Слайд 54</vt:lpstr>
      <vt:lpstr>Слайд 55</vt:lpstr>
      <vt:lpstr>Слайд 56</vt:lpstr>
      <vt:lpstr>Слайд 57</vt:lpstr>
      <vt:lpstr>Слайд 58</vt:lpstr>
      <vt:lpstr>Слайд 59</vt:lpstr>
      <vt:lpstr>Слайд 60</vt:lpstr>
      <vt:lpstr>Слайд 61</vt:lpstr>
      <vt:lpstr>Слайд 62</vt:lpstr>
      <vt:lpstr>Слайд 63</vt:lpstr>
      <vt:lpstr>Слайд 64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User</cp:lastModifiedBy>
  <cp:revision>604</cp:revision>
  <dcterms:modified xsi:type="dcterms:W3CDTF">2024-08-16T11:41:40Z</dcterms:modified>
</cp:coreProperties>
</file>