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273" r:id="rId2"/>
    <p:sldId id="1068" r:id="rId3"/>
    <p:sldId id="1069" r:id="rId4"/>
    <p:sldId id="1070" r:id="rId5"/>
    <p:sldId id="1071" r:id="rId6"/>
    <p:sldId id="1072" r:id="rId7"/>
    <p:sldId id="1073" r:id="rId8"/>
    <p:sldId id="1055" r:id="rId9"/>
    <p:sldId id="1057" r:id="rId10"/>
    <p:sldId id="1054" r:id="rId11"/>
    <p:sldId id="1056" r:id="rId12"/>
    <p:sldId id="1058" r:id="rId13"/>
    <p:sldId id="1059" r:id="rId14"/>
    <p:sldId id="1060" r:id="rId15"/>
    <p:sldId id="1061" r:id="rId16"/>
    <p:sldId id="1062" r:id="rId17"/>
    <p:sldId id="1063" r:id="rId18"/>
    <p:sldId id="1064" r:id="rId19"/>
    <p:sldId id="1065" r:id="rId20"/>
    <p:sldId id="1066" r:id="rId21"/>
    <p:sldId id="10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3407" autoAdjust="0"/>
  </p:normalViewPr>
  <p:slideViewPr>
    <p:cSldViewPr snapToGrid="0">
      <p:cViewPr varScale="1">
        <p:scale>
          <a:sx n="67" d="100"/>
          <a:sy n="67" d="100"/>
        </p:scale>
        <p:origin x="118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24.wmf"/><Relationship Id="rId3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23.wmf"/><Relationship Id="rId11" Type="http://schemas.openxmlformats.org/officeDocument/2006/relationships/image" Target="../media/image17.wmf"/><Relationship Id="rId5" Type="http://schemas.openxmlformats.org/officeDocument/2006/relationships/image" Target="../media/image22.wmf"/><Relationship Id="rId10" Type="http://schemas.openxmlformats.org/officeDocument/2006/relationships/image" Target="../media/image16.wmf"/><Relationship Id="rId4" Type="http://schemas.openxmlformats.org/officeDocument/2006/relationships/image" Target="../media/image21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1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3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1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6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1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9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5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7.wmf"/><Relationship Id="rId15" Type="http://schemas.openxmlformats.org/officeDocument/2006/relationships/image" Target="../media/image23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74" y="227652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637674" y="3659151"/>
            <a:ext cx="115543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численного интегрирования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дифференцирования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комбинаций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символов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корней уравнений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(средних)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4897694"/>
            <a:ext cx="988828" cy="125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5564845"/>
            <a:ext cx="988828" cy="58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518838"/>
            <a:ext cx="988828" cy="161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3838353"/>
            <a:ext cx="988828" cy="2294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4199860"/>
            <a:ext cx="988828" cy="19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5552049"/>
            <a:ext cx="988828" cy="57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922557" y="5064997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22557" y="5064997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970213" y="43545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70213" y="43545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890963" y="4270375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0963" y="4270375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877050" y="32750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77050" y="32750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750300" y="5013325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750300" y="5013325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/>
          </p:nvPr>
        </p:nvGraphicFramePr>
        <p:xfrm>
          <a:off x="2436133" y="1281071"/>
          <a:ext cx="912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Equation" r:id="rId28" imgW="3136680" imgH="495000" progId="Equation.3">
                  <p:embed/>
                </p:oleObj>
              </mc:Choice>
              <mc:Fallback>
                <p:oleObj name="Equation" r:id="rId28" imgW="3136680" imgH="495000" progId="Equation.3">
                  <p:embed/>
                  <p:pic>
                    <p:nvPicPr>
                      <p:cNvPr id="39" name="Объект 3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36133" y="1281071"/>
                        <a:ext cx="912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33280" y="671407"/>
            <a:ext cx="392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трапеций: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1277538" y="1317738"/>
          <a:ext cx="96369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3314520" imgH="495000" progId="Equation.3">
                  <p:embed/>
                </p:oleObj>
              </mc:Choice>
              <mc:Fallback>
                <p:oleObj name="Equation" r:id="rId4" imgW="33145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7538" y="1317738"/>
                        <a:ext cx="96369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2757738"/>
            <a:ext cx="5395216" cy="3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Симпсона (парабол):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426000" y="1453435"/>
          <a:ext cx="1134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4" imgW="4686120" imgH="520560" progId="Equation.3">
                  <p:embed/>
                </p:oleObj>
              </mc:Choice>
              <mc:Fallback>
                <p:oleObj name="Equation" r:id="rId4" imgW="4686120" imgH="52056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000" y="1453435"/>
                        <a:ext cx="1134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" y="2622240"/>
            <a:ext cx="11766000" cy="42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дифференцирования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Левосторонняя производная (1-й порядок точности):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4191000" y="1457325"/>
          <a:ext cx="381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4" imgW="1904760" imgH="431640" progId="Equation.3">
                  <p:embed/>
                </p:oleObj>
              </mc:Choice>
              <mc:Fallback>
                <p:oleObj name="Equation" r:id="rId4" imgW="190476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1457325"/>
                        <a:ext cx="3810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0" y="238468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Правосторонняя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(1-й 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848100" y="306671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6" imgW="2247840" imgH="495000" progId="Equation.3">
                  <p:embed/>
                </p:oleObj>
              </mc:Choice>
              <mc:Fallback>
                <p:oleObj name="Equation" r:id="rId6" imgW="2247840" imgH="495000" progId="Equation.3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8100" y="3066710"/>
                        <a:ext cx="4495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4093004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Центральная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(2-й </a:t>
            </a:r>
            <a:r>
              <a:rPr lang="ru-RU" sz="2400" b="1" dirty="0">
                <a:latin typeface="Bookman Old Style" panose="02050604050505020204" pitchFamily="18" charset="0"/>
              </a:rPr>
              <a:t>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3492500" y="4738688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8" imgW="2603160" imgH="495000" progId="Equation.3">
                  <p:embed/>
                </p:oleObj>
              </mc:Choice>
              <mc:Fallback>
                <p:oleObj name="Equation" r:id="rId8" imgW="2603160" imgH="495000" progId="Equation.3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2500" y="4738688"/>
                        <a:ext cx="52070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3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(5,1e-6));</a:t>
            </a:r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(f(x + dx) - f(x - dx)) / (2 * dx);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df2(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+ dx, dx)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- dx, dx)) / (2 * dx);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2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1934"/>
          <a:stretch/>
        </p:blipFill>
        <p:spPr>
          <a:xfrm>
            <a:off x="0" y="1511098"/>
            <a:ext cx="11252259" cy="534690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8010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отсортированный массив, требуется найти индекс заданного элемента.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8702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BinarySearch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value,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numbers)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low = 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high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&gt; numbers[^1] || value &lt; numbers[0])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(low &lt;= high)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mid = low + (high - low) / 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находим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середину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ключ поиска меньше значения в середине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то верхней границей будет элемент до середины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&lt; numbers[mid]) high = mid - 1;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numbers[mid]) low = mid + 1;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mid;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6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всех комбинаций символов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693" y="654356"/>
            <a:ext cx="121403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массив символов </a:t>
            </a:r>
            <a:r>
              <a:rPr lang="en-US" sz="2400" dirty="0" smtClean="0">
                <a:latin typeface="Bookman Old Style" panose="02050604050505020204" pitchFamily="18" charset="0"/>
              </a:rPr>
              <a:t>[A, B, C], </a:t>
            </a:r>
            <a:r>
              <a:rPr lang="ru-RU" sz="2400" dirty="0" smtClean="0">
                <a:latin typeface="Bookman Old Style" panose="02050604050505020204" pitchFamily="18" charset="0"/>
              </a:rPr>
              <a:t>требуется составить все комбинации данных символов: </a:t>
            </a:r>
            <a:r>
              <a:rPr lang="en-US" sz="2400" dirty="0" smtClean="0">
                <a:latin typeface="Bookman Old Style" panose="02050604050505020204" pitchFamily="18" charset="0"/>
              </a:rPr>
              <a:t>AAA, AAB, AAC, ABA, ABB, ABC, …, CCC.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(symbols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symbols)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Убираем повторяющиеся символы с помощью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Distinct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symbols.Distinct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Здесь будет много кода на следующем слайде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47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{combination}{symbol}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(combination);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корней уравнения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70854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дано произвольное уравнение одной переменной, требуется найти его корни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intervals = 100,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tolerance = 1e-6)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много кода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5520856" y="1647267"/>
          <a:ext cx="115028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Уравнение" r:id="rId4" imgW="774360" imgH="266400" progId="Equation.3">
                  <p:embed/>
                </p:oleObj>
              </mc:Choice>
              <mc:Fallback>
                <p:oleObj name="Уравнение" r:id="rId4" imgW="774360" imgH="26640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0856" y="1647267"/>
                        <a:ext cx="115028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0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Загрузим </a:t>
            </a:r>
            <a:r>
              <a:rPr lang="ru-RU" sz="2400" dirty="0" smtClean="0">
                <a:latin typeface="Bookman Old Style" panose="02050604050505020204" pitchFamily="18" charset="0"/>
              </a:rPr>
              <a:t>текст и посчитаем количество предложений:</a:t>
            </a: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File.ReadAllText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Гарри Поттер.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totalSent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'.'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'!'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'?'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'\n'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sentCount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sent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totalSent)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 ||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.IsNullOrWhiteSpace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(sent))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sentCount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 тексте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sentCount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предложений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41" y="6031069"/>
            <a:ext cx="9573961" cy="638264"/>
          </a:xfrm>
          <a:prstGeom prst="rect">
            <a:avLst/>
          </a:prstGeom>
        </p:spPr>
      </p:pic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648929" y="0"/>
            <a:ext cx="128409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dx = (max - min) / intervals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intervals;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min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dx;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x + dx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Попали на корень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!=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&amp;&amp;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!= 0)</a:t>
            </a:r>
          </a:p>
          <a:p>
            <a:r>
              <a:rPr lang="ru-RU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код на следующем слайде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010400" y="25527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72488" y="25527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6934200" y="787400"/>
            <a:ext cx="4622800" cy="3151268"/>
          </a:xfrm>
          <a:custGeom>
            <a:avLst/>
            <a:gdLst>
              <a:gd name="connsiteX0" fmla="*/ 0 w 4622800"/>
              <a:gd name="connsiteY0" fmla="*/ 0 h 3151268"/>
              <a:gd name="connsiteX1" fmla="*/ 1790700 w 4622800"/>
              <a:gd name="connsiteY1" fmla="*/ 1384300 h 3151268"/>
              <a:gd name="connsiteX2" fmla="*/ 2425700 w 4622800"/>
              <a:gd name="connsiteY2" fmla="*/ 2895600 h 3151268"/>
              <a:gd name="connsiteX3" fmla="*/ 4622800 w 4622800"/>
              <a:gd name="connsiteY3" fmla="*/ 3136900 h 3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00" h="3151268">
                <a:moveTo>
                  <a:pt x="0" y="0"/>
                </a:moveTo>
                <a:cubicBezTo>
                  <a:pt x="693208" y="450850"/>
                  <a:pt x="1386417" y="901700"/>
                  <a:pt x="1790700" y="1384300"/>
                </a:cubicBezTo>
                <a:cubicBezTo>
                  <a:pt x="2194983" y="1866900"/>
                  <a:pt x="1953683" y="2603500"/>
                  <a:pt x="2425700" y="2895600"/>
                </a:cubicBezTo>
                <a:cubicBezTo>
                  <a:pt x="2897717" y="3187700"/>
                  <a:pt x="3760258" y="3162300"/>
                  <a:pt x="4622800" y="31369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305288" y="55656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4584" y="19521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783269" y="24138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713619" y="18602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64984" y="18505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10161" y="23427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950446" y="23427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918712" y="26848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710123" y="26856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70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(1 -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)) * 100 &lt;= tolerance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||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- x &lt;= tolerance)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Если точки 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x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расположены очень близко к друг другу</a:t>
            </a:r>
          </a:p>
          <a:p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или значения функции совпадают с допустимой погрешностью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root = (x +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2;</a:t>
            </a:r>
          </a:p>
          <a:p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root </a:t>
            </a:r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intervals, tolerance))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pPr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967295" y="29972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529383" y="29972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49298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1479" y="23966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740164" y="28583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70514" y="23047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1879" y="22950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67056" y="27872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07341" y="27872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75607" y="31293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667018" y="31301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505735" y="2879231"/>
            <a:ext cx="4878146" cy="279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количество слов: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sent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totalSent)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'-'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 ||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.IsNullOrWhiteSpace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(word))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 тексте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слов"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42" y="6104238"/>
            <a:ext cx="738290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Сколько раз встретилось слово «Поттер»: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 тексте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слов"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Поттер"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(txt, w);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Слово 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w}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\"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встретилось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раз"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" y="2793469"/>
            <a:ext cx="12169147" cy="6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Предложения со словом «Поттер»: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$"Предложения со словом 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{w}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\":"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sentences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'.'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'!'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'?'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'\n'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sent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sentences)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sent.Contains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(w))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(sent);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3300673"/>
            <a:ext cx="8058150" cy="35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4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Найдем 20 самых часто встречаемых слов: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wordDict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'.'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'-'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 ||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.IsNullOrWhiteSpace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(word))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wordDict.ContainsKey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(word))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wordDict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[word]++;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wordDict.Add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(word, 1);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Частота встреч слов:"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(word, count)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wordDict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OrderByDescending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x.Value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Take(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{word}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\t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{count}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48902" cy="68208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573" y="57158"/>
            <a:ext cx="4496427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(левых)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5178056"/>
            <a:ext cx="988828" cy="97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6104251"/>
            <a:ext cx="988828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774392"/>
            <a:ext cx="988828" cy="1358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4104167"/>
            <a:ext cx="988828" cy="2028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3757613"/>
            <a:ext cx="988828" cy="2375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4895455"/>
            <a:ext cx="988828" cy="1233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5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8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200150" y="5652366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0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00150" y="5652366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281607" y="4751365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1607" y="4751365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372001" y="4291792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72001" y="4291792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383375" y="3590506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3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83375" y="3590506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516679" y="4385076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4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16679" y="4385076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2721175" y="1324581"/>
          <a:ext cx="768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5" name="Equation" r:id="rId28" imgW="2641320" imgH="495000" progId="Equation.3">
                  <p:embed/>
                </p:oleObj>
              </mc:Choice>
              <mc:Fallback>
                <p:oleObj name="Equation" r:id="rId28" imgW="26413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21175" y="1324581"/>
                        <a:ext cx="768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интегрирования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0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sections = 100)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 = (b - a) / sections;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sections;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a +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integral +=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25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12702</TotalTime>
  <Words>902</Words>
  <Application>Microsoft Office PowerPoint</Application>
  <PresentationFormat>Широкоэкранный</PresentationFormat>
  <Paragraphs>258</Paragraphs>
  <Slides>21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Equation</vt:lpstr>
      <vt:lpstr>Уравнение</vt:lpstr>
      <vt:lpstr>Лекция 5.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633</cp:revision>
  <dcterms:modified xsi:type="dcterms:W3CDTF">2024-03-22T12:03:10Z</dcterms:modified>
</cp:coreProperties>
</file>