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8.jpg" ContentType="image/jp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73" r:id="rId2"/>
    <p:sldId id="1031" r:id="rId3"/>
    <p:sldId id="1044" r:id="rId4"/>
    <p:sldId id="1045" r:id="rId5"/>
    <p:sldId id="1046" r:id="rId6"/>
    <p:sldId id="969" r:id="rId7"/>
    <p:sldId id="972" r:id="rId8"/>
    <p:sldId id="970" r:id="rId9"/>
    <p:sldId id="1047" r:id="rId10"/>
    <p:sldId id="971" r:id="rId11"/>
    <p:sldId id="991" r:id="rId12"/>
    <p:sldId id="1032" r:id="rId13"/>
    <p:sldId id="1033" r:id="rId14"/>
    <p:sldId id="1034" r:id="rId15"/>
    <p:sldId id="988" r:id="rId16"/>
    <p:sldId id="998" r:id="rId17"/>
    <p:sldId id="1048" r:id="rId18"/>
    <p:sldId id="1050" r:id="rId19"/>
    <p:sldId id="1049" r:id="rId20"/>
    <p:sldId id="987" r:id="rId21"/>
    <p:sldId id="974" r:id="rId22"/>
    <p:sldId id="1035" r:id="rId23"/>
    <p:sldId id="973" r:id="rId24"/>
    <p:sldId id="1036" r:id="rId25"/>
    <p:sldId id="992" r:id="rId26"/>
    <p:sldId id="978" r:id="rId27"/>
    <p:sldId id="981" r:id="rId28"/>
    <p:sldId id="1037" r:id="rId29"/>
    <p:sldId id="976" r:id="rId30"/>
    <p:sldId id="995" r:id="rId31"/>
    <p:sldId id="996" r:id="rId32"/>
    <p:sldId id="982" r:id="rId33"/>
    <p:sldId id="983" r:id="rId34"/>
    <p:sldId id="984" r:id="rId35"/>
    <p:sldId id="1038" r:id="rId36"/>
    <p:sldId id="985" r:id="rId37"/>
    <p:sldId id="1039" r:id="rId38"/>
    <p:sldId id="1040" r:id="rId39"/>
    <p:sldId id="993" r:id="rId40"/>
    <p:sldId id="994" r:id="rId41"/>
    <p:sldId id="1041" r:id="rId42"/>
    <p:sldId id="104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523" autoAdjust="0"/>
  </p:normalViewPr>
  <p:slideViewPr>
    <p:cSldViewPr snapToGrid="0">
      <p:cViewPr varScale="1">
        <p:scale>
          <a:sx n="131" d="100"/>
          <a:sy n="131" d="100"/>
        </p:scale>
        <p:origin x="115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3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8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2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3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7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1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8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74" y="2483043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6674" y="3484679"/>
            <a:ext cx="10649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кода в машинный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операции, 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48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en-US" sz="2400" dirty="0">
                <a:latin typeface="Bookman Old Style" panose="02050604050505020204" pitchFamily="18" charset="0"/>
              </a:rPr>
              <a:t>–</a:t>
            </a:r>
            <a:r>
              <a:rPr lang="ru-RU" sz="2400" dirty="0">
                <a:latin typeface="Bookman Old Style" panose="02050604050505020204" pitchFamily="18" charset="0"/>
              </a:rPr>
              <a:t>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–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(ПО).</a:t>
            </a:r>
          </a:p>
          <a:p>
            <a:pPr algn="just"/>
            <a:r>
              <a:rPr lang="ru-RU" sz="2400" b="0" i="0" dirty="0">
                <a:effectLst/>
                <a:latin typeface="Bookman Old Style" panose="02050604050505020204" pitchFamily="18" charset="0"/>
              </a:rPr>
              <a:t>Среда разработки включает в себя: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текстовый 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редактор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транслятор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компилятор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и/или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интерпретатор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отладчик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endParaRPr lang="ru-RU" sz="2400" b="1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Bookman Old Style" panose="02050604050505020204" pitchFamily="18" charset="0"/>
              </a:rPr>
              <a:t>Microsoft Visual Studio 2022 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– IDE 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/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Basic .NET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C++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C#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 JavaScript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Python (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2019)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TypeScript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XAML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i="0" dirty="0">
                <a:effectLst/>
                <a:latin typeface="Bookman Old Style" panose="02050604050505020204" pitchFamily="18" charset="0"/>
              </a:rPr>
              <a:t>Многие варианты поставки также включают </a:t>
            </a:r>
            <a:r>
              <a:rPr lang="en-US" sz="2400" b="1" i="0" u="none" strike="noStrike" dirty="0">
                <a:effectLst/>
                <a:latin typeface="Bookman Old Style" panose="02050604050505020204" pitchFamily="18" charset="0"/>
              </a:rPr>
              <a:t>Microsoft SQL Server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</a:t>
            </a:r>
            <a:br>
              <a:rPr lang="ru-RU" sz="2400" i="0" dirty="0" smtClean="0">
                <a:effectLst/>
                <a:latin typeface="Bookman Old Style" panose="02050604050505020204" pitchFamily="18" charset="0"/>
              </a:rPr>
            </a:b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499150" y="2700378"/>
            <a:ext cx="6692850" cy="13815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50" y="1587467"/>
            <a:ext cx="4825854" cy="11540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623" y="4520923"/>
            <a:ext cx="9181378" cy="23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310"/>
            <a:ext cx="12192000" cy="48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671"/>
            <a:ext cx="12192000" cy="2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0" y="-1"/>
            <a:ext cx="12162367" cy="2401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4979818" y="3001075"/>
            <a:ext cx="7212182" cy="31126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0" y="3001075"/>
            <a:ext cx="4928771" cy="3224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46400" y="0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92800" y="0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653486" y="-2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528628" y="682169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38331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14" y="-31186"/>
            <a:ext cx="7808686" cy="68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745"/>
            <a:ext cx="5007935" cy="2791309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59031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категории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06863" y="654356"/>
            <a:ext cx="115782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Тип данных это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типу;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b="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Языки программирования бывают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Статически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C++, C#, Java,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Динамически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Python, JS, PHP, Lisp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По 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– функции обрабатывающие данные.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Объектно-ориентированные.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C#, C++, Python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13545"/>
              </p:ext>
            </p:extLst>
          </p:nvPr>
        </p:nvGraphicFramePr>
        <p:xfrm>
          <a:off x="0" y="0"/>
          <a:ext cx="11988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6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62519"/>
              </p:ext>
            </p:extLst>
          </p:nvPr>
        </p:nvGraphicFramePr>
        <p:xfrm>
          <a:off x="0" y="0"/>
          <a:ext cx="119888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37492"/>
              </p:ext>
            </p:extLst>
          </p:nvPr>
        </p:nvGraphicFramePr>
        <p:xfrm>
          <a:off x="0" y="0"/>
          <a:ext cx="11988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62499" y="3535680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" y="4375353"/>
            <a:ext cx="11901830" cy="2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75346" y="0"/>
            <a:ext cx="11816654" cy="515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Переменная</a:t>
            </a:r>
            <a:r>
              <a:rPr lang="ru-RU" sz="2400" dirty="0">
                <a:latin typeface="Bookman Old Style" panose="02050604050505020204" pitchFamily="18" charset="0"/>
              </a:rPr>
              <a:t> – это </a:t>
            </a:r>
            <a:r>
              <a:rPr lang="ru-RU" sz="2400" b="1" dirty="0">
                <a:latin typeface="Bookman Old Style" panose="02050604050505020204" pitchFamily="18" charset="0"/>
              </a:rPr>
              <a:t>ячейка памяти </a:t>
            </a:r>
            <a:r>
              <a:rPr lang="ru-RU" sz="2400" dirty="0">
                <a:latin typeface="Bookman Old Style" panose="02050604050505020204" pitchFamily="18" charset="0"/>
              </a:rPr>
              <a:t>определённого типа, в которой может храниться значение данного </a:t>
            </a:r>
            <a:r>
              <a:rPr lang="ru-RU" sz="2400" dirty="0" smtClean="0">
                <a:latin typeface="Bookman Old Style" panose="02050604050505020204" pitchFamily="18" charset="0"/>
              </a:rPr>
              <a:t>типа.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>
                <a:latin typeface="Bookman Old Style" panose="02050604050505020204" pitchFamily="18" charset="0"/>
              </a:rPr>
              <a:t>– это её создание в тексте программы (выделение области в памяти). 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присвоение значения переменной.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>
                <a:latin typeface="Bookman Old Style" panose="02050604050505020204" pitchFamily="18" charset="0"/>
              </a:rPr>
              <a:t>&gt;;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</a:p>
          <a:p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83228-3D0E-4B0C-B39D-C6EE2927F41B}"/>
              </a:ext>
            </a:extLst>
          </p:cNvPr>
          <p:cNvSpPr txBox="1"/>
          <p:nvPr/>
        </p:nvSpPr>
        <p:spPr>
          <a:xfrm>
            <a:off x="375346" y="5876942"/>
            <a:ext cx="3779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20767" y="0"/>
            <a:ext cx="11652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комментарий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15152" y="0"/>
            <a:ext cx="11976847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Преобразование типов </a:t>
            </a:r>
            <a:r>
              <a:rPr lang="ru-RU" sz="2400" dirty="0">
                <a:latin typeface="Bookman Old Style" panose="02050604050505020204" pitchFamily="18" charset="0"/>
              </a:rPr>
              <a:t>данных, это приведение одного типа к другому.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5.2;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Преобразование может привести к потере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>
                <a:latin typeface="Bookman Old Style" panose="02050604050505020204" pitchFamily="18" charset="0"/>
              </a:rPr>
              <a:t>, дробная часть в данном случае отбрасывается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90456" y="0"/>
            <a:ext cx="11901544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версии </a:t>
            </a:r>
            <a:r>
              <a:rPr lang="en-US" sz="2400" dirty="0">
                <a:latin typeface="Bookman Old Style" panose="02050604050505020204" pitchFamily="18" charset="0"/>
              </a:rPr>
              <a:t>C# 3.0 </a:t>
            </a:r>
            <a:r>
              <a:rPr lang="ru-RU" sz="2400" dirty="0">
                <a:latin typeface="Bookman Old Style" panose="02050604050505020204" pitchFamily="18" charset="0"/>
              </a:rPr>
              <a:t>была добавлена </a:t>
            </a:r>
            <a:r>
              <a:rPr lang="ru-RU" sz="2400" b="1" dirty="0">
                <a:latin typeface="Bookman Old Style" panose="02050604050505020204" pitchFamily="18" charset="0"/>
              </a:rPr>
              <a:t>неявная типизация</a:t>
            </a:r>
            <a:r>
              <a:rPr lang="ru-RU" sz="2400" dirty="0">
                <a:latin typeface="Bookman Old Style" panose="02050604050505020204" pitchFamily="18" charset="0"/>
              </a:rPr>
              <a:t>. Вместо определенного типа можно писать </a:t>
            </a:r>
            <a:r>
              <a:rPr lang="en-US" sz="2400" b="1" dirty="0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тогда компилятор сам выведет нужный тип из правой части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69527" y="88931"/>
            <a:ext cx="116529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Константами</a:t>
            </a:r>
            <a:r>
              <a:rPr lang="ru-RU" sz="2400" dirty="0">
                <a:latin typeface="Bookman Old Style" panose="02050604050505020204" pitchFamily="18" charset="0"/>
              </a:rPr>
              <a:t> называются объекты данных, которые не изменяют своего значения на всём времени выполнения программы.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Область видимости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контекст переменной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часть кода, в пределах которого доступна данная переменная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int.MaxValue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double.MaxValue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32935" y="2340864"/>
            <a:ext cx="0" cy="43220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44010" y="3474720"/>
            <a:ext cx="0" cy="31882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03879" y="3833165"/>
            <a:ext cx="0" cy="28297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31790" y="2215677"/>
            <a:ext cx="4401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Область видимости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все лабораторные работы.</a:t>
            </a: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ставится по факту ответа на билет. </a:t>
            </a: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За пропущенные занятия и не сданные практические работы будут дополнительные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вывода на консоль используется конструкция: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то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Значение, которое стоит внутри </a:t>
            </a:r>
            <a:r>
              <a:rPr lang="ru-RU" sz="2400" dirty="0" smtClean="0">
                <a:latin typeface="Bookman Old Style" panose="02050604050505020204" pitchFamily="18" charset="0"/>
              </a:rPr>
              <a:t>скобок, </a:t>
            </a:r>
            <a:r>
              <a:rPr lang="ru-RU" sz="2400" dirty="0">
                <a:latin typeface="Bookman Old Style" panose="02050604050505020204" pitchFamily="18" charset="0"/>
              </a:rPr>
              <a:t>автоматически приводится к строковому </a:t>
            </a:r>
            <a:r>
              <a:rPr lang="ru-RU" sz="2400" dirty="0" smtClean="0">
                <a:latin typeface="Bookman Old Style" panose="02050604050505020204" pitchFamily="18" charset="0"/>
              </a:rPr>
              <a:t>виду: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Вывод: «123»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ввод данных с консоли используется конструкция: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Данное выражение всегда возвращает тип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мы вводим число и хотим получить число?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Cascadia Code" panose="020B0609020000020004" pitchFamily="49" charset="0"/>
              </a:rPr>
              <a:t>преобразует строку в целое число, но если строку преобразовать нельзя, то программа завершится с ошибкой!</a:t>
            </a:r>
            <a:endParaRPr lang="ru-RU" sz="2400" dirty="0">
              <a:latin typeface="Bookman Old Style" panose="02050604050505020204" pitchFamily="18" charset="0"/>
              <a:cs typeface="Cascadia Code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07812" y="160033"/>
            <a:ext cx="11884188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ошибка нам не нужна, а пользователь может ввести не число и надо это как то обработать?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number);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Подробнее выражение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изучим позже, сейчас нужно просто запомнить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в переменной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если строку удалось преобразовать в число и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ru-RU" sz="2400" dirty="0" smtClean="0">
                <a:latin typeface="Bookman Old Style" panose="02050604050505020204" pitchFamily="18" charset="0"/>
              </a:rPr>
              <a:t> – если преобразовать не удалось.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 в переменной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полученное число в первом случае и значение по умолчанию т.е. 0 во втором.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Аналогично существуют методы: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384221" y="654356"/>
            <a:ext cx="11423558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аргумент операции, т.е. данные, на которые действует операция.</a:t>
            </a: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действие (совокупность действий) выполняемое над данными.</a:t>
            </a: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объединение операндов с помощью операций.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Операнд1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…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N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-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знак операции.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4470400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разделяются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по </a:t>
            </a:r>
            <a:r>
              <a:rPr lang="ru-RU" sz="2400" b="1" spc="-20" dirty="0">
                <a:latin typeface="Bookman Old Style" panose="02050604050505020204" pitchFamily="18" charset="0"/>
                <a:cs typeface="Microsoft Sans Serif"/>
              </a:rPr>
              <a:t>арности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(количество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операндов):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>
              <a:lnSpc>
                <a:spcPct val="100000"/>
              </a:lnSpc>
              <a:spcBef>
                <a:spcPts val="250"/>
              </a:spcBef>
              <a:buChar char="•"/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унарные 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(или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одноместные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один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бинарные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(двуместные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два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355600" marR="235585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тернарные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(трехместные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три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операнда).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упорядочены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приоритету.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одинакового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приоритета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слева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направо,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кроме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операций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присваивания,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которые</a:t>
            </a:r>
            <a:r>
              <a:rPr lang="ru-RU" sz="2400" spc="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справа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налево.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Microsoft Sans Serif"/>
              </a:rPr>
              <a:t>Изменить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очередность </a:t>
            </a:r>
            <a:r>
              <a:rPr lang="ru-RU" sz="2400" spc="-5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выражении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можно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с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помощью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круглых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скобок.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endParaRPr lang="ru-RU" sz="18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48ADAE9E-36A3-4D4F-A2F9-8F85CC1E4F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42" y="0"/>
            <a:ext cx="10784114" cy="68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b="47536"/>
          <a:stretch/>
        </p:blipFill>
        <p:spPr>
          <a:xfrm>
            <a:off x="344244" y="0"/>
            <a:ext cx="11847756" cy="52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344244" y="5265300"/>
            <a:ext cx="11847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(++var1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var1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= var1 +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после выполнения метода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5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t="51756"/>
          <a:stretch/>
        </p:blipFill>
        <p:spPr>
          <a:xfrm>
            <a:off x="236668" y="-1"/>
            <a:ext cx="11955332" cy="484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236668" y="4841798"/>
            <a:ext cx="11955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value = 15;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00001111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doubled = value &lt;&lt; 1;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00011110 = 30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shiftFour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&lt;&lt; 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11110000 =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240</a:t>
            </a:r>
            <a:endParaRPr lang="ru-RU" sz="2400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b1 = var1 ==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1" b="70846"/>
          <a:stretch/>
        </p:blipFill>
        <p:spPr>
          <a:xfrm>
            <a:off x="279698" y="0"/>
            <a:ext cx="11912301" cy="4098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3048000" y="44249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7;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var1 &gt;= 3 &amp;&amp; var2 &lt; 11;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29027" b="28624"/>
          <a:stretch/>
        </p:blipFill>
        <p:spPr>
          <a:xfrm>
            <a:off x="193638" y="-1"/>
            <a:ext cx="11998362" cy="59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7962900" y="3878640"/>
            <a:ext cx="422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+= 7;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//var1 = var1 + 7;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будет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40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70967"/>
          <a:stretch/>
        </p:blipFill>
        <p:spPr>
          <a:xfrm>
            <a:off x="215153" y="0"/>
            <a:ext cx="11976848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 = 3;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a % b;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false;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5786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4448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12 и платформе .NET 8: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Книги с общими принципами программирования: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Дональд Кнут. </a:t>
            </a:r>
            <a:r>
              <a:rPr lang="ru-RU" altLang="ru-RU" sz="2400" dirty="0">
                <a:latin typeface="Bookman Old Style" pitchFamily="18" charset="0"/>
              </a:rPr>
              <a:t>Искусство </a:t>
            </a:r>
            <a:r>
              <a:rPr lang="ru-RU" altLang="ru-RU" sz="2400" dirty="0" smtClean="0">
                <a:latin typeface="Bookman Old Style" pitchFamily="18" charset="0"/>
              </a:rPr>
              <a:t>программирования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Роберт </a:t>
            </a:r>
            <a:r>
              <a:rPr lang="ru-RU" altLang="ru-RU" sz="2400" b="1" dirty="0" smtClean="0">
                <a:latin typeface="Bookman Old Style" pitchFamily="18" charset="0"/>
              </a:rPr>
              <a:t>Мартин. </a:t>
            </a:r>
            <a:r>
              <a:rPr lang="ru-RU" altLang="ru-RU" sz="2400" dirty="0">
                <a:latin typeface="Bookman Old Style" pitchFamily="18" charset="0"/>
              </a:rPr>
              <a:t>Чистый </a:t>
            </a:r>
            <a:r>
              <a:rPr lang="ru-RU" altLang="ru-RU" sz="2400" dirty="0" smtClean="0">
                <a:latin typeface="Bookman Old Style" pitchFamily="18" charset="0"/>
              </a:rPr>
              <a:t>код (много противоречий, лучше см. п. 3)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>
                <a:latin typeface="Bookman Old Style" pitchFamily="18" charset="0"/>
              </a:rPr>
              <a:t>Совершенный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>
              <a:lnSpc>
                <a:spcPct val="150000"/>
              </a:lnSpc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40266" y="149607"/>
            <a:ext cx="11652946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10;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==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=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0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20) ||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25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40);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/= 5;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операции,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268941" y="654356"/>
            <a:ext cx="1192305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выполнения различных математических операций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.NET существует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Примеры использования: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Вводим с консоли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Далее операции 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Math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Квадратный корень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Возведение в 5-ю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abs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Модуль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Арксинус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меньшую сторону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большую сторону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344245" y="540056"/>
            <a:ext cx="118477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Число Пи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e^value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Возведение числа e в заданную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минимум двух 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максимум двух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с заданной точностью (3)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clamp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Math.Clamp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(value, 1, 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Ограничивание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значения диапазоном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value &gt; 0, -1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&lt; 0, 0 если = 0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71071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B0D2C-0018-42DF-877A-CCACB021655D}"/>
              </a:ext>
            </a:extLst>
          </p:cNvPr>
          <p:cNvSpPr txBox="1"/>
          <p:nvPr/>
        </p:nvSpPr>
        <p:spPr>
          <a:xfrm>
            <a:off x="0" y="3926501"/>
            <a:ext cx="9648111" cy="2927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язык программирования 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59CF808-FDEC-404B-9021-D9644DEED751}"/>
              </a:ext>
            </a:extLst>
          </p:cNvPr>
          <p:cNvGrpSpPr/>
          <p:nvPr/>
        </p:nvGrpSpPr>
        <p:grpSpPr>
          <a:xfrm>
            <a:off x="986441" y="2940762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22" y="3307161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648111" y="63857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233A3E2-506E-4F5C-976A-38C434F59978}"/>
              </a:ext>
            </a:extLst>
          </p:cNvPr>
          <p:cNvSpPr/>
          <p:nvPr/>
        </p:nvSpPr>
        <p:spPr>
          <a:xfrm>
            <a:off x="0" y="0"/>
            <a:ext cx="9027042" cy="6760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В начале 1980-х годов Бьярн Страуструп в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.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добавил 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концепцию объектно-ориентированного программирования (ООП). ООП позволяет программистам создавать программы, организованные вокруг объектов, которые представляют реальные сущности. </a:t>
            </a:r>
            <a:endParaRPr lang="en-US" sz="2400" dirty="0">
              <a:latin typeface="Bookman Old Style" panose="02050604050505020204" pitchFamily="18" charset="0"/>
              <a:cs typeface="Times New Roman"/>
            </a:endParaRPr>
          </a:p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C++ быстро стал популярным благодаря своей универсальности и эффективности.</a:t>
            </a:r>
            <a:r>
              <a:rPr lang="en-US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Он используется для создания программного обеспечения разного рода: от игр до 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ОС. Этот язык также широко применяется в обработке данных и научных расчетах.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92" y="2670089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598" y="138612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795596" y="5469768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2513075" y="0"/>
            <a:ext cx="96789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1990-х годов компания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C#.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разработан командой под руководством Андерса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веб-приложений и 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513074" cy="34290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425BD6-517C-4288-8EB1-AAB3D502CA2C}"/>
              </a:ext>
            </a:extLst>
          </p:cNvPr>
          <p:cNvSpPr/>
          <p:nvPr/>
        </p:nvSpPr>
        <p:spPr>
          <a:xfrm>
            <a:off x="210471" y="3429000"/>
            <a:ext cx="2758639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-12700" algn="ctr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Андерс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Хейлсберг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Объектно-ориентированный: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является объектно-ориентированным языком, который поддерживает наследование, полиморфизм и инкапсуляцию.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Совместимость с .NET: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11974</TotalTime>
  <Words>2380</Words>
  <Application>Microsoft Office PowerPoint</Application>
  <PresentationFormat>Широкоэкранный</PresentationFormat>
  <Paragraphs>440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Code</vt:lpstr>
      <vt:lpstr>Cascadia Mono</vt:lpstr>
      <vt:lpstr>Microsoft Sans Serif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531</cp:revision>
  <dcterms:modified xsi:type="dcterms:W3CDTF">2024-10-13T15:53:08Z</dcterms:modified>
</cp:coreProperties>
</file>