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media/image23.jpg" ContentType="image/jpg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57"/>
  </p:notesMasterIdLst>
  <p:sldIdLst>
    <p:sldId id="273" r:id="rId2"/>
    <p:sldId id="1031" r:id="rId3"/>
    <p:sldId id="1044" r:id="rId4"/>
    <p:sldId id="1045" r:id="rId5"/>
    <p:sldId id="1046" r:id="rId6"/>
    <p:sldId id="969" r:id="rId7"/>
    <p:sldId id="972" r:id="rId8"/>
    <p:sldId id="970" r:id="rId9"/>
    <p:sldId id="1047" r:id="rId10"/>
    <p:sldId id="971" r:id="rId11"/>
    <p:sldId id="1053" r:id="rId12"/>
    <p:sldId id="1054" r:id="rId13"/>
    <p:sldId id="1069" r:id="rId14"/>
    <p:sldId id="1060" r:id="rId15"/>
    <p:sldId id="1061" r:id="rId16"/>
    <p:sldId id="1062" r:id="rId17"/>
    <p:sldId id="991" r:id="rId18"/>
    <p:sldId id="1056" r:id="rId19"/>
    <p:sldId id="1064" r:id="rId20"/>
    <p:sldId id="1032" r:id="rId21"/>
    <p:sldId id="1057" r:id="rId22"/>
    <p:sldId id="1033" r:id="rId23"/>
    <p:sldId id="1034" r:id="rId24"/>
    <p:sldId id="988" r:id="rId25"/>
    <p:sldId id="998" r:id="rId26"/>
    <p:sldId id="1058" r:id="rId27"/>
    <p:sldId id="1059" r:id="rId28"/>
    <p:sldId id="987" r:id="rId29"/>
    <p:sldId id="1065" r:id="rId30"/>
    <p:sldId id="974" r:id="rId31"/>
    <p:sldId id="1035" r:id="rId32"/>
    <p:sldId id="973" r:id="rId33"/>
    <p:sldId id="1036" r:id="rId34"/>
    <p:sldId id="1051" r:id="rId35"/>
    <p:sldId id="992" r:id="rId36"/>
    <p:sldId id="978" r:id="rId37"/>
    <p:sldId id="981" r:id="rId38"/>
    <p:sldId id="1037" r:id="rId39"/>
    <p:sldId id="976" r:id="rId40"/>
    <p:sldId id="1070" r:id="rId41"/>
    <p:sldId id="1071" r:id="rId42"/>
    <p:sldId id="1072" r:id="rId43"/>
    <p:sldId id="995" r:id="rId44"/>
    <p:sldId id="996" r:id="rId45"/>
    <p:sldId id="982" r:id="rId46"/>
    <p:sldId id="983" r:id="rId47"/>
    <p:sldId id="984" r:id="rId48"/>
    <p:sldId id="1038" r:id="rId49"/>
    <p:sldId id="985" r:id="rId50"/>
    <p:sldId id="1039" r:id="rId51"/>
    <p:sldId id="1040" r:id="rId52"/>
    <p:sldId id="993" r:id="rId53"/>
    <p:sldId id="994" r:id="rId54"/>
    <p:sldId id="1041" r:id="rId55"/>
    <p:sldId id="1042" r:id="rId5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EFC9"/>
    <a:srgbClr val="292929"/>
    <a:srgbClr val="5A5A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68" autoAdjust="0"/>
    <p:restoredTop sz="82523" autoAdjust="0"/>
  </p:normalViewPr>
  <p:slideViewPr>
    <p:cSldViewPr snapToGrid="0">
      <p:cViewPr varScale="1">
        <p:scale>
          <a:sx n="131" d="100"/>
          <a:sy n="131" d="100"/>
        </p:scale>
        <p:origin x="1440" y="132"/>
      </p:cViewPr>
      <p:guideLst>
        <p:guide orient="horz" pos="2137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2F9473-F066-431E-A6E8-1D478C995A6B}" type="datetimeFigureOut">
              <a:rPr lang="en-US" smtClean="0"/>
              <a:pPr/>
              <a:t>5/1/2025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F4E2F1-1521-4C3A-A563-2F7D19AB6E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975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4812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0255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3250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4884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5705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2658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4745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0137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5080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3626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1398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3170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9751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13769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16188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41654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28014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70516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05918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15090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36476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9787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31977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41509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1344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69966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81009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44505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18351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53209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67353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70870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4200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9385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05801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73078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03150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86955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48336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59375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39880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77216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67321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7077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64348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44197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25313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75243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55832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35519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2362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10000"/>
              </a:lnSpc>
            </a:pPr>
            <a:r>
              <a:rPr lang="ru-RU" sz="1200" b="1" i="0" dirty="0" smtClean="0">
                <a:solidFill>
                  <a:srgbClr val="111111"/>
                </a:solidFill>
                <a:effectLst/>
                <a:latin typeface="Bookman Old Style" panose="02050604050505020204" pitchFamily="18" charset="0"/>
              </a:rPr>
              <a:t>Особенности процедурных языков (</a:t>
            </a:r>
            <a:r>
              <a:rPr lang="en-US" sz="1200" b="1" i="0" dirty="0" smtClean="0">
                <a:solidFill>
                  <a:srgbClr val="111111"/>
                </a:solidFill>
                <a:effectLst/>
                <a:latin typeface="Bookman Old Style" panose="02050604050505020204" pitchFamily="18" charset="0"/>
              </a:rPr>
              <a:t>C, </a:t>
            </a:r>
            <a:r>
              <a:rPr lang="ru-RU" sz="1200" b="1" i="0" dirty="0" smtClean="0">
                <a:solidFill>
                  <a:srgbClr val="111111"/>
                </a:solidFill>
                <a:effectLst/>
                <a:latin typeface="Bookman Old Style" panose="02050604050505020204" pitchFamily="18" charset="0"/>
              </a:rPr>
              <a:t>Паскаль, Бейсик, Фортран …):</a:t>
            </a:r>
          </a:p>
          <a:p>
            <a:pPr marL="457200" indent="-457200" algn="just">
              <a:lnSpc>
                <a:spcPct val="110000"/>
              </a:lnSpc>
              <a:buFont typeface="+mj-lt"/>
              <a:buAutoNum type="arabicPeriod"/>
            </a:pPr>
            <a:r>
              <a:rPr lang="ru-RU" sz="1200" dirty="0" smtClean="0">
                <a:solidFill>
                  <a:srgbClr val="111111"/>
                </a:solidFill>
                <a:latin typeface="Bookman Old Style" panose="02050604050505020204" pitchFamily="18" charset="0"/>
              </a:rPr>
              <a:t>последовательность, ветвление, цикл,</a:t>
            </a:r>
          </a:p>
          <a:p>
            <a:pPr marL="457200" indent="-457200" algn="just">
              <a:lnSpc>
                <a:spcPct val="110000"/>
              </a:lnSpc>
              <a:buFont typeface="+mj-lt"/>
              <a:buAutoNum type="arabicPeriod"/>
            </a:pPr>
            <a:r>
              <a:rPr lang="ru-RU" sz="1200" dirty="0" smtClean="0">
                <a:solidFill>
                  <a:srgbClr val="111111"/>
                </a:solidFill>
                <a:latin typeface="Bookman Old Style" panose="02050604050505020204" pitchFamily="18" charset="0"/>
              </a:rPr>
              <a:t>код выполняется последовательно, строка за строкой, сверху вниз,</a:t>
            </a:r>
          </a:p>
          <a:p>
            <a:pPr marL="457200" indent="-457200" algn="just">
              <a:lnSpc>
                <a:spcPct val="110000"/>
              </a:lnSpc>
              <a:buFont typeface="+mj-lt"/>
              <a:buAutoNum type="arabicPeriod"/>
            </a:pPr>
            <a:r>
              <a:rPr lang="ru-RU" sz="1200" dirty="0" smtClean="0">
                <a:solidFill>
                  <a:srgbClr val="111111"/>
                </a:solidFill>
                <a:latin typeface="Bookman Old Style" panose="02050604050505020204" pitchFamily="18" charset="0"/>
              </a:rPr>
              <a:t>данные и операции с ними тесно связаны,</a:t>
            </a:r>
          </a:p>
          <a:p>
            <a:pPr marL="457200" indent="-457200" algn="just">
              <a:lnSpc>
                <a:spcPct val="110000"/>
              </a:lnSpc>
              <a:buFont typeface="+mj-lt"/>
              <a:buAutoNum type="arabicPeriod"/>
            </a:pPr>
            <a:r>
              <a:rPr lang="ru-RU" sz="1200" dirty="0" smtClean="0">
                <a:solidFill>
                  <a:srgbClr val="111111"/>
                </a:solidFill>
                <a:latin typeface="Bookman Old Style" panose="02050604050505020204" pitchFamily="18" charset="0"/>
              </a:rPr>
              <a:t>=</a:t>
            </a:r>
            <a:r>
              <a:rPr lang="en-US" sz="1200" dirty="0" smtClean="0">
                <a:solidFill>
                  <a:srgbClr val="111111"/>
                </a:solidFill>
                <a:latin typeface="Bookman Old Style" panose="02050604050505020204" pitchFamily="18" charset="0"/>
              </a:rPr>
              <a:t>&gt; </a:t>
            </a:r>
            <a:r>
              <a:rPr lang="ru-RU" sz="1200" dirty="0" smtClean="0">
                <a:solidFill>
                  <a:srgbClr val="111111"/>
                </a:solidFill>
                <a:latin typeface="Bookman Old Style" panose="02050604050505020204" pitchFamily="18" charset="0"/>
              </a:rPr>
              <a:t>низкая модульность</a:t>
            </a:r>
            <a:r>
              <a:rPr lang="en-US" sz="1200" dirty="0" smtClean="0">
                <a:solidFill>
                  <a:srgbClr val="111111"/>
                </a:solidFill>
                <a:latin typeface="Bookman Old Style" panose="02050604050505020204" pitchFamily="18" charset="0"/>
              </a:rPr>
              <a:t>,</a:t>
            </a:r>
            <a:endParaRPr lang="ru-RU" sz="1200" dirty="0" smtClean="0">
              <a:solidFill>
                <a:srgbClr val="111111"/>
              </a:solidFill>
              <a:latin typeface="Bookman Old Style" panose="02050604050505020204" pitchFamily="18" charset="0"/>
            </a:endParaRPr>
          </a:p>
          <a:p>
            <a:pPr marL="457200" indent="-457200" algn="just">
              <a:lnSpc>
                <a:spcPct val="110000"/>
              </a:lnSpc>
              <a:buFont typeface="+mj-lt"/>
              <a:buAutoNum type="arabicPeriod"/>
            </a:pPr>
            <a:endParaRPr lang="en-US" sz="1200" dirty="0" smtClean="0">
              <a:solidFill>
                <a:srgbClr val="111111"/>
              </a:solidFill>
              <a:latin typeface="Bookman Old Style" panose="02050604050505020204" pitchFamily="18" charset="0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3654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9470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4401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700" marR="675005" indent="358140" algn="just">
              <a:lnSpc>
                <a:spcPct val="110000"/>
              </a:lnSpc>
            </a:pPr>
            <a:r>
              <a:rPr lang="ru-RU" spc="-5" dirty="0" smtClean="0">
                <a:latin typeface="Bookman Old Style" panose="02050604050505020204" pitchFamily="18" charset="0"/>
                <a:cs typeface="Times New Roman"/>
              </a:rPr>
              <a:t>Еще одним новшеством платформы .NET была технология активных серверных страниц </a:t>
            </a:r>
            <a:r>
              <a:rPr lang="ru-RU" b="1" spc="-5" dirty="0" smtClean="0">
                <a:latin typeface="Bookman Old Style" panose="02050604050505020204" pitchFamily="18" charset="0"/>
                <a:cs typeface="Times New Roman"/>
              </a:rPr>
              <a:t>ASP.NET</a:t>
            </a:r>
            <a:r>
              <a:rPr lang="ru-RU" spc="-5" dirty="0" smtClean="0">
                <a:latin typeface="Bookman Old Style" panose="02050604050505020204" pitchFamily="18" charset="0"/>
                <a:cs typeface="Times New Roman"/>
              </a:rPr>
              <a:t> (</a:t>
            </a:r>
            <a:r>
              <a:rPr lang="ru-RU" spc="-5" dirty="0" err="1" smtClean="0">
                <a:latin typeface="Bookman Old Style" panose="02050604050505020204" pitchFamily="18" charset="0"/>
                <a:cs typeface="Times New Roman"/>
              </a:rPr>
              <a:t>Active</a:t>
            </a:r>
            <a:r>
              <a:rPr lang="ru-RU" spc="-5" dirty="0" smtClean="0">
                <a:latin typeface="Bookman Old Style" panose="02050604050505020204" pitchFamily="18" charset="0"/>
                <a:cs typeface="Times New Roman"/>
              </a:rPr>
              <a:t> </a:t>
            </a:r>
            <a:r>
              <a:rPr lang="ru-RU" spc="-5" dirty="0" err="1" smtClean="0">
                <a:latin typeface="Bookman Old Style" panose="02050604050505020204" pitchFamily="18" charset="0"/>
                <a:cs typeface="Times New Roman"/>
              </a:rPr>
              <a:t>Server</a:t>
            </a:r>
            <a:r>
              <a:rPr lang="ru-RU" spc="-5" dirty="0" smtClean="0">
                <a:latin typeface="Bookman Old Style" panose="02050604050505020204" pitchFamily="18" charset="0"/>
                <a:cs typeface="Times New Roman"/>
              </a:rPr>
              <a:t> </a:t>
            </a:r>
            <a:r>
              <a:rPr lang="ru-RU" spc="-5" dirty="0" err="1" smtClean="0">
                <a:latin typeface="Bookman Old Style" panose="02050604050505020204" pitchFamily="18" charset="0"/>
                <a:cs typeface="Times New Roman"/>
              </a:rPr>
              <a:t>Page</a:t>
            </a:r>
            <a:r>
              <a:rPr lang="ru-RU" spc="-5" dirty="0" smtClean="0">
                <a:latin typeface="Bookman Old Style" panose="02050604050505020204" pitchFamily="18" charset="0"/>
                <a:cs typeface="Times New Roman"/>
              </a:rPr>
              <a:t>). С её помощью можно было относительно </a:t>
            </a:r>
            <a:r>
              <a:rPr lang="ru-RU" b="1" spc="-5" dirty="0" smtClean="0">
                <a:latin typeface="Bookman Old Style" panose="02050604050505020204" pitchFamily="18" charset="0"/>
                <a:cs typeface="Times New Roman"/>
              </a:rPr>
              <a:t>быстро разработать веб-приложения</a:t>
            </a:r>
            <a:r>
              <a:rPr lang="ru-RU" spc="-5" dirty="0" smtClean="0">
                <a:latin typeface="Bookman Old Style" panose="02050604050505020204" pitchFamily="18" charset="0"/>
                <a:cs typeface="Times New Roman"/>
              </a:rPr>
              <a:t>, взаимодействующие с базами данных.</a:t>
            </a:r>
          </a:p>
          <a:p>
            <a:pPr marL="12700" marR="675005" indent="358140" algn="just">
              <a:lnSpc>
                <a:spcPct val="110000"/>
              </a:lnSpc>
            </a:pPr>
            <a:r>
              <a:rPr lang="ru-RU" spc="-5" dirty="0" smtClean="0">
                <a:latin typeface="Bookman Old Style" panose="02050604050505020204" pitchFamily="18" charset="0"/>
                <a:cs typeface="Times New Roman"/>
              </a:rPr>
              <a:t>Также сейчас С# применяется для создания игр под </a:t>
            </a:r>
            <a:r>
              <a:rPr lang="ru-RU" spc="-5" dirty="0" err="1" smtClean="0">
                <a:latin typeface="Bookman Old Style" panose="02050604050505020204" pitchFamily="18" charset="0"/>
                <a:cs typeface="Times New Roman"/>
              </a:rPr>
              <a:t>Windows</a:t>
            </a:r>
            <a:r>
              <a:rPr lang="ru-RU" spc="-5" dirty="0" smtClean="0">
                <a:latin typeface="Bookman Old Style" panose="02050604050505020204" pitchFamily="18" charset="0"/>
                <a:cs typeface="Times New Roman"/>
              </a:rPr>
              <a:t>, </a:t>
            </a:r>
            <a:r>
              <a:rPr lang="ru-RU" spc="-5" dirty="0" err="1" smtClean="0">
                <a:latin typeface="Bookman Old Style" panose="02050604050505020204" pitchFamily="18" charset="0"/>
                <a:cs typeface="Times New Roman"/>
              </a:rPr>
              <a:t>macOS</a:t>
            </a:r>
            <a:r>
              <a:rPr lang="ru-RU" spc="-5" dirty="0" smtClean="0">
                <a:latin typeface="Bookman Old Style" panose="02050604050505020204" pitchFamily="18" charset="0"/>
                <a:cs typeface="Times New Roman"/>
              </a:rPr>
              <a:t>, </a:t>
            </a:r>
            <a:r>
              <a:rPr lang="ru-RU" spc="-5" dirty="0" err="1" smtClean="0">
                <a:latin typeface="Bookman Old Style" panose="02050604050505020204" pitchFamily="18" charset="0"/>
                <a:cs typeface="Times New Roman"/>
              </a:rPr>
              <a:t>Android</a:t>
            </a:r>
            <a:r>
              <a:rPr lang="ru-RU" spc="-5" dirty="0" smtClean="0">
                <a:latin typeface="Bookman Old Style" panose="02050604050505020204" pitchFamily="18" charset="0"/>
                <a:cs typeface="Times New Roman"/>
              </a:rPr>
              <a:t> и </a:t>
            </a:r>
            <a:r>
              <a:rPr lang="ru-RU" spc="-5" dirty="0" err="1" smtClean="0">
                <a:latin typeface="Bookman Old Style" panose="02050604050505020204" pitchFamily="18" charset="0"/>
                <a:cs typeface="Times New Roman"/>
              </a:rPr>
              <a:t>iOS</a:t>
            </a:r>
            <a:r>
              <a:rPr lang="ru-RU" spc="-5" dirty="0" smtClean="0">
                <a:latin typeface="Bookman Old Style" panose="02050604050505020204" pitchFamily="18" charset="0"/>
                <a:cs typeface="Times New Roman"/>
              </a:rPr>
              <a:t>. Объясняется это тем, что этот язык лучше всего подходит для работы с</a:t>
            </a:r>
            <a:r>
              <a:rPr lang="en-US" spc="-5" dirty="0" smtClean="0">
                <a:latin typeface="Bookman Old Style" panose="02050604050505020204" pitchFamily="18" charset="0"/>
                <a:cs typeface="Times New Roman"/>
              </a:rPr>
              <a:t> </a:t>
            </a:r>
            <a:r>
              <a:rPr lang="ru-RU" spc="-5" dirty="0" err="1" smtClean="0">
                <a:latin typeface="Bookman Old Style" panose="02050604050505020204" pitchFamily="18" charset="0"/>
                <a:cs typeface="Times New Roman"/>
              </a:rPr>
              <a:t>Unity</a:t>
            </a:r>
            <a:r>
              <a:rPr lang="en-US" spc="-5" dirty="0" smtClean="0">
                <a:latin typeface="Bookman Old Style" panose="02050604050505020204" pitchFamily="18" charset="0"/>
                <a:cs typeface="Times New Roman"/>
              </a:rPr>
              <a:t>.</a:t>
            </a:r>
            <a:endParaRPr lang="ru-RU" dirty="0" smtClean="0">
              <a:latin typeface="Bookman Old Style" panose="02050604050505020204" pitchFamily="18" charset="0"/>
              <a:cs typeface="Times New Roman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1665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4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7736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23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3617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23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7139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5897"/>
            <a:ext cx="12192000" cy="949324"/>
          </a:xfrm>
        </p:spPr>
        <p:txBody>
          <a:bodyPr/>
          <a:lstStyle>
            <a:lvl1pPr algn="ctr">
              <a:defRPr sz="27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7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4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2214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4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5112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23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3460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23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4405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23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9215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4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9695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4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9624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23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0920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23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0768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4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892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visualstudio.microsoft.com/ru/vs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metanit.com/sharp/tutorial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habr.com/ru/articles/161205/" TargetMode="External"/><Relationship Id="rId4" Type="http://schemas.openxmlformats.org/officeDocument/2006/relationships/hyperlink" Target="https://ulearn.me/" TargetMode="Externa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0" y="801560"/>
            <a:ext cx="12192000" cy="1569658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indent="254000" algn="ctr">
              <a:spcBef>
                <a:spcPct val="20000"/>
              </a:spcBef>
            </a:pPr>
            <a:r>
              <a:rPr lang="ru-RU" sz="4800" b="1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Информационные технологии</a:t>
            </a:r>
            <a:br>
              <a:rPr lang="ru-RU" sz="4800" b="1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</a:br>
            <a:r>
              <a:rPr lang="ru-RU" sz="4800" b="1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и программирование</a:t>
            </a:r>
            <a:endParaRPr lang="ru-RU" altLang="ru-RU" sz="4800" b="1" dirty="0">
              <a:solidFill>
                <a:schemeClr val="accent1">
                  <a:lumMod val="50000"/>
                </a:schemeClr>
              </a:solidFill>
              <a:latin typeface="Bookman Old Style" pitchFamily="18" charset="0"/>
            </a:endParaRPr>
          </a:p>
        </p:txBody>
      </p:sp>
      <p:sp>
        <p:nvSpPr>
          <p:cNvPr id="17" name="Заголовок 16">
            <a:extLst>
              <a:ext uri="{FF2B5EF4-FFF2-40B4-BE49-F238E27FC236}">
                <a16:creationId xmlns:a16="http://schemas.microsoft.com/office/drawing/2014/main" id="{D630362D-1F09-46B4-9DE4-AEA483AC82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6674" y="2483043"/>
            <a:ext cx="8978016" cy="914400"/>
          </a:xfrm>
        </p:spPr>
        <p:txBody>
          <a:bodyPr>
            <a:noAutofit/>
          </a:bodyPr>
          <a:lstStyle/>
          <a:p>
            <a:pPr algn="l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Лекция 1. Основы языка </a:t>
            </a:r>
            <a:r>
              <a:rPr lang="en-US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C#</a:t>
            </a:r>
            <a:br>
              <a:rPr lang="en-US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Содержание лекции:</a:t>
            </a:r>
            <a:endParaRPr lang="ru-RU" sz="2800" dirty="0">
              <a:latin typeface="Bookman Old Style" panose="02050604050505020204" pitchFamily="18" charset="0"/>
            </a:endParaRPr>
          </a:p>
        </p:txBody>
      </p:sp>
      <p:sp>
        <p:nvSpPr>
          <p:cNvPr id="10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6336807"/>
            <a:ext cx="12192000" cy="521193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9050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indent="723900" algn="just"/>
            <a:r>
              <a:rPr lang="ru-RU" b="1" dirty="0">
                <a:solidFill>
                  <a:srgbClr val="292929"/>
                </a:solidFill>
                <a:latin typeface="Bookman Old Style" pitchFamily="18" charset="0"/>
              </a:rPr>
              <a:t>Преподаватель курса: Клюкин Даниил Анатольевич, ст. преподаватель каф. </a:t>
            </a:r>
            <a:r>
              <a:rPr lang="ru-RU" b="1">
                <a:solidFill>
                  <a:srgbClr val="292929"/>
                </a:solidFill>
                <a:latin typeface="Bookman Old Style" pitchFamily="18" charset="0"/>
              </a:rPr>
              <a:t>ПМиИТ</a:t>
            </a:r>
            <a:endParaRPr lang="ru-RU" b="1" dirty="0">
              <a:solidFill>
                <a:srgbClr val="292929"/>
              </a:solidFill>
              <a:latin typeface="Bookman Old Style" pitchFamily="18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886674" y="3484679"/>
            <a:ext cx="1064965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История создания языка </a:t>
            </a: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C#</a:t>
            </a:r>
            <a:endParaRPr lang="en-US" sz="2800" b="1" dirty="0" smtClean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Общие понятия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Процесс преобразования 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C# </a:t>
            </a:r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кода в машинный код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Элементы </a:t>
            </a:r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языка </a:t>
            </a: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C#</a:t>
            </a:r>
            <a:endParaRPr lang="en-US" sz="2800" b="1" dirty="0" smtClean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Выражения </a:t>
            </a:r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и </a:t>
            </a: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операции</a:t>
            </a:r>
            <a:endParaRPr lang="en-US" sz="2800" b="1" dirty="0" smtClean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Математические </a:t>
            </a:r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операции, класс </a:t>
            </a:r>
            <a:r>
              <a:rPr lang="en-US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Math</a:t>
            </a:r>
            <a:endParaRPr lang="ru-RU" sz="2800" b="1" dirty="0" smtClean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2" name="Rectangle 28" descr="Светлый диагональный 2">
            <a:extLst>
              <a:ext uri="{FF2B5EF4-FFF2-40B4-BE49-F238E27FC236}">
                <a16:creationId xmlns:a16="http://schemas.microsoft.com/office/drawing/2014/main" id="{2A0E99F7-A4CC-4E8F-8C74-D6A0327657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Общие понятия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9DF0FE0-DB9D-4180-8370-CD26FB46DF57}"/>
              </a:ext>
            </a:extLst>
          </p:cNvPr>
          <p:cNvSpPr txBox="1"/>
          <p:nvPr/>
        </p:nvSpPr>
        <p:spPr>
          <a:xfrm>
            <a:off x="0" y="654356"/>
            <a:ext cx="12192000" cy="6186309"/>
          </a:xfrm>
          <a:prstGeom prst="rect">
            <a:avLst/>
          </a:prstGeom>
          <a:noFill/>
        </p:spPr>
        <p:txBody>
          <a:bodyPr wrap="square" lIns="360000" rIns="36000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i="0" dirty="0" smtClean="0">
                <a:effectLst/>
                <a:latin typeface="Bookman Old Style" panose="02050604050505020204" pitchFamily="18" charset="0"/>
              </a:rPr>
              <a:t>Программирование </a:t>
            </a:r>
            <a:r>
              <a:rPr lang="ru-RU" sz="2400" dirty="0">
                <a:latin typeface="Bookman Old Style" panose="02050604050505020204" pitchFamily="18" charset="0"/>
              </a:rPr>
              <a:t>— это наука, изучающая теорию и методы разработки, производства и эксплуатации программного обеспечения ЭВМ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ru-RU" sz="2400" b="1" i="0" dirty="0" smtClean="0">
                <a:effectLst/>
                <a:latin typeface="Bookman Old Style" panose="02050604050505020204" pitchFamily="18" charset="0"/>
              </a:rPr>
              <a:t>Суть программирования </a:t>
            </a:r>
            <a:r>
              <a:rPr lang="ru-RU" sz="2400" i="0" dirty="0" smtClean="0">
                <a:effectLst/>
                <a:latin typeface="Bookman Old Style" panose="02050604050505020204" pitchFamily="18" charset="0"/>
              </a:rPr>
              <a:t>заключается</a:t>
            </a:r>
            <a:r>
              <a:rPr lang="ru-RU" sz="2400" b="1" i="0" dirty="0" smtClean="0">
                <a:effectLst/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в </a:t>
            </a:r>
            <a:r>
              <a:rPr lang="ru-RU" sz="2400" dirty="0">
                <a:latin typeface="Bookman Old Style" panose="02050604050505020204" pitchFamily="18" charset="0"/>
              </a:rPr>
              <a:t>том, чтобы составить</a:t>
            </a:r>
            <a:r>
              <a:rPr lang="ru-RU" sz="2400" b="1" dirty="0">
                <a:latin typeface="Bookman Old Style" panose="02050604050505020204" pitchFamily="18" charset="0"/>
              </a:rPr>
              <a:t> алгоритм </a:t>
            </a:r>
            <a:r>
              <a:rPr lang="ru-RU" sz="2400" dirty="0">
                <a:latin typeface="Bookman Old Style" panose="02050604050505020204" pitchFamily="18" charset="0"/>
              </a:rPr>
              <a:t>и перевести его на </a:t>
            </a:r>
            <a:r>
              <a:rPr lang="ru-RU" sz="2400" b="1" dirty="0">
                <a:latin typeface="Bookman Old Style" panose="02050604050505020204" pitchFamily="18" charset="0"/>
              </a:rPr>
              <a:t>язык </a:t>
            </a:r>
            <a:r>
              <a:rPr lang="ru-RU" sz="2400" b="1" dirty="0" smtClean="0">
                <a:latin typeface="Bookman Old Style" panose="02050604050505020204" pitchFamily="18" charset="0"/>
              </a:rPr>
              <a:t>программирования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ru-RU" sz="2400" b="1" i="0" dirty="0" smtClean="0">
                <a:effectLst/>
                <a:latin typeface="Bookman Old Style" panose="02050604050505020204" pitchFamily="18" charset="0"/>
              </a:rPr>
              <a:t>Алгоритм</a:t>
            </a:r>
            <a:r>
              <a:rPr lang="ru-RU" sz="2400" i="0" dirty="0" smtClean="0">
                <a:effectLst/>
                <a:latin typeface="Bookman Old Style" panose="02050604050505020204" pitchFamily="18" charset="0"/>
              </a:rPr>
              <a:t> </a:t>
            </a:r>
            <a:r>
              <a:rPr lang="ru-RU" sz="2400" dirty="0">
                <a:latin typeface="Bookman Old Style" panose="02050604050505020204" pitchFamily="18" charset="0"/>
              </a:rPr>
              <a:t>—</a:t>
            </a:r>
            <a:r>
              <a:rPr lang="ru-RU" sz="2400" i="0" dirty="0" smtClean="0">
                <a:effectLst/>
                <a:latin typeface="Bookman Old Style" panose="02050604050505020204" pitchFamily="18" charset="0"/>
              </a:rPr>
              <a:t> это </a:t>
            </a:r>
            <a:r>
              <a:rPr lang="ru-RU" sz="2400" b="1" i="0" dirty="0" smtClean="0">
                <a:effectLst/>
                <a:latin typeface="Bookman Old Style" panose="02050604050505020204" pitchFamily="18" charset="0"/>
              </a:rPr>
              <a:t>описание последовательности операций</a:t>
            </a:r>
            <a:r>
              <a:rPr lang="ru-RU" sz="2400" i="0" dirty="0" smtClean="0">
                <a:effectLst/>
                <a:latin typeface="Bookman Old Style" panose="02050604050505020204" pitchFamily="18" charset="0"/>
              </a:rPr>
              <a:t>, направленных на решение поставленной задачи.</a:t>
            </a:r>
          </a:p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ru-RU" sz="2400" b="1" dirty="0" smtClean="0">
                <a:latin typeface="Bookman Old Style" panose="02050604050505020204" pitchFamily="18" charset="0"/>
              </a:rPr>
              <a:t>Язык программирования </a:t>
            </a:r>
            <a:r>
              <a:rPr lang="ru-RU" sz="2400" dirty="0">
                <a:latin typeface="Bookman Old Style" panose="02050604050505020204" pitchFamily="18" charset="0"/>
              </a:rPr>
              <a:t>— </a:t>
            </a:r>
            <a:r>
              <a:rPr lang="ru-RU" sz="2400" spc="-15" dirty="0">
                <a:latin typeface="Bookman Old Style" panose="02050604050505020204" pitchFamily="18" charset="0"/>
                <a:cs typeface="Times New Roman"/>
              </a:rPr>
              <a:t>это</a:t>
            </a:r>
            <a:r>
              <a:rPr lang="ru-RU" sz="2400" spc="-5" dirty="0">
                <a:latin typeface="Bookman Old Style" panose="02050604050505020204" pitchFamily="18" charset="0"/>
                <a:cs typeface="Times New Roman"/>
              </a:rPr>
              <a:t> набор</a:t>
            </a:r>
            <a:r>
              <a:rPr lang="ru-RU" sz="2400" spc="-15" dirty="0">
                <a:latin typeface="Bookman Old Style" panose="02050604050505020204" pitchFamily="18" charset="0"/>
                <a:cs typeface="Times New Roman"/>
              </a:rPr>
              <a:t> </a:t>
            </a:r>
            <a:r>
              <a:rPr lang="ru-RU" sz="2400" spc="-5" dirty="0">
                <a:latin typeface="Bookman Old Style" panose="02050604050505020204" pitchFamily="18" charset="0"/>
                <a:cs typeface="Times New Roman"/>
              </a:rPr>
              <a:t>правил,</a:t>
            </a:r>
            <a:r>
              <a:rPr lang="ru-RU" sz="2400" spc="-15" dirty="0">
                <a:latin typeface="Bookman Old Style" panose="02050604050505020204" pitchFamily="18" charset="0"/>
                <a:cs typeface="Times New Roman"/>
              </a:rPr>
              <a:t> </a:t>
            </a:r>
            <a:r>
              <a:rPr lang="ru-RU" sz="2400" dirty="0">
                <a:latin typeface="Bookman Old Style" panose="02050604050505020204" pitchFamily="18" charset="0"/>
                <a:cs typeface="Times New Roman"/>
              </a:rPr>
              <a:t>с</a:t>
            </a:r>
            <a:r>
              <a:rPr lang="ru-RU" sz="2400" spc="-10" dirty="0">
                <a:latin typeface="Bookman Old Style" panose="02050604050505020204" pitchFamily="18" charset="0"/>
                <a:cs typeface="Times New Roman"/>
              </a:rPr>
              <a:t> помощью</a:t>
            </a:r>
            <a:r>
              <a:rPr lang="ru-RU" sz="2400" spc="-5" dirty="0">
                <a:latin typeface="Bookman Old Style" panose="02050604050505020204" pitchFamily="18" charset="0"/>
                <a:cs typeface="Times New Roman"/>
              </a:rPr>
              <a:t> </a:t>
            </a:r>
            <a:r>
              <a:rPr lang="ru-RU" sz="2400" spc="-30" dirty="0">
                <a:latin typeface="Bookman Old Style" panose="02050604050505020204" pitchFamily="18" charset="0"/>
                <a:cs typeface="Times New Roman"/>
              </a:rPr>
              <a:t>которых</a:t>
            </a:r>
            <a:r>
              <a:rPr lang="ru-RU" sz="2400" spc="20" dirty="0">
                <a:latin typeface="Bookman Old Style" panose="02050604050505020204" pitchFamily="18" charset="0"/>
                <a:cs typeface="Times New Roman"/>
              </a:rPr>
              <a:t> </a:t>
            </a:r>
            <a:r>
              <a:rPr lang="ru-RU" sz="2400" spc="-5" dirty="0">
                <a:latin typeface="Bookman Old Style" panose="02050604050505020204" pitchFamily="18" charset="0"/>
                <a:cs typeface="Times New Roman"/>
              </a:rPr>
              <a:t>программист </a:t>
            </a:r>
            <a:r>
              <a:rPr lang="ru-RU" sz="2400" spc="-585" dirty="0">
                <a:latin typeface="Bookman Old Style" panose="02050604050505020204" pitchFamily="18" charset="0"/>
                <a:cs typeface="Times New Roman"/>
              </a:rPr>
              <a:t> </a:t>
            </a:r>
            <a:r>
              <a:rPr lang="ru-RU" sz="2400" spc="-10" dirty="0">
                <a:latin typeface="Bookman Old Style" panose="02050604050505020204" pitchFamily="18" charset="0"/>
                <a:cs typeface="Times New Roman"/>
              </a:rPr>
              <a:t>записывает</a:t>
            </a:r>
            <a:r>
              <a:rPr lang="ru-RU" sz="2400" spc="5" dirty="0">
                <a:latin typeface="Bookman Old Style" panose="02050604050505020204" pitchFamily="18" charset="0"/>
                <a:cs typeface="Times New Roman"/>
              </a:rPr>
              <a:t> </a:t>
            </a:r>
            <a:r>
              <a:rPr lang="ru-RU" sz="2400" spc="-25" dirty="0">
                <a:latin typeface="Bookman Old Style" panose="02050604050505020204" pitchFamily="18" charset="0"/>
                <a:cs typeface="Times New Roman"/>
              </a:rPr>
              <a:t>исходную</a:t>
            </a:r>
            <a:r>
              <a:rPr lang="ru-RU" sz="2400" spc="-5" dirty="0">
                <a:latin typeface="Bookman Old Style" panose="02050604050505020204" pitchFamily="18" charset="0"/>
                <a:cs typeface="Times New Roman"/>
              </a:rPr>
              <a:t> </a:t>
            </a:r>
            <a:r>
              <a:rPr lang="ru-RU" sz="2400" spc="-25" dirty="0">
                <a:latin typeface="Bookman Old Style" panose="02050604050505020204" pitchFamily="18" charset="0"/>
                <a:cs typeface="Times New Roman"/>
              </a:rPr>
              <a:t>программу.</a:t>
            </a:r>
            <a:r>
              <a:rPr lang="ru-RU" sz="2400" spc="-15" dirty="0">
                <a:latin typeface="Bookman Old Style" panose="02050604050505020204" pitchFamily="18" charset="0"/>
                <a:cs typeface="Times New Roman"/>
              </a:rPr>
              <a:t> </a:t>
            </a:r>
            <a:r>
              <a:rPr lang="ru-RU" sz="2400" spc="-5" dirty="0">
                <a:latin typeface="Bookman Old Style" panose="02050604050505020204" pitchFamily="18" charset="0"/>
                <a:cs typeface="Times New Roman"/>
              </a:rPr>
              <a:t>Из</a:t>
            </a:r>
            <a:r>
              <a:rPr lang="ru-RU" sz="2400" spc="5" dirty="0">
                <a:latin typeface="Bookman Old Style" panose="02050604050505020204" pitchFamily="18" charset="0"/>
                <a:cs typeface="Times New Roman"/>
              </a:rPr>
              <a:t> </a:t>
            </a:r>
            <a:r>
              <a:rPr lang="ru-RU" sz="2400" spc="-10" dirty="0">
                <a:latin typeface="Bookman Old Style" panose="02050604050505020204" pitchFamily="18" charset="0"/>
                <a:cs typeface="Times New Roman"/>
              </a:rPr>
              <a:t>полученного текста</a:t>
            </a:r>
            <a:r>
              <a:rPr lang="ru-RU" sz="2400" spc="5" dirty="0">
                <a:latin typeface="Bookman Old Style" panose="02050604050505020204" pitchFamily="18" charset="0"/>
                <a:cs typeface="Times New Roman"/>
              </a:rPr>
              <a:t> </a:t>
            </a:r>
            <a:r>
              <a:rPr lang="ru-RU" sz="2400" spc="-5" dirty="0">
                <a:latin typeface="Bookman Old Style" panose="02050604050505020204" pitchFamily="18" charset="0"/>
                <a:cs typeface="Times New Roman"/>
              </a:rPr>
              <a:t>специализированные </a:t>
            </a:r>
            <a:r>
              <a:rPr lang="ru-RU" sz="2400" dirty="0">
                <a:latin typeface="Bookman Old Style" panose="02050604050505020204" pitchFamily="18" charset="0"/>
                <a:cs typeface="Times New Roman"/>
              </a:rPr>
              <a:t> </a:t>
            </a:r>
            <a:r>
              <a:rPr lang="ru-RU" sz="2400" spc="-5" dirty="0">
                <a:latin typeface="Bookman Old Style" panose="02050604050505020204" pitchFamily="18" charset="0"/>
                <a:cs typeface="Times New Roman"/>
              </a:rPr>
              <a:t>программы</a:t>
            </a:r>
            <a:r>
              <a:rPr lang="ru-RU" sz="2400" spc="5" dirty="0">
                <a:latin typeface="Bookman Old Style" panose="02050604050505020204" pitchFamily="18" charset="0"/>
                <a:cs typeface="Times New Roman"/>
              </a:rPr>
              <a:t> </a:t>
            </a:r>
            <a:r>
              <a:rPr lang="ru-RU" sz="2400" spc="-5" dirty="0">
                <a:latin typeface="Bookman Old Style" panose="02050604050505020204" pitchFamily="18" charset="0"/>
                <a:cs typeface="Times New Roman"/>
              </a:rPr>
              <a:t>(трансляторы,</a:t>
            </a:r>
            <a:r>
              <a:rPr lang="ru-RU" sz="2400" spc="20" dirty="0">
                <a:latin typeface="Bookman Old Style" panose="02050604050505020204" pitchFamily="18" charset="0"/>
                <a:cs typeface="Times New Roman"/>
              </a:rPr>
              <a:t> </a:t>
            </a:r>
            <a:r>
              <a:rPr lang="ru-RU" sz="2400" spc="-15" dirty="0">
                <a:latin typeface="Bookman Old Style" panose="02050604050505020204" pitchFamily="18" charset="0"/>
                <a:cs typeface="Times New Roman"/>
              </a:rPr>
              <a:t>компоновщики </a:t>
            </a:r>
            <a:r>
              <a:rPr lang="ru-RU" sz="2400" dirty="0">
                <a:latin typeface="Bookman Old Style" panose="02050604050505020204" pitchFamily="18" charset="0"/>
                <a:cs typeface="Times New Roman"/>
              </a:rPr>
              <a:t>и</a:t>
            </a:r>
            <a:r>
              <a:rPr lang="ru-RU" sz="2400" spc="-10" dirty="0">
                <a:latin typeface="Bookman Old Style" panose="02050604050505020204" pitchFamily="18" charset="0"/>
                <a:cs typeface="Times New Roman"/>
              </a:rPr>
              <a:t> </a:t>
            </a:r>
            <a:r>
              <a:rPr lang="ru-RU" sz="2400" dirty="0">
                <a:latin typeface="Bookman Old Style" panose="02050604050505020204" pitchFamily="18" charset="0"/>
                <a:cs typeface="Times New Roman"/>
              </a:rPr>
              <a:t>др.)</a:t>
            </a:r>
            <a:r>
              <a:rPr lang="ru-RU" sz="2400" spc="5" dirty="0">
                <a:latin typeface="Bookman Old Style" panose="02050604050505020204" pitchFamily="18" charset="0"/>
                <a:cs typeface="Times New Roman"/>
              </a:rPr>
              <a:t> </a:t>
            </a:r>
            <a:r>
              <a:rPr lang="ru-RU" sz="2400" spc="-15" dirty="0">
                <a:latin typeface="Bookman Old Style" panose="02050604050505020204" pitchFamily="18" charset="0"/>
                <a:cs typeface="Times New Roman"/>
              </a:rPr>
              <a:t>формируют</a:t>
            </a:r>
            <a:r>
              <a:rPr lang="ru-RU" sz="2400" spc="-25" dirty="0">
                <a:latin typeface="Bookman Old Style" panose="02050604050505020204" pitchFamily="18" charset="0"/>
                <a:cs typeface="Times New Roman"/>
              </a:rPr>
              <a:t> </a:t>
            </a:r>
            <a:r>
              <a:rPr lang="ru-RU" sz="2400" spc="-50" dirty="0">
                <a:latin typeface="Bookman Old Style" panose="02050604050505020204" pitchFamily="18" charset="0"/>
                <a:cs typeface="Times New Roman"/>
              </a:rPr>
              <a:t>код,</a:t>
            </a:r>
            <a:r>
              <a:rPr lang="ru-RU" sz="2400" dirty="0">
                <a:latin typeface="Bookman Old Style" panose="02050604050505020204" pitchFamily="18" charset="0"/>
                <a:cs typeface="Times New Roman"/>
              </a:rPr>
              <a:t> </a:t>
            </a:r>
            <a:r>
              <a:rPr lang="ru-RU" sz="2400" spc="-10" dirty="0">
                <a:latin typeface="Bookman Old Style" panose="02050604050505020204" pitchFamily="18" charset="0"/>
                <a:cs typeface="Times New Roman"/>
              </a:rPr>
              <a:t>предназначенный</a:t>
            </a:r>
            <a:r>
              <a:rPr lang="ru-RU" sz="2400" spc="10" dirty="0">
                <a:latin typeface="Bookman Old Style" panose="02050604050505020204" pitchFamily="18" charset="0"/>
                <a:cs typeface="Times New Roman"/>
              </a:rPr>
              <a:t> </a:t>
            </a:r>
            <a:r>
              <a:rPr lang="ru-RU" sz="2400" dirty="0">
                <a:latin typeface="Bookman Old Style" panose="02050604050505020204" pitchFamily="18" charset="0"/>
                <a:cs typeface="Times New Roman"/>
              </a:rPr>
              <a:t>для </a:t>
            </a:r>
            <a:r>
              <a:rPr lang="ru-RU" sz="2400" spc="-585" dirty="0">
                <a:latin typeface="Bookman Old Style" panose="02050604050505020204" pitchFamily="18" charset="0"/>
                <a:cs typeface="Times New Roman"/>
              </a:rPr>
              <a:t> </a:t>
            </a:r>
            <a:r>
              <a:rPr lang="ru-RU" sz="2400" dirty="0">
                <a:latin typeface="Bookman Old Style" panose="02050604050505020204" pitchFamily="18" charset="0"/>
                <a:cs typeface="Times New Roman"/>
              </a:rPr>
              <a:t>процессора</a:t>
            </a:r>
            <a:r>
              <a:rPr lang="ru-RU" sz="2400" dirty="0" smtClean="0">
                <a:latin typeface="Bookman Old Style" panose="02050604050505020204" pitchFamily="18" charset="0"/>
                <a:cs typeface="Times New Roman"/>
              </a:rPr>
              <a:t>.</a:t>
            </a:r>
            <a:endParaRPr lang="ru-RU" sz="2400" dirty="0">
              <a:latin typeface="Bookman Old Style" panose="02050604050505020204" pitchFamily="18" charset="0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00688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9DF0FE0-DB9D-4180-8370-CD26FB46DF57}"/>
              </a:ext>
            </a:extLst>
          </p:cNvPr>
          <p:cNvSpPr txBox="1"/>
          <p:nvPr/>
        </p:nvSpPr>
        <p:spPr>
          <a:xfrm>
            <a:off x="0" y="0"/>
            <a:ext cx="12192000" cy="6740307"/>
          </a:xfrm>
          <a:prstGeom prst="rect">
            <a:avLst/>
          </a:prstGeom>
          <a:noFill/>
        </p:spPr>
        <p:txBody>
          <a:bodyPr wrap="square" lIns="360000" rIns="36000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Программа</a:t>
            </a:r>
            <a:r>
              <a:rPr lang="ru-RU" sz="2400" dirty="0">
                <a:latin typeface="Bookman Old Style" panose="02050604050505020204" pitchFamily="18" charset="0"/>
              </a:rPr>
              <a:t> — комбинация компьютерных </a:t>
            </a:r>
            <a:r>
              <a:rPr lang="ru-RU" sz="2400" b="1" dirty="0">
                <a:latin typeface="Bookman Old Style" panose="02050604050505020204" pitchFamily="18" charset="0"/>
              </a:rPr>
              <a:t>инструкций</a:t>
            </a:r>
            <a:r>
              <a:rPr lang="ru-RU" sz="2400" dirty="0">
                <a:latin typeface="Bookman Old Style" panose="02050604050505020204" pitchFamily="18" charset="0"/>
              </a:rPr>
              <a:t> и </a:t>
            </a:r>
            <a:r>
              <a:rPr lang="ru-RU" sz="2400" b="1" dirty="0">
                <a:latin typeface="Bookman Old Style" panose="02050604050505020204" pitchFamily="18" charset="0"/>
              </a:rPr>
              <a:t>данных</a:t>
            </a:r>
            <a:r>
              <a:rPr lang="ru-RU" sz="2400" dirty="0">
                <a:latin typeface="Bookman Old Style" panose="02050604050505020204" pitchFamily="18" charset="0"/>
              </a:rPr>
              <a:t>, позволяющая аппаратному обеспечению вычислительной системы выполнять вычисления или функции управления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Компилятор </a:t>
            </a:r>
            <a:r>
              <a:rPr lang="ru-RU" sz="2400" dirty="0">
                <a:latin typeface="Bookman Old Style" panose="02050604050505020204" pitchFamily="18" charset="0"/>
              </a:rPr>
              <a:t>— это программа-транслятор, которая преобразует исходный код, написанный на языке программирования высокого уровня, в эквивалентный </a:t>
            </a:r>
            <a:r>
              <a:rPr lang="ru-RU" sz="2400" b="1" dirty="0">
                <a:latin typeface="Bookman Old Style" panose="02050604050505020204" pitchFamily="18" charset="0"/>
              </a:rPr>
              <a:t>машинный код</a:t>
            </a:r>
            <a:r>
              <a:rPr lang="ru-RU" sz="2400" dirty="0">
                <a:latin typeface="Bookman Old Style" panose="02050604050505020204" pitchFamily="18" charset="0"/>
              </a:rPr>
              <a:t> (</a:t>
            </a:r>
            <a:r>
              <a:rPr lang="ru-RU" sz="2400" b="1" dirty="0">
                <a:latin typeface="Bookman Old Style" panose="02050604050505020204" pitchFamily="18" charset="0"/>
              </a:rPr>
              <a:t>исполняемый файл</a:t>
            </a:r>
            <a:r>
              <a:rPr lang="ru-RU" sz="2400" dirty="0">
                <a:latin typeface="Bookman Old Style" panose="02050604050505020204" pitchFamily="18" charset="0"/>
              </a:rPr>
              <a:t>) или промежуточное представление (например, </a:t>
            </a:r>
            <a:r>
              <a:rPr lang="ru-RU" sz="2400" b="1" dirty="0">
                <a:latin typeface="Bookman Old Style" panose="02050604050505020204" pitchFamily="18" charset="0"/>
              </a:rPr>
              <a:t>байт-код</a:t>
            </a:r>
            <a:r>
              <a:rPr lang="ru-RU" sz="2400" dirty="0">
                <a:latin typeface="Bookman Old Style" panose="02050604050505020204" pitchFamily="18" charset="0"/>
              </a:rPr>
              <a:t>) перед выполнением программы</a:t>
            </a:r>
            <a:r>
              <a:rPr lang="ru-RU" sz="2400" dirty="0" smtClean="0">
                <a:latin typeface="Bookman Old Style" panose="02050604050505020204" pitchFamily="18" charset="0"/>
              </a:rPr>
              <a:t>. </a:t>
            </a:r>
            <a:r>
              <a:rPr lang="ru-RU" sz="2400" b="1" dirty="0" smtClean="0">
                <a:latin typeface="Bookman Old Style" panose="02050604050505020204" pitchFamily="18" charset="0"/>
              </a:rPr>
              <a:t>Пример: </a:t>
            </a:r>
            <a:r>
              <a:rPr lang="en-US" sz="2400" b="1" dirty="0">
                <a:latin typeface="Bookman Old Style" panose="02050604050505020204" pitchFamily="18" charset="0"/>
              </a:rPr>
              <a:t>GCC (C/C</a:t>
            </a:r>
            <a:r>
              <a:rPr lang="en-US" sz="2400" b="1" dirty="0" smtClean="0">
                <a:latin typeface="Bookman Old Style" panose="02050604050505020204" pitchFamily="18" charset="0"/>
              </a:rPr>
              <a:t>++).</a:t>
            </a:r>
            <a:endParaRPr lang="ru-RU" sz="2400" b="1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Интерпретатор</a:t>
            </a:r>
            <a:r>
              <a:rPr lang="ru-RU" sz="2400" dirty="0">
                <a:latin typeface="Bookman Old Style" panose="02050604050505020204" pitchFamily="18" charset="0"/>
              </a:rPr>
              <a:t> — это программа, которая выполняет исходный код построчно, транслируя и исполняя каждую инструкцию непосредственно во время работы программы (</a:t>
            </a:r>
            <a:r>
              <a:rPr lang="ru-RU" sz="2400" b="1" dirty="0" err="1">
                <a:latin typeface="Bookman Old Style" panose="02050604050505020204" pitchFamily="18" charset="0"/>
              </a:rPr>
              <a:t>runtime</a:t>
            </a:r>
            <a:r>
              <a:rPr lang="ru-RU" sz="2400" dirty="0">
                <a:latin typeface="Bookman Old Style" panose="02050604050505020204" pitchFamily="18" charset="0"/>
              </a:rPr>
              <a:t>), без предварительного создания отдельного исполняемого файла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r>
              <a:rPr lang="en-US" sz="2400" dirty="0">
                <a:latin typeface="Bookman Old Style" panose="02050604050505020204" pitchFamily="18" charset="0"/>
              </a:rPr>
              <a:t> </a:t>
            </a:r>
            <a:r>
              <a:rPr lang="en-US" sz="2400" b="1" dirty="0">
                <a:latin typeface="Bookman Old Style" panose="02050604050505020204" pitchFamily="18" charset="0"/>
              </a:rPr>
              <a:t>(Python</a:t>
            </a:r>
            <a:r>
              <a:rPr lang="en-US" sz="2400" b="1" dirty="0" smtClean="0">
                <a:latin typeface="Bookman Old Style" panose="02050604050505020204" pitchFamily="18" charset="0"/>
              </a:rPr>
              <a:t>).</a:t>
            </a:r>
            <a:endParaRPr lang="ru-RU" sz="2400" b="1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1121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9DF0FE0-DB9D-4180-8370-CD26FB46DF57}"/>
              </a:ext>
            </a:extLst>
          </p:cNvPr>
          <p:cNvSpPr txBox="1"/>
          <p:nvPr/>
        </p:nvSpPr>
        <p:spPr>
          <a:xfrm>
            <a:off x="0" y="0"/>
            <a:ext cx="12192000" cy="5078313"/>
          </a:xfrm>
          <a:prstGeom prst="rect">
            <a:avLst/>
          </a:prstGeom>
          <a:noFill/>
        </p:spPr>
        <p:txBody>
          <a:bodyPr wrap="square" lIns="360000" rIns="36000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Машинный код</a:t>
            </a:r>
            <a:r>
              <a:rPr lang="ru-RU" sz="2400" dirty="0">
                <a:latin typeface="Bookman Old Style" panose="02050604050505020204" pitchFamily="18" charset="0"/>
              </a:rPr>
              <a:t> — это низкоуровневая последовательность двоичных или шестнадцатеричных инструкций, которые могут быть </a:t>
            </a:r>
            <a:r>
              <a:rPr lang="ru-RU" sz="2400" b="1" dirty="0">
                <a:latin typeface="Bookman Old Style" panose="02050604050505020204" pitchFamily="18" charset="0"/>
              </a:rPr>
              <a:t>непосредственно выполнены процессором</a:t>
            </a:r>
            <a:r>
              <a:rPr lang="ru-RU" sz="2400" dirty="0">
                <a:latin typeface="Bookman Old Style" panose="02050604050505020204" pitchFamily="18" charset="0"/>
              </a:rPr>
              <a:t> компьютера без дополнительной трансляции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Пример машинного кода: </a:t>
            </a:r>
            <a:r>
              <a:rPr lang="ru-RU" sz="2400" dirty="0">
                <a:latin typeface="Bookman Old Style" panose="02050604050505020204" pitchFamily="18" charset="0"/>
              </a:rPr>
              <a:t>B8 2A 00 00 </a:t>
            </a:r>
            <a:r>
              <a:rPr lang="ru-RU" sz="2400" dirty="0" smtClean="0">
                <a:latin typeface="Bookman Old Style" panose="02050604050505020204" pitchFamily="18" charset="0"/>
              </a:rPr>
              <a:t>00</a:t>
            </a:r>
          </a:p>
          <a:p>
            <a:pPr algn="just">
              <a:lnSpc>
                <a:spcPct val="150000"/>
              </a:lnSpc>
            </a:pPr>
            <a:endParaRPr lang="ru-RU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Байт-код</a:t>
            </a:r>
            <a:r>
              <a:rPr lang="ru-RU" sz="2400" dirty="0">
                <a:latin typeface="Bookman Old Style" panose="02050604050505020204" pitchFamily="18" charset="0"/>
              </a:rPr>
              <a:t> — это промежуточное представление кода, предназначенное для выполнения </a:t>
            </a:r>
            <a:r>
              <a:rPr lang="ru-RU" sz="2400" b="1" dirty="0">
                <a:latin typeface="Bookman Old Style" panose="02050604050505020204" pitchFamily="18" charset="0"/>
              </a:rPr>
              <a:t>виртуальной машиной (ВМ)</a:t>
            </a:r>
            <a:r>
              <a:rPr lang="ru-RU" sz="2400" dirty="0">
                <a:latin typeface="Bookman Old Style" panose="02050604050505020204" pitchFamily="18" charset="0"/>
              </a:rPr>
              <a:t> или интерпретатором, а не процессором напрямую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52699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9DF0FE0-DB9D-4180-8370-CD26FB46DF57}"/>
              </a:ext>
            </a:extLst>
          </p:cNvPr>
          <p:cNvSpPr txBox="1"/>
          <p:nvPr/>
        </p:nvSpPr>
        <p:spPr>
          <a:xfrm>
            <a:off x="0" y="0"/>
            <a:ext cx="12191999" cy="4524315"/>
          </a:xfrm>
          <a:prstGeom prst="rect">
            <a:avLst/>
          </a:prstGeom>
          <a:noFill/>
        </p:spPr>
        <p:txBody>
          <a:bodyPr wrap="square" lIns="360000" rIns="36000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По </a:t>
            </a:r>
            <a:r>
              <a:rPr lang="ru-RU" sz="2400" dirty="0">
                <a:latin typeface="Bookman Old Style" panose="02050604050505020204" pitchFamily="18" charset="0"/>
              </a:rPr>
              <a:t>степени соответствия конструкций языка машинному (процессорному) коду  языки программирования делятся на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b="1" dirty="0">
                <a:latin typeface="Bookman Old Style" panose="02050604050505020204" pitchFamily="18" charset="0"/>
              </a:rPr>
              <a:t>Низкоуровневые</a:t>
            </a:r>
            <a:r>
              <a:rPr lang="ru-RU" sz="2400" dirty="0">
                <a:latin typeface="Bookman Old Style" panose="02050604050505020204" pitchFamily="18" charset="0"/>
              </a:rPr>
              <a:t> (машинно-ориентированные)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b="1" dirty="0">
                <a:latin typeface="Bookman Old Style" panose="02050604050505020204" pitchFamily="18" charset="0"/>
              </a:rPr>
              <a:t>Высокоуровневые.</a:t>
            </a:r>
          </a:p>
          <a:p>
            <a:pPr marL="723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b="1" dirty="0">
                <a:latin typeface="Bookman Old Style" panose="02050604050505020204" pitchFamily="18" charset="0"/>
              </a:rPr>
              <a:t>Процедурные </a:t>
            </a:r>
            <a:r>
              <a:rPr lang="ru-RU" sz="2400" dirty="0">
                <a:latin typeface="Bookman Old Style" panose="02050604050505020204" pitchFamily="18" charset="0"/>
              </a:rPr>
              <a:t>– функции обрабатывающие </a:t>
            </a:r>
            <a:r>
              <a:rPr lang="ru-RU" sz="2400" dirty="0" smtClean="0">
                <a:latin typeface="Bookman Old Style" panose="02050604050505020204" pitchFamily="18" charset="0"/>
              </a:rPr>
              <a:t>данные.</a:t>
            </a:r>
          </a:p>
          <a:p>
            <a:pPr marL="381000" algn="just">
              <a:lnSpc>
                <a:spcPct val="150000"/>
              </a:lnSpc>
            </a:pPr>
            <a:r>
              <a:rPr lang="en-US" sz="2400" dirty="0" smtClean="0">
                <a:latin typeface="Bookman Old Style" panose="02050604050505020204" pitchFamily="18" charset="0"/>
              </a:rPr>
              <a:t>C</a:t>
            </a:r>
            <a:r>
              <a:rPr lang="en-US" sz="2400" dirty="0">
                <a:latin typeface="Bookman Old Style" panose="02050604050505020204" pitchFamily="18" charset="0"/>
              </a:rPr>
              <a:t>, </a:t>
            </a:r>
            <a:r>
              <a:rPr lang="ru-RU" sz="2400" dirty="0">
                <a:latin typeface="Bookman Old Style" panose="02050604050505020204" pitchFamily="18" charset="0"/>
              </a:rPr>
              <a:t>Паскаль</a:t>
            </a:r>
            <a:r>
              <a:rPr lang="en-US" sz="2400" dirty="0">
                <a:latin typeface="Bookman Old Style" panose="02050604050505020204" pitchFamily="18" charset="0"/>
              </a:rPr>
              <a:t>, Basic</a:t>
            </a:r>
            <a:r>
              <a:rPr lang="ru-RU" sz="2400" dirty="0">
                <a:latin typeface="Bookman Old Style" panose="02050604050505020204" pitchFamily="18" charset="0"/>
              </a:rPr>
              <a:t>, Алгол и др.</a:t>
            </a:r>
          </a:p>
          <a:p>
            <a:pPr marL="723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b="1" dirty="0" smtClean="0">
                <a:latin typeface="Bookman Old Style" panose="02050604050505020204" pitchFamily="18" charset="0"/>
              </a:rPr>
              <a:t>Объектно-ориентированные </a:t>
            </a:r>
            <a:r>
              <a:rPr lang="ru-RU" sz="2400" dirty="0" smtClean="0">
                <a:latin typeface="Bookman Old Style" panose="02050604050505020204" pitchFamily="18" charset="0"/>
              </a:rPr>
              <a:t>– взаимодействующие объекты.</a:t>
            </a:r>
          </a:p>
          <a:p>
            <a:pPr marL="381000" algn="just">
              <a:lnSpc>
                <a:spcPct val="150000"/>
              </a:lnSpc>
            </a:pPr>
            <a:r>
              <a:rPr lang="en-US" sz="2400" dirty="0" smtClean="0">
                <a:latin typeface="Bookman Old Style" panose="02050604050505020204" pitchFamily="18" charset="0"/>
              </a:rPr>
              <a:t>C</a:t>
            </a:r>
            <a:r>
              <a:rPr lang="en-US" sz="2400" dirty="0">
                <a:latin typeface="Bookman Old Style" panose="02050604050505020204" pitchFamily="18" charset="0"/>
              </a:rPr>
              <a:t>#, C++, Python</a:t>
            </a:r>
            <a:r>
              <a:rPr lang="ru-RU" sz="2400" dirty="0">
                <a:latin typeface="Bookman Old Style" panose="02050604050505020204" pitchFamily="18" charset="0"/>
              </a:rPr>
              <a:t>, </a:t>
            </a:r>
            <a:r>
              <a:rPr lang="en-US" sz="2400" dirty="0">
                <a:latin typeface="Bookman Old Style" panose="02050604050505020204" pitchFamily="18" charset="0"/>
              </a:rPr>
              <a:t>Java </a:t>
            </a:r>
            <a:r>
              <a:rPr lang="ru-RU" sz="2400" dirty="0" err="1">
                <a:latin typeface="Bookman Old Style" panose="02050604050505020204" pitchFamily="18" charset="0"/>
              </a:rPr>
              <a:t>др</a:t>
            </a:r>
            <a:r>
              <a:rPr lang="en-US" sz="2400" dirty="0" smtClean="0">
                <a:latin typeface="Bookman Old Style" panose="02050604050505020204" pitchFamily="18" charset="0"/>
              </a:rPr>
              <a:t>.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3486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2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>
              <a:spcAft>
                <a:spcPts val="600"/>
              </a:spcAft>
            </a:pPr>
            <a:r>
              <a:rPr lang="ru-RU" sz="2800" b="1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Процесс преобразования </a:t>
            </a:r>
            <a:r>
              <a:rPr lang="en-US" sz="2800" b="1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C# </a:t>
            </a:r>
            <a:r>
              <a:rPr lang="ru-RU" sz="2800" b="1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кода в машинный код</a:t>
            </a:r>
            <a:endParaRPr lang="ru-RU" sz="2800" b="1" dirty="0">
              <a:latin typeface="Bookman Old Style" panose="02050604050505020204" pitchFamily="18" charset="0"/>
              <a:cs typeface="Times New Roman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9DF0FE0-DB9D-4180-8370-CD26FB46DF57}"/>
              </a:ext>
            </a:extLst>
          </p:cNvPr>
          <p:cNvSpPr txBox="1"/>
          <p:nvPr/>
        </p:nvSpPr>
        <p:spPr>
          <a:xfrm>
            <a:off x="0" y="735270"/>
            <a:ext cx="12191999" cy="5078313"/>
          </a:xfrm>
          <a:prstGeom prst="rect">
            <a:avLst/>
          </a:prstGeom>
          <a:noFill/>
        </p:spPr>
        <p:txBody>
          <a:bodyPr wrap="square" lIns="360000" rIns="36000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i="0" dirty="0" smtClean="0">
                <a:effectLst/>
                <a:latin typeface="Bookman Old Style" panose="02050604050505020204" pitchFamily="18" charset="0"/>
              </a:rPr>
              <a:t>Компиляция </a:t>
            </a:r>
            <a:r>
              <a:rPr lang="ru-RU" sz="2400" dirty="0">
                <a:latin typeface="Bookman Old Style" panose="02050604050505020204" pitchFamily="18" charset="0"/>
              </a:rPr>
              <a:t>– </a:t>
            </a:r>
            <a:r>
              <a:rPr lang="ru-RU" sz="2400" dirty="0" smtClean="0">
                <a:latin typeface="Bookman Old Style" panose="02050604050505020204" pitchFamily="18" charset="0"/>
              </a:rPr>
              <a:t>трансляция (перевод) </a:t>
            </a:r>
            <a:r>
              <a:rPr lang="ru-RU" sz="2400" dirty="0">
                <a:latin typeface="Bookman Old Style" panose="02050604050505020204" pitchFamily="18" charset="0"/>
              </a:rPr>
              <a:t>программы, составленной на исходном языке высокого уровня, в эквивалентную программу на низкоуровневом языке, близком машинному коду </a:t>
            </a:r>
            <a:r>
              <a:rPr lang="ru-RU" sz="2400" dirty="0" smtClean="0">
                <a:latin typeface="Bookman Old Style" panose="02050604050505020204" pitchFamily="18" charset="0"/>
              </a:rPr>
              <a:t>(иногда </a:t>
            </a:r>
            <a:r>
              <a:rPr lang="ru-RU" sz="2400" dirty="0">
                <a:latin typeface="Bookman Old Style" panose="02050604050505020204" pitchFamily="18" charset="0"/>
              </a:rPr>
              <a:t>на язык ассемблера), выполняемая </a:t>
            </a:r>
            <a:r>
              <a:rPr lang="ru-RU" sz="2400" dirty="0" smtClean="0">
                <a:latin typeface="Bookman Old Style" panose="02050604050505020204" pitchFamily="18" charset="0"/>
              </a:rPr>
              <a:t>компилятором.</a:t>
            </a:r>
          </a:p>
          <a:p>
            <a:pPr algn="just">
              <a:lnSpc>
                <a:spcPct val="150000"/>
              </a:lnSpc>
            </a:pPr>
            <a:r>
              <a:rPr lang="en-US" sz="2400" b="1" dirty="0" smtClean="0">
                <a:latin typeface="Bookman Old Style" panose="02050604050505020204" pitchFamily="18" charset="0"/>
              </a:rPr>
              <a:t>CIL (MSIL) </a:t>
            </a:r>
            <a:r>
              <a:rPr lang="en-US" sz="2400" dirty="0">
                <a:latin typeface="Bookman Old Style" panose="02050604050505020204" pitchFamily="18" charset="0"/>
              </a:rPr>
              <a:t>– Common Intermediate </a:t>
            </a:r>
            <a:r>
              <a:rPr lang="en-US" sz="2400" dirty="0" smtClean="0">
                <a:latin typeface="Bookman Old Style" panose="02050604050505020204" pitchFamily="18" charset="0"/>
              </a:rPr>
              <a:t>Language</a:t>
            </a:r>
            <a:r>
              <a:rPr lang="ru-RU" sz="2400" dirty="0" smtClean="0">
                <a:latin typeface="Bookman Old Style" panose="02050604050505020204" pitchFamily="18" charset="0"/>
              </a:rPr>
              <a:t> (</a:t>
            </a:r>
            <a:r>
              <a:rPr lang="en-US" sz="2400" dirty="0" smtClean="0">
                <a:latin typeface="Bookman Old Style" panose="02050604050505020204" pitchFamily="18" charset="0"/>
              </a:rPr>
              <a:t>Microsoft </a:t>
            </a:r>
            <a:r>
              <a:rPr lang="en-US" sz="2400" dirty="0">
                <a:latin typeface="Bookman Old Style" panose="02050604050505020204" pitchFamily="18" charset="0"/>
              </a:rPr>
              <a:t>Intermediate </a:t>
            </a:r>
            <a:r>
              <a:rPr lang="en-US" sz="2400" dirty="0" smtClean="0">
                <a:latin typeface="Bookman Old Style" panose="02050604050505020204" pitchFamily="18" charset="0"/>
              </a:rPr>
              <a:t>Language</a:t>
            </a:r>
            <a:r>
              <a:rPr lang="ru-RU" sz="2400" dirty="0" smtClean="0">
                <a:latin typeface="Bookman Old Style" panose="02050604050505020204" pitchFamily="18" charset="0"/>
              </a:rPr>
              <a:t>). Промежуточный </a:t>
            </a:r>
            <a:r>
              <a:rPr lang="ru-RU" sz="2400" dirty="0">
                <a:latin typeface="Bookman Old Style" panose="02050604050505020204" pitchFamily="18" charset="0"/>
              </a:rPr>
              <a:t>язык, разработанный компанией </a:t>
            </a:r>
            <a:r>
              <a:rPr lang="ru-RU" sz="2400" dirty="0" err="1">
                <a:latin typeface="Bookman Old Style" panose="02050604050505020204" pitchFamily="18" charset="0"/>
              </a:rPr>
              <a:t>Microsoft</a:t>
            </a:r>
            <a:r>
              <a:rPr lang="ru-RU" sz="2400" dirty="0">
                <a:latin typeface="Bookman Old Style" panose="02050604050505020204" pitchFamily="18" charset="0"/>
              </a:rPr>
              <a:t> для платформы .NET </a:t>
            </a:r>
            <a:r>
              <a:rPr lang="ru-RU" sz="2400" dirty="0" err="1">
                <a:latin typeface="Bookman Old Style" panose="02050604050505020204" pitchFamily="18" charset="0"/>
              </a:rPr>
              <a:t>Framework</a:t>
            </a:r>
            <a:r>
              <a:rPr lang="ru-RU" sz="2400" dirty="0">
                <a:latin typeface="Bookman Old Style" panose="02050604050505020204" pitchFamily="18" charset="0"/>
              </a:rPr>
              <a:t>. </a:t>
            </a:r>
            <a:r>
              <a:rPr lang="ru-RU" sz="2400" dirty="0" smtClean="0">
                <a:latin typeface="Bookman Old Style" panose="02050604050505020204" pitchFamily="18" charset="0"/>
              </a:rPr>
              <a:t>Является </a:t>
            </a:r>
            <a:r>
              <a:rPr lang="ru-RU" sz="2400" dirty="0">
                <a:latin typeface="Bookman Old Style" panose="02050604050505020204" pitchFamily="18" charset="0"/>
              </a:rPr>
              <a:t>независимым от ЦП набором инструкций, которые можно эффективно преобразовать в машинный код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6958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9DF0FE0-DB9D-4180-8370-CD26FB46DF57}"/>
              </a:ext>
            </a:extLst>
          </p:cNvPr>
          <p:cNvSpPr txBox="1"/>
          <p:nvPr/>
        </p:nvSpPr>
        <p:spPr>
          <a:xfrm>
            <a:off x="1" y="0"/>
            <a:ext cx="4619624" cy="6740307"/>
          </a:xfrm>
          <a:prstGeom prst="rect">
            <a:avLst/>
          </a:prstGeom>
          <a:noFill/>
        </p:spPr>
        <p:txBody>
          <a:bodyPr wrap="square" lIns="36000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 smtClean="0">
                <a:latin typeface="Bookman Old Style" panose="02050604050505020204" pitchFamily="18" charset="0"/>
              </a:rPr>
              <a:t>CLR </a:t>
            </a:r>
            <a:r>
              <a:rPr lang="en-US" sz="2400" dirty="0">
                <a:latin typeface="Bookman Old Style" panose="02050604050505020204" pitchFamily="18" charset="0"/>
              </a:rPr>
              <a:t>– </a:t>
            </a:r>
            <a:r>
              <a:rPr lang="en-US" sz="2400" dirty="0" smtClean="0">
                <a:latin typeface="Bookman Old Style" panose="02050604050505020204" pitchFamily="18" charset="0"/>
              </a:rPr>
              <a:t> Common Language Runtime </a:t>
            </a:r>
            <a:r>
              <a:rPr lang="ru-RU" sz="2400" dirty="0" smtClean="0">
                <a:latin typeface="Bookman Old Style" panose="02050604050505020204" pitchFamily="18" charset="0"/>
              </a:rPr>
              <a:t>исполняющая </a:t>
            </a:r>
            <a:r>
              <a:rPr lang="ru-RU" sz="2400" dirty="0">
                <a:latin typeface="Bookman Old Style" panose="02050604050505020204" pitchFamily="18" charset="0"/>
              </a:rPr>
              <a:t>среда для байт-кода CIL, в который компилируются программы, написанные на .NET-совместимых языках программирования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2400" b="1" dirty="0" smtClean="0">
                <a:latin typeface="Bookman Old Style" panose="02050604050505020204" pitchFamily="18" charset="0"/>
              </a:rPr>
              <a:t>JIT</a:t>
            </a:r>
            <a:r>
              <a:rPr lang="en-US" sz="2400" dirty="0" smtClean="0">
                <a:latin typeface="Bookman Old Style" panose="02050604050505020204" pitchFamily="18" charset="0"/>
              </a:rPr>
              <a:t> – Just In Time </a:t>
            </a:r>
            <a:r>
              <a:rPr lang="ru-RU" sz="2400" dirty="0" smtClean="0">
                <a:latin typeface="Bookman Old Style" panose="02050604050505020204" pitchFamily="18" charset="0"/>
              </a:rPr>
              <a:t>компиляция. Преобразование байт кода в машинные инструкции.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  <p:pic>
        <p:nvPicPr>
          <p:cNvPr id="1026" name="Picture 2" descr="Очистка памяти CLR и способы обнаружения таких атак | Securelis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5135" y="157226"/>
            <a:ext cx="7283514" cy="6425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9DF0FE0-DB9D-4180-8370-CD26FB46DF57}"/>
              </a:ext>
            </a:extLst>
          </p:cNvPr>
          <p:cNvSpPr txBox="1"/>
          <p:nvPr/>
        </p:nvSpPr>
        <p:spPr>
          <a:xfrm>
            <a:off x="9666515" y="3261342"/>
            <a:ext cx="12482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 smtClean="0">
                <a:latin typeface="Bookman Old Style" panose="02050604050505020204" pitchFamily="18" charset="0"/>
              </a:rPr>
              <a:t>( JIT )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9221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D771CDE3-86D6-4AC2-A9C0-6F7337B2E52A}"/>
              </a:ext>
            </a:extLst>
          </p:cNvPr>
          <p:cNvGrpSpPr/>
          <p:nvPr/>
        </p:nvGrpSpPr>
        <p:grpSpPr>
          <a:xfrm>
            <a:off x="358103" y="1014169"/>
            <a:ext cx="11578273" cy="2439266"/>
            <a:chOff x="334327" y="2352812"/>
            <a:chExt cx="11578273" cy="2439266"/>
          </a:xfrm>
        </p:grpSpPr>
        <p:sp>
          <p:nvSpPr>
            <p:cNvPr id="12" name="Прямоугольник 11">
              <a:extLst>
                <a:ext uri="{FF2B5EF4-FFF2-40B4-BE49-F238E27FC236}">
                  <a16:creationId xmlns:a16="http://schemas.microsoft.com/office/drawing/2014/main" id="{2F00CCE2-EF06-4BC9-9A80-496481B1266D}"/>
                </a:ext>
              </a:extLst>
            </p:cNvPr>
            <p:cNvSpPr/>
            <p:nvPr/>
          </p:nvSpPr>
          <p:spPr>
            <a:xfrm>
              <a:off x="334327" y="2352812"/>
              <a:ext cx="2980373" cy="8128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571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sz="2400" dirty="0">
                  <a:latin typeface="Bookman Old Style" panose="02050604050505020204" pitchFamily="18" charset="0"/>
                </a:rPr>
                <a:t>Код на языке </a:t>
              </a:r>
              <a:r>
                <a:rPr lang="en-US" sz="2400" dirty="0">
                  <a:latin typeface="Bookman Old Style" panose="02050604050505020204" pitchFamily="18" charset="0"/>
                </a:rPr>
                <a:t>C#</a:t>
              </a:r>
              <a:endParaRPr lang="ru-RU" sz="2400" dirty="0">
                <a:latin typeface="Bookman Old Style" panose="02050604050505020204" pitchFamily="18" charset="0"/>
              </a:endParaRPr>
            </a:p>
          </p:txBody>
        </p:sp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C5B3F426-C6AB-4971-BF1E-5C15D602CEAF}"/>
                </a:ext>
              </a:extLst>
            </p:cNvPr>
            <p:cNvSpPr/>
            <p:nvPr/>
          </p:nvSpPr>
          <p:spPr>
            <a:xfrm>
              <a:off x="4144327" y="2352812"/>
              <a:ext cx="2980373" cy="812800"/>
            </a:xfrm>
            <a:prstGeom prst="rect">
              <a:avLst/>
            </a:prstGeom>
            <a:ln w="571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sz="2400" dirty="0">
                  <a:latin typeface="Bookman Old Style" panose="02050604050505020204" pitchFamily="18" charset="0"/>
                </a:rPr>
                <a:t>Компилятор </a:t>
              </a:r>
              <a:r>
                <a:rPr lang="en-US" sz="2400" dirty="0">
                  <a:latin typeface="Bookman Old Style" panose="02050604050505020204" pitchFamily="18" charset="0"/>
                </a:rPr>
                <a:t>C#</a:t>
              </a:r>
              <a:endParaRPr lang="ru-RU" sz="2400" dirty="0">
                <a:latin typeface="Bookman Old Style" panose="02050604050505020204" pitchFamily="18" charset="0"/>
              </a:endParaRPr>
            </a:p>
          </p:txBody>
        </p:sp>
        <p:sp>
          <p:nvSpPr>
            <p:cNvPr id="14" name="Прямоугольник 13">
              <a:extLst>
                <a:ext uri="{FF2B5EF4-FFF2-40B4-BE49-F238E27FC236}">
                  <a16:creationId xmlns:a16="http://schemas.microsoft.com/office/drawing/2014/main" id="{788BA2BB-E730-49B7-B223-CD016A833589}"/>
                </a:ext>
              </a:extLst>
            </p:cNvPr>
            <p:cNvSpPr/>
            <p:nvPr/>
          </p:nvSpPr>
          <p:spPr>
            <a:xfrm>
              <a:off x="7954327" y="2352812"/>
              <a:ext cx="3958273" cy="812800"/>
            </a:xfrm>
            <a:prstGeom prst="rect">
              <a:avLst/>
            </a:prstGeom>
            <a:ln w="571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sz="2400" dirty="0">
                  <a:latin typeface="Bookman Old Style" panose="02050604050505020204" pitchFamily="18" charset="0"/>
                </a:rPr>
                <a:t>Код на</a:t>
              </a:r>
              <a:r>
                <a:rPr lang="en-US" sz="2400" dirty="0">
                  <a:latin typeface="Bookman Old Style" panose="02050604050505020204" pitchFamily="18" charset="0"/>
                </a:rPr>
                <a:t> </a:t>
              </a:r>
              <a:r>
                <a:rPr lang="ru-RU" sz="2400" dirty="0">
                  <a:latin typeface="Bookman Old Style" panose="02050604050505020204" pitchFamily="18" charset="0"/>
                </a:rPr>
                <a:t>промежуточном языке (</a:t>
              </a:r>
              <a:r>
                <a:rPr lang="en-US" sz="2400" dirty="0">
                  <a:latin typeface="Bookman Old Style" panose="02050604050505020204" pitchFamily="18" charset="0"/>
                </a:rPr>
                <a:t>MSIL</a:t>
              </a:r>
              <a:r>
                <a:rPr lang="ru-RU" sz="2400" dirty="0">
                  <a:latin typeface="Bookman Old Style" panose="02050604050505020204" pitchFamily="18" charset="0"/>
                </a:rPr>
                <a:t>)</a:t>
              </a:r>
            </a:p>
          </p:txBody>
        </p:sp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DEA34540-3D1B-4769-87F8-D7BAF86AFCFD}"/>
                </a:ext>
              </a:extLst>
            </p:cNvPr>
            <p:cNvSpPr/>
            <p:nvPr/>
          </p:nvSpPr>
          <p:spPr>
            <a:xfrm>
              <a:off x="7954327" y="3979278"/>
              <a:ext cx="3958273" cy="812800"/>
            </a:xfrm>
            <a:prstGeom prst="rect">
              <a:avLst/>
            </a:prstGeom>
            <a:ln w="571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Bookman Old Style" panose="02050604050505020204" pitchFamily="18" charset="0"/>
                </a:rPr>
                <a:t>JIT </a:t>
              </a:r>
              <a:r>
                <a:rPr lang="ru-RU" sz="2400" dirty="0">
                  <a:latin typeface="Bookman Old Style" panose="02050604050505020204" pitchFamily="18" charset="0"/>
                </a:rPr>
                <a:t>Компилятор</a:t>
              </a:r>
            </a:p>
          </p:txBody>
        </p:sp>
        <p:sp>
          <p:nvSpPr>
            <p:cNvPr id="16" name="Прямоугольник 15">
              <a:extLst>
                <a:ext uri="{FF2B5EF4-FFF2-40B4-BE49-F238E27FC236}">
                  <a16:creationId xmlns:a16="http://schemas.microsoft.com/office/drawing/2014/main" id="{0838B8F9-9F53-4DFD-9116-851E7C4186D7}"/>
                </a:ext>
              </a:extLst>
            </p:cNvPr>
            <p:cNvSpPr/>
            <p:nvPr/>
          </p:nvSpPr>
          <p:spPr>
            <a:xfrm>
              <a:off x="4144326" y="3979278"/>
              <a:ext cx="2980373" cy="812800"/>
            </a:xfrm>
            <a:prstGeom prst="rect">
              <a:avLst/>
            </a:prstGeom>
            <a:ln w="571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sz="2400" dirty="0">
                  <a:latin typeface="Bookman Old Style" panose="02050604050505020204" pitchFamily="18" charset="0"/>
                </a:rPr>
                <a:t>Машинный код</a:t>
              </a:r>
            </a:p>
          </p:txBody>
        </p:sp>
        <p:cxnSp>
          <p:nvCxnSpPr>
            <p:cNvPr id="17" name="Прямая со стрелкой 16">
              <a:extLst>
                <a:ext uri="{FF2B5EF4-FFF2-40B4-BE49-F238E27FC236}">
                  <a16:creationId xmlns:a16="http://schemas.microsoft.com/office/drawing/2014/main" id="{B2FBBC84-5192-478B-ACB3-054898E156D7}"/>
                </a:ext>
              </a:extLst>
            </p:cNvPr>
            <p:cNvCxnSpPr>
              <a:stCxn id="12" idx="3"/>
              <a:endCxn id="13" idx="1"/>
            </p:cNvCxnSpPr>
            <p:nvPr/>
          </p:nvCxnSpPr>
          <p:spPr>
            <a:xfrm>
              <a:off x="3314700" y="2759212"/>
              <a:ext cx="829627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 стрелкой 17">
              <a:extLst>
                <a:ext uri="{FF2B5EF4-FFF2-40B4-BE49-F238E27FC236}">
                  <a16:creationId xmlns:a16="http://schemas.microsoft.com/office/drawing/2014/main" id="{1CB0CB04-6EF5-4E77-95AE-96DC91993A4F}"/>
                </a:ext>
              </a:extLst>
            </p:cNvPr>
            <p:cNvCxnSpPr>
              <a:cxnSpLocks/>
              <a:stCxn id="13" idx="3"/>
              <a:endCxn id="14" idx="1"/>
            </p:cNvCxnSpPr>
            <p:nvPr/>
          </p:nvCxnSpPr>
          <p:spPr>
            <a:xfrm>
              <a:off x="7124700" y="2759212"/>
              <a:ext cx="829627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 стрелкой 18">
              <a:extLst>
                <a:ext uri="{FF2B5EF4-FFF2-40B4-BE49-F238E27FC236}">
                  <a16:creationId xmlns:a16="http://schemas.microsoft.com/office/drawing/2014/main" id="{40304903-FCF3-47D8-A396-130F13CA35FD}"/>
                </a:ext>
              </a:extLst>
            </p:cNvPr>
            <p:cNvCxnSpPr>
              <a:cxnSpLocks/>
              <a:stCxn id="14" idx="2"/>
              <a:endCxn id="15" idx="0"/>
            </p:cNvCxnSpPr>
            <p:nvPr/>
          </p:nvCxnSpPr>
          <p:spPr>
            <a:xfrm>
              <a:off x="9933464" y="3165612"/>
              <a:ext cx="0" cy="813666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 стрелкой 19">
              <a:extLst>
                <a:ext uri="{FF2B5EF4-FFF2-40B4-BE49-F238E27FC236}">
                  <a16:creationId xmlns:a16="http://schemas.microsoft.com/office/drawing/2014/main" id="{D23401FB-81D7-433E-BA93-03E4BFF1C090}"/>
                </a:ext>
              </a:extLst>
            </p:cNvPr>
            <p:cNvCxnSpPr>
              <a:cxnSpLocks/>
              <a:stCxn id="15" idx="1"/>
              <a:endCxn id="16" idx="3"/>
            </p:cNvCxnSpPr>
            <p:nvPr/>
          </p:nvCxnSpPr>
          <p:spPr>
            <a:xfrm flipH="1">
              <a:off x="7124699" y="4385678"/>
              <a:ext cx="829628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194837E7-3F10-40CA-8B97-725CE6C933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1081" y="3859835"/>
            <a:ext cx="5370919" cy="2255787"/>
          </a:xfrm>
          <a:prstGeom prst="rect">
            <a:avLst/>
          </a:prstGeom>
        </p:spPr>
      </p:pic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E8633AB1-7B4D-49F6-8422-8FE02A73CFAF}"/>
              </a:ext>
            </a:extLst>
          </p:cNvPr>
          <p:cNvCxnSpPr>
            <a:cxnSpLocks/>
          </p:cNvCxnSpPr>
          <p:nvPr/>
        </p:nvCxnSpPr>
        <p:spPr>
          <a:xfrm>
            <a:off x="4444290" y="5030561"/>
            <a:ext cx="2629717" cy="0"/>
          </a:xfrm>
          <a:prstGeom prst="straightConnector1">
            <a:avLst/>
          </a:prstGeom>
          <a:ln w="406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4"/>
          <a:srcRect l="15630" b="39286"/>
          <a:stretch/>
        </p:blipFill>
        <p:spPr>
          <a:xfrm>
            <a:off x="241402" y="4757605"/>
            <a:ext cx="4528190" cy="545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803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2" name="Rectangle 28" descr="Светлый диагональный 2">
            <a:extLst>
              <a:ext uri="{FF2B5EF4-FFF2-40B4-BE49-F238E27FC236}">
                <a16:creationId xmlns:a16="http://schemas.microsoft.com/office/drawing/2014/main" id="{2A0E99F7-A4CC-4E8F-8C74-D6A0327657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Среда разработки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9DF0FE0-DB9D-4180-8370-CD26FB46DF57}"/>
              </a:ext>
            </a:extLst>
          </p:cNvPr>
          <p:cNvSpPr txBox="1"/>
          <p:nvPr/>
        </p:nvSpPr>
        <p:spPr>
          <a:xfrm>
            <a:off x="0" y="654356"/>
            <a:ext cx="12191999" cy="5632311"/>
          </a:xfrm>
          <a:prstGeom prst="rect">
            <a:avLst/>
          </a:prstGeom>
          <a:noFill/>
        </p:spPr>
        <p:txBody>
          <a:bodyPr wrap="square" lIns="360000" rIns="36000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i="0" dirty="0" err="1">
                <a:effectLst/>
                <a:latin typeface="Bookman Old Style" panose="02050604050505020204" pitchFamily="18" charset="0"/>
              </a:rPr>
              <a:t>Интегри́рованная</a:t>
            </a:r>
            <a:r>
              <a:rPr lang="ru-RU" sz="2400" b="1" i="0" dirty="0">
                <a:effectLst/>
                <a:latin typeface="Bookman Old Style" panose="02050604050505020204" pitchFamily="18" charset="0"/>
              </a:rPr>
              <a:t> среда́ </a:t>
            </a:r>
            <a:r>
              <a:rPr lang="ru-RU" sz="2400" b="1" i="0" dirty="0" err="1">
                <a:effectLst/>
                <a:latin typeface="Bookman Old Style" panose="02050604050505020204" pitchFamily="18" charset="0"/>
              </a:rPr>
              <a:t>разрабо́тки</a:t>
            </a:r>
            <a:r>
              <a:rPr lang="ru-RU" sz="2400" b="0" i="0" dirty="0">
                <a:effectLst/>
                <a:latin typeface="Bookman Old Style" panose="02050604050505020204" pitchFamily="18" charset="0"/>
              </a:rPr>
              <a:t> (</a:t>
            </a:r>
            <a:r>
              <a:rPr lang="ru-RU" sz="2400" b="0" i="1" dirty="0">
                <a:effectLst/>
                <a:latin typeface="Bookman Old Style" panose="02050604050505020204" pitchFamily="18" charset="0"/>
              </a:rPr>
              <a:t>Integrated </a:t>
            </a:r>
            <a:r>
              <a:rPr lang="ru-RU" sz="2400" b="0" i="1" dirty="0" err="1">
                <a:effectLst/>
                <a:latin typeface="Bookman Old Style" panose="02050604050505020204" pitchFamily="18" charset="0"/>
              </a:rPr>
              <a:t>development</a:t>
            </a:r>
            <a:r>
              <a:rPr lang="ru-RU" sz="2400" b="0" i="1" dirty="0">
                <a:effectLst/>
                <a:latin typeface="Bookman Old Style" panose="02050604050505020204" pitchFamily="18" charset="0"/>
              </a:rPr>
              <a:t> </a:t>
            </a:r>
            <a:r>
              <a:rPr lang="ru-RU" sz="2400" b="0" i="1" dirty="0" err="1">
                <a:effectLst/>
                <a:latin typeface="Bookman Old Style" panose="02050604050505020204" pitchFamily="18" charset="0"/>
              </a:rPr>
              <a:t>environment</a:t>
            </a:r>
            <a:r>
              <a:rPr lang="ru-RU" sz="2400" b="0" i="0" dirty="0">
                <a:effectLst/>
                <a:latin typeface="Bookman Old Style" panose="02050604050505020204" pitchFamily="18" charset="0"/>
              </a:rPr>
              <a:t> </a:t>
            </a:r>
            <a:r>
              <a:rPr lang="ru-RU" sz="2400" b="0" i="1" dirty="0">
                <a:effectLst/>
                <a:latin typeface="Bookman Old Style" panose="02050604050505020204" pitchFamily="18" charset="0"/>
              </a:rPr>
              <a:t>— </a:t>
            </a:r>
            <a:r>
              <a:rPr lang="ru-RU" sz="2400" b="1" i="1" dirty="0">
                <a:effectLst/>
                <a:latin typeface="Bookman Old Style" panose="02050604050505020204" pitchFamily="18" charset="0"/>
              </a:rPr>
              <a:t>IDE</a:t>
            </a:r>
            <a:r>
              <a:rPr lang="ru-RU" sz="2400" b="0" i="0" dirty="0">
                <a:effectLst/>
                <a:latin typeface="Bookman Old Style" panose="02050604050505020204" pitchFamily="18" charset="0"/>
              </a:rPr>
              <a:t>), также </a:t>
            </a:r>
            <a:r>
              <a:rPr lang="ru-RU" sz="2400" b="1" i="0" dirty="0">
                <a:effectLst/>
                <a:latin typeface="Bookman Old Style" panose="02050604050505020204" pitchFamily="18" charset="0"/>
              </a:rPr>
              <a:t>единая среда разработки </a:t>
            </a:r>
            <a:r>
              <a:rPr lang="ru-RU" sz="2400" dirty="0">
                <a:latin typeface="Bookman Old Style" panose="02050604050505020204" pitchFamily="18" charset="0"/>
              </a:rPr>
              <a:t>–</a:t>
            </a:r>
            <a:r>
              <a:rPr lang="ru-RU" sz="2400" b="0" i="0" dirty="0">
                <a:effectLst/>
                <a:latin typeface="Bookman Old Style" panose="02050604050505020204" pitchFamily="18" charset="0"/>
              </a:rPr>
              <a:t> комплекс программных средств, используемый </a:t>
            </a:r>
            <a:r>
              <a:rPr lang="ru-RU" sz="2400" b="0" i="0" u="none" strike="noStrike" dirty="0">
                <a:effectLst/>
                <a:latin typeface="Bookman Old Style" panose="02050604050505020204" pitchFamily="18" charset="0"/>
              </a:rPr>
              <a:t>программистами</a:t>
            </a:r>
            <a:r>
              <a:rPr lang="ru-RU" sz="2400" b="0" i="0" dirty="0">
                <a:effectLst/>
                <a:latin typeface="Bookman Old Style" panose="02050604050505020204" pitchFamily="18" charset="0"/>
              </a:rPr>
              <a:t> для разработки </a:t>
            </a:r>
            <a:r>
              <a:rPr lang="ru-RU" sz="2400" b="0" i="0" u="none" strike="noStrike" dirty="0">
                <a:effectLst/>
                <a:latin typeface="Bookman Old Style" panose="02050604050505020204" pitchFamily="18" charset="0"/>
              </a:rPr>
              <a:t>программного обеспечения</a:t>
            </a:r>
            <a:r>
              <a:rPr lang="ru-RU" sz="2400" b="0" i="0" dirty="0">
                <a:effectLst/>
                <a:latin typeface="Bookman Old Style" panose="02050604050505020204" pitchFamily="18" charset="0"/>
              </a:rPr>
              <a:t> (ПО</a:t>
            </a:r>
            <a:r>
              <a:rPr lang="ru-RU" sz="2400" b="0" i="0" dirty="0" smtClean="0">
                <a:effectLst/>
                <a:latin typeface="Bookman Old Style" panose="02050604050505020204" pitchFamily="18" charset="0"/>
              </a:rPr>
              <a:t>).</a:t>
            </a:r>
          </a:p>
          <a:p>
            <a:pPr algn="just">
              <a:lnSpc>
                <a:spcPct val="150000"/>
              </a:lnSpc>
            </a:pPr>
            <a:r>
              <a:rPr lang="en-US" sz="2400" b="1" dirty="0" smtClean="0">
                <a:latin typeface="Bookman Old Style" panose="02050604050505020204" pitchFamily="18" charset="0"/>
              </a:rPr>
              <a:t>Microsoft </a:t>
            </a:r>
            <a:r>
              <a:rPr lang="en-US" sz="2400" b="1" dirty="0">
                <a:latin typeface="Bookman Old Style" panose="02050604050505020204" pitchFamily="18" charset="0"/>
              </a:rPr>
              <a:t>Visual Studio 2022 </a:t>
            </a:r>
            <a:r>
              <a:rPr lang="en-US" sz="2400" dirty="0">
                <a:latin typeface="Bookman Old Style" panose="02050604050505020204" pitchFamily="18" charset="0"/>
              </a:rPr>
              <a:t>– IDE </a:t>
            </a:r>
            <a:r>
              <a:rPr lang="ru-RU" sz="2400" dirty="0">
                <a:latin typeface="Bookman Old Style" panose="02050604050505020204" pitchFamily="18" charset="0"/>
              </a:rPr>
              <a:t>от компании Майкрософт.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Bookman Old Style" panose="02050604050505020204" pitchFamily="18" charset="0"/>
              </a:rPr>
              <a:t>Visual Studio </a:t>
            </a:r>
            <a:r>
              <a:rPr lang="ru-RU" sz="2400" dirty="0">
                <a:latin typeface="Bookman Old Style" panose="02050604050505020204" pitchFamily="18" charset="0"/>
              </a:rPr>
              <a:t>включает один или несколько компонентов из следующих: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Bookman Old Style" panose="02050604050505020204" pitchFamily="18" charset="0"/>
              </a:rPr>
              <a:t>Visual Basic .NET</a:t>
            </a:r>
            <a:r>
              <a:rPr lang="ru-RU" sz="2400" dirty="0">
                <a:latin typeface="Bookman Old Style" panose="02050604050505020204" pitchFamily="18" charset="0"/>
              </a:rPr>
              <a:t>, </a:t>
            </a:r>
            <a:r>
              <a:rPr lang="en-US" sz="2400" dirty="0">
                <a:latin typeface="Bookman Old Style" panose="02050604050505020204" pitchFamily="18" charset="0"/>
              </a:rPr>
              <a:t>Visual C++</a:t>
            </a:r>
            <a:r>
              <a:rPr lang="ru-RU" sz="2400" dirty="0">
                <a:latin typeface="Bookman Old Style" panose="02050604050505020204" pitchFamily="18" charset="0"/>
              </a:rPr>
              <a:t>, </a:t>
            </a:r>
            <a:r>
              <a:rPr lang="en-US" sz="2400" dirty="0">
                <a:latin typeface="Bookman Old Style" panose="02050604050505020204" pitchFamily="18" charset="0"/>
              </a:rPr>
              <a:t>Visual C#</a:t>
            </a:r>
            <a:r>
              <a:rPr lang="ru-RU" sz="2400" dirty="0">
                <a:latin typeface="Bookman Old Style" panose="02050604050505020204" pitchFamily="18" charset="0"/>
              </a:rPr>
              <a:t>,</a:t>
            </a:r>
            <a:r>
              <a:rPr lang="en-US" sz="2400" dirty="0">
                <a:latin typeface="Bookman Old Style" panose="02050604050505020204" pitchFamily="18" charset="0"/>
              </a:rPr>
              <a:t> JavaScript</a:t>
            </a:r>
            <a:r>
              <a:rPr lang="ru-RU" sz="2400" dirty="0">
                <a:latin typeface="Bookman Old Style" panose="02050604050505020204" pitchFamily="18" charset="0"/>
              </a:rPr>
              <a:t>, </a:t>
            </a:r>
            <a:r>
              <a:rPr lang="en-US" sz="2400" dirty="0">
                <a:latin typeface="Bookman Old Style" panose="02050604050505020204" pitchFamily="18" charset="0"/>
              </a:rPr>
              <a:t>Python (</a:t>
            </a:r>
            <a:r>
              <a:rPr lang="ru-RU" sz="2400" dirty="0">
                <a:latin typeface="Bookman Old Style" panose="02050604050505020204" pitchFamily="18" charset="0"/>
              </a:rPr>
              <a:t>включён начиная с </a:t>
            </a:r>
            <a:r>
              <a:rPr lang="en-US" sz="2400" dirty="0">
                <a:latin typeface="Bookman Old Style" panose="02050604050505020204" pitchFamily="18" charset="0"/>
              </a:rPr>
              <a:t>Visual Studio 2019)</a:t>
            </a:r>
            <a:r>
              <a:rPr lang="ru-RU" sz="2400" dirty="0">
                <a:latin typeface="Bookman Old Style" panose="02050604050505020204" pitchFamily="18" charset="0"/>
              </a:rPr>
              <a:t>, </a:t>
            </a:r>
            <a:r>
              <a:rPr lang="en-US" sz="2400" dirty="0" err="1">
                <a:latin typeface="Bookman Old Style" panose="02050604050505020204" pitchFamily="18" charset="0"/>
              </a:rPr>
              <a:t>TypeScript</a:t>
            </a:r>
            <a:r>
              <a:rPr lang="ru-RU" sz="2400" dirty="0">
                <a:latin typeface="Bookman Old Style" panose="02050604050505020204" pitchFamily="18" charset="0"/>
              </a:rPr>
              <a:t>, </a:t>
            </a:r>
            <a:r>
              <a:rPr lang="en-US" sz="2400" dirty="0">
                <a:latin typeface="Bookman Old Style" panose="02050604050505020204" pitchFamily="18" charset="0"/>
              </a:rPr>
              <a:t>XAML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2400" b="1" dirty="0" err="1">
                <a:latin typeface="Bookman Old Style" panose="02050604050505020204" pitchFamily="18" charset="0"/>
              </a:rPr>
              <a:t>JetBrains</a:t>
            </a:r>
            <a:r>
              <a:rPr lang="en-US" sz="2400" b="1" dirty="0">
                <a:latin typeface="Bookman Old Style" panose="02050604050505020204" pitchFamily="18" charset="0"/>
              </a:rPr>
              <a:t> </a:t>
            </a:r>
            <a:r>
              <a:rPr lang="en-US" sz="2400" b="1" dirty="0" smtClean="0">
                <a:latin typeface="Bookman Old Style" panose="02050604050505020204" pitchFamily="18" charset="0"/>
              </a:rPr>
              <a:t>Rider</a:t>
            </a:r>
            <a:r>
              <a:rPr lang="ru-RU" sz="2400" b="1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(</a:t>
            </a:r>
            <a:r>
              <a:rPr lang="en-US" sz="2400" dirty="0" smtClean="0">
                <a:latin typeface="Bookman Old Style" panose="02050604050505020204" pitchFamily="18" charset="0"/>
              </a:rPr>
              <a:t>Win/</a:t>
            </a:r>
            <a:r>
              <a:rPr lang="en-US" sz="2400" dirty="0" err="1" smtClean="0">
                <a:latin typeface="Bookman Old Style" panose="02050604050505020204" pitchFamily="18" charset="0"/>
              </a:rPr>
              <a:t>macOS</a:t>
            </a:r>
            <a:r>
              <a:rPr lang="en-US" sz="2400" dirty="0" smtClean="0">
                <a:latin typeface="Bookman Old Style" panose="02050604050505020204" pitchFamily="18" charset="0"/>
              </a:rPr>
              <a:t>/Linux</a:t>
            </a:r>
            <a:r>
              <a:rPr lang="ru-RU" sz="2400" dirty="0" smtClean="0">
                <a:latin typeface="Bookman Old Style" panose="02050604050505020204" pitchFamily="18" charset="0"/>
              </a:rPr>
              <a:t>, платный).</a:t>
            </a:r>
          </a:p>
          <a:p>
            <a:pPr algn="just">
              <a:lnSpc>
                <a:spcPct val="150000"/>
              </a:lnSpc>
            </a:pPr>
            <a:r>
              <a:rPr lang="en-US" sz="2400" b="1" dirty="0" err="1" smtClean="0">
                <a:latin typeface="Bookman Old Style" panose="02050604050505020204" pitchFamily="18" charset="0"/>
              </a:rPr>
              <a:t>MonoDevelop</a:t>
            </a:r>
            <a:r>
              <a:rPr lang="ru-RU" sz="2400" dirty="0" smtClean="0">
                <a:latin typeface="Bookman Old Style" panose="02050604050505020204" pitchFamily="18" charset="0"/>
              </a:rPr>
              <a:t> (</a:t>
            </a:r>
            <a:r>
              <a:rPr lang="en-US" sz="2400" dirty="0" smtClean="0">
                <a:latin typeface="Bookman Old Style" panose="02050604050505020204" pitchFamily="18" charset="0"/>
              </a:rPr>
              <a:t>Win/</a:t>
            </a:r>
            <a:r>
              <a:rPr lang="en-US" sz="2400" dirty="0" err="1" smtClean="0">
                <a:latin typeface="Bookman Old Style" panose="02050604050505020204" pitchFamily="18" charset="0"/>
              </a:rPr>
              <a:t>macOS</a:t>
            </a:r>
            <a:r>
              <a:rPr lang="en-US" sz="2400" dirty="0" smtClean="0">
                <a:latin typeface="Bookman Old Style" panose="02050604050505020204" pitchFamily="18" charset="0"/>
              </a:rPr>
              <a:t>/Linux</a:t>
            </a:r>
            <a:r>
              <a:rPr lang="ru-RU" sz="2400" dirty="0" smtClean="0">
                <a:latin typeface="Bookman Old Style" panose="02050604050505020204" pitchFamily="18" charset="0"/>
              </a:rPr>
              <a:t>, бесплатный).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6265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9DF0FE0-DB9D-4180-8370-CD26FB46DF57}"/>
              </a:ext>
            </a:extLst>
          </p:cNvPr>
          <p:cNvSpPr txBox="1"/>
          <p:nvPr/>
        </p:nvSpPr>
        <p:spPr>
          <a:xfrm>
            <a:off x="0" y="0"/>
            <a:ext cx="12191999" cy="5078313"/>
          </a:xfrm>
          <a:prstGeom prst="rect">
            <a:avLst/>
          </a:prstGeom>
          <a:noFill/>
        </p:spPr>
        <p:txBody>
          <a:bodyPr wrap="square" lIns="360000" rIns="36000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Основные </a:t>
            </a:r>
            <a:r>
              <a:rPr lang="ru-RU" sz="2400" b="1" dirty="0">
                <a:latin typeface="Bookman Old Style" panose="02050604050505020204" pitchFamily="18" charset="0"/>
              </a:rPr>
              <a:t>компоненты IDE:</a:t>
            </a:r>
            <a:endParaRPr lang="ru-RU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ru-RU" sz="2400" b="1" dirty="0">
                <a:latin typeface="Bookman Old Style" panose="02050604050505020204" pitchFamily="18" charset="0"/>
              </a:rPr>
              <a:t>Текстовый редактор</a:t>
            </a:r>
            <a:r>
              <a:rPr lang="ru-RU" sz="2400" dirty="0">
                <a:latin typeface="Bookman Old Style" panose="02050604050505020204" pitchFamily="18" charset="0"/>
              </a:rPr>
              <a:t> с подсветкой синтаксиса, </a:t>
            </a:r>
            <a:r>
              <a:rPr lang="ru-RU" sz="2400" dirty="0" err="1">
                <a:latin typeface="Bookman Old Style" panose="02050604050505020204" pitchFamily="18" charset="0"/>
              </a:rPr>
              <a:t>автодополнением</a:t>
            </a:r>
            <a:r>
              <a:rPr lang="ru-RU" sz="2400" dirty="0">
                <a:latin typeface="Bookman Old Style" panose="02050604050505020204" pitchFamily="18" charset="0"/>
              </a:rPr>
              <a:t> кода (</a:t>
            </a:r>
            <a:r>
              <a:rPr lang="ru-RU" sz="2400" i="1" dirty="0" err="1">
                <a:latin typeface="Bookman Old Style" panose="02050604050505020204" pitchFamily="18" charset="0"/>
              </a:rPr>
              <a:t>IntelliSense</a:t>
            </a:r>
            <a:r>
              <a:rPr lang="ru-RU" sz="2400" dirty="0">
                <a:latin typeface="Bookman Old Style" panose="02050604050505020204" pitchFamily="18" charset="0"/>
              </a:rPr>
              <a:t>) и навигацией по проекту.</a:t>
            </a: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ru-RU" sz="2400" b="1" dirty="0">
                <a:latin typeface="Bookman Old Style" panose="02050604050505020204" pitchFamily="18" charset="0"/>
              </a:rPr>
              <a:t>Транслятор</a:t>
            </a:r>
            <a:r>
              <a:rPr lang="ru-RU" sz="2400" dirty="0">
                <a:latin typeface="Bookman Old Style" panose="02050604050505020204" pitchFamily="18" charset="0"/>
              </a:rPr>
              <a:t> (компилятор и/или интерпретатор) для преобразования исходного кода в исполняемую программу.</a:t>
            </a: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ru-RU" sz="2400" b="1" dirty="0">
                <a:latin typeface="Bookman Old Style" panose="02050604050505020204" pitchFamily="18" charset="0"/>
              </a:rPr>
              <a:t>Средства автоматизации сборки</a:t>
            </a:r>
            <a:r>
              <a:rPr lang="ru-RU" sz="2400" dirty="0">
                <a:latin typeface="Bookman Old Style" panose="02050604050505020204" pitchFamily="18" charset="0"/>
              </a:rPr>
              <a:t> (</a:t>
            </a:r>
            <a:r>
              <a:rPr lang="ru-RU" sz="2400" i="1" dirty="0" err="1">
                <a:latin typeface="Bookman Old Style" panose="02050604050505020204" pitchFamily="18" charset="0"/>
              </a:rPr>
              <a:t>build</a:t>
            </a:r>
            <a:r>
              <a:rPr lang="ru-RU" sz="2400" i="1" dirty="0">
                <a:latin typeface="Bookman Old Style" panose="02050604050505020204" pitchFamily="18" charset="0"/>
              </a:rPr>
              <a:t> </a:t>
            </a:r>
            <a:r>
              <a:rPr lang="ru-RU" sz="2400" i="1" dirty="0" err="1">
                <a:latin typeface="Bookman Old Style" panose="02050604050505020204" pitchFamily="18" charset="0"/>
              </a:rPr>
              <a:t>tools</a:t>
            </a:r>
            <a:r>
              <a:rPr lang="ru-RU" sz="2400" dirty="0">
                <a:latin typeface="Bookman Old Style" panose="02050604050505020204" pitchFamily="18" charset="0"/>
              </a:rPr>
              <a:t>) для управления зависимостями и компиляцией проекта.</a:t>
            </a: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ru-RU" sz="2400" b="1" dirty="0">
                <a:latin typeface="Bookman Old Style" panose="02050604050505020204" pitchFamily="18" charset="0"/>
              </a:rPr>
              <a:t>Отладчик</a:t>
            </a:r>
            <a:r>
              <a:rPr lang="ru-RU" sz="2400" dirty="0">
                <a:latin typeface="Bookman Old Style" panose="02050604050505020204" pitchFamily="18" charset="0"/>
              </a:rPr>
              <a:t> (</a:t>
            </a:r>
            <a:r>
              <a:rPr lang="ru-RU" sz="2400" i="1" dirty="0" err="1">
                <a:latin typeface="Bookman Old Style" panose="02050604050505020204" pitchFamily="18" charset="0"/>
              </a:rPr>
              <a:t>debugger</a:t>
            </a:r>
            <a:r>
              <a:rPr lang="ru-RU" sz="2400" dirty="0">
                <a:latin typeface="Bookman Old Style" panose="02050604050505020204" pitchFamily="18" charset="0"/>
              </a:rPr>
              <a:t>) для пошагового выполнения кода, анализа переменных и диагностики ошибок.</a:t>
            </a:r>
            <a:endParaRPr lang="ru-RU" sz="2400" b="0" i="0" dirty="0">
              <a:effectLst/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5530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9DF0FE0-DB9D-4180-8370-CD26FB46DF57}"/>
              </a:ext>
            </a:extLst>
          </p:cNvPr>
          <p:cNvSpPr txBox="1"/>
          <p:nvPr/>
        </p:nvSpPr>
        <p:spPr>
          <a:xfrm>
            <a:off x="0" y="0"/>
            <a:ext cx="12191999" cy="5078313"/>
          </a:xfrm>
          <a:prstGeom prst="rect">
            <a:avLst/>
          </a:prstGeom>
          <a:noFill/>
        </p:spPr>
        <p:txBody>
          <a:bodyPr wrap="square" lIns="360000" rIns="36000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err="1" smtClean="0">
                <a:latin typeface="Bookman Old Style" panose="02050604050505020204" pitchFamily="18" charset="0"/>
              </a:rPr>
              <a:t>IntelliSense</a:t>
            </a:r>
            <a:r>
              <a:rPr lang="ru-RU" sz="2400" b="1" dirty="0" smtClean="0">
                <a:latin typeface="Bookman Old Style" panose="02050604050505020204" pitchFamily="18" charset="0"/>
              </a:rPr>
              <a:t> </a:t>
            </a:r>
            <a:r>
              <a:rPr lang="ru-RU" sz="2400" i="1" dirty="0" smtClean="0">
                <a:latin typeface="Bookman Old Style" panose="02050604050505020204" pitchFamily="18" charset="0"/>
              </a:rPr>
              <a:t>— </a:t>
            </a:r>
            <a:r>
              <a:rPr lang="ru-RU" sz="2400" dirty="0" smtClean="0">
                <a:latin typeface="Bookman Old Style" panose="02050604050505020204" pitchFamily="18" charset="0"/>
              </a:rPr>
              <a:t>технология </a:t>
            </a:r>
            <a:r>
              <a:rPr lang="ru-RU" sz="2400" dirty="0" err="1" smtClean="0">
                <a:latin typeface="Bookman Old Style" panose="02050604050505020204" pitchFamily="18" charset="0"/>
              </a:rPr>
              <a:t>автодополнения</a:t>
            </a:r>
            <a:r>
              <a:rPr lang="ru-RU" sz="2400" dirty="0" smtClean="0">
                <a:latin typeface="Bookman Old Style" panose="02050604050505020204" pitchFamily="18" charset="0"/>
              </a:rPr>
              <a:t> кода от компании </a:t>
            </a:r>
            <a:r>
              <a:rPr lang="ru-RU" sz="2400" dirty="0" err="1">
                <a:latin typeface="Bookman Old Style" panose="02050604050505020204" pitchFamily="18" charset="0"/>
              </a:rPr>
              <a:t>Microsoft</a:t>
            </a:r>
            <a:r>
              <a:rPr lang="ru-RU" sz="2400" dirty="0">
                <a:latin typeface="Bookman Old Style" panose="02050604050505020204" pitchFamily="18" charset="0"/>
              </a:rPr>
              <a:t>, наиболее известная в </a:t>
            </a:r>
            <a:r>
              <a:rPr lang="ru-RU" sz="2400" dirty="0" err="1">
                <a:latin typeface="Bookman Old Style" panose="02050604050505020204" pitchFamily="18" charset="0"/>
              </a:rPr>
              <a:t>Microsoft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ru-RU" sz="2400" dirty="0" err="1">
                <a:latin typeface="Bookman Old Style" panose="02050604050505020204" pitchFamily="18" charset="0"/>
              </a:rPr>
              <a:t>Visual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ru-RU" sz="2400" dirty="0" err="1">
                <a:latin typeface="Bookman Old Style" panose="02050604050505020204" pitchFamily="18" charset="0"/>
              </a:rPr>
              <a:t>Studio</a:t>
            </a:r>
            <a:r>
              <a:rPr lang="ru-RU" sz="2400" dirty="0">
                <a:latin typeface="Bookman Old Style" panose="02050604050505020204" pitchFamily="18" charset="0"/>
              </a:rPr>
              <a:t>. Дописывает </a:t>
            </a:r>
            <a:r>
              <a:rPr lang="ru-RU" sz="2400" dirty="0" smtClean="0">
                <a:latin typeface="Bookman Old Style" panose="02050604050505020204" pitchFamily="18" charset="0"/>
              </a:rPr>
              <a:t>элементы кода при </a:t>
            </a:r>
            <a:r>
              <a:rPr lang="ru-RU" sz="2400" dirty="0">
                <a:latin typeface="Bookman Old Style" panose="02050604050505020204" pitchFamily="18" charset="0"/>
              </a:rPr>
              <a:t>вводе начальных </a:t>
            </a:r>
            <a:r>
              <a:rPr lang="ru-RU" sz="2400" dirty="0" smtClean="0">
                <a:latin typeface="Bookman Old Style" panose="02050604050505020204" pitchFamily="18" charset="0"/>
              </a:rPr>
              <a:t>букв </a:t>
            </a:r>
            <a:r>
              <a:rPr lang="ru-RU" sz="2400" dirty="0">
                <a:latin typeface="Bookman Old Style" panose="02050604050505020204" pitchFamily="18" charset="0"/>
              </a:rPr>
              <a:t>(появляется при вводе). 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Принятие </a:t>
            </a:r>
            <a:r>
              <a:rPr lang="ru-RU" sz="2400" dirty="0" err="1" smtClean="0">
                <a:latin typeface="Bookman Old Style" panose="02050604050505020204" pitchFamily="18" charset="0"/>
              </a:rPr>
              <a:t>автодополнения</a:t>
            </a:r>
            <a:r>
              <a:rPr lang="ru-RU" sz="2400" dirty="0" smtClean="0">
                <a:latin typeface="Bookman Old Style" panose="02050604050505020204" pitchFamily="18" charset="0"/>
              </a:rPr>
              <a:t> происходит по нажатию на </a:t>
            </a:r>
            <a:r>
              <a:rPr lang="ru-RU" sz="2400" b="1" dirty="0" err="1" smtClean="0">
                <a:latin typeface="Bookman Old Style" panose="02050604050505020204" pitchFamily="18" charset="0"/>
              </a:rPr>
              <a:t>Tab</a:t>
            </a:r>
            <a:r>
              <a:rPr lang="ru-RU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>
                <a:latin typeface="Bookman Old Style" panose="02050604050505020204" pitchFamily="18" charset="0"/>
              </a:rPr>
              <a:t>или </a:t>
            </a:r>
            <a:r>
              <a:rPr lang="ru-RU" sz="2400" b="1" dirty="0" err="1" smtClean="0">
                <a:latin typeface="Bookman Old Style" panose="02050604050505020204" pitchFamily="18" charset="0"/>
              </a:rPr>
              <a:t>Enter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Быстрые команды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Bookman Old Style" panose="02050604050505020204" pitchFamily="18" charset="0"/>
              </a:rPr>
              <a:t>Закомментировать код: </a:t>
            </a:r>
            <a:r>
              <a:rPr lang="ru-RU" sz="2400" dirty="0" err="1">
                <a:latin typeface="Bookman Old Style" panose="02050604050505020204" pitchFamily="18" charset="0"/>
              </a:rPr>
              <a:t>Ctrl</a:t>
            </a:r>
            <a:r>
              <a:rPr lang="ru-RU" sz="2400" dirty="0">
                <a:latin typeface="Bookman Old Style" panose="02050604050505020204" pitchFamily="18" charset="0"/>
              </a:rPr>
              <a:t> + K, </a:t>
            </a:r>
            <a:r>
              <a:rPr lang="ru-RU" sz="2400" dirty="0" err="1">
                <a:latin typeface="Bookman Old Style" panose="02050604050505020204" pitchFamily="18" charset="0"/>
              </a:rPr>
              <a:t>Ctrl</a:t>
            </a:r>
            <a:r>
              <a:rPr lang="ru-RU" sz="2400" dirty="0">
                <a:latin typeface="Bookman Old Style" panose="02050604050505020204" pitchFamily="18" charset="0"/>
              </a:rPr>
              <a:t> + C.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Bookman Old Style" panose="02050604050505020204" pitchFamily="18" charset="0"/>
              </a:rPr>
              <a:t>Форматирование кода: </a:t>
            </a:r>
            <a:r>
              <a:rPr lang="ru-RU" sz="2400" dirty="0" err="1">
                <a:latin typeface="Bookman Old Style" panose="02050604050505020204" pitchFamily="18" charset="0"/>
              </a:rPr>
              <a:t>Ctrl</a:t>
            </a:r>
            <a:r>
              <a:rPr lang="ru-RU" sz="2400" dirty="0">
                <a:latin typeface="Bookman Old Style" panose="02050604050505020204" pitchFamily="18" charset="0"/>
              </a:rPr>
              <a:t> + K, </a:t>
            </a:r>
            <a:r>
              <a:rPr lang="ru-RU" sz="2400" dirty="0" err="1">
                <a:latin typeface="Bookman Old Style" panose="02050604050505020204" pitchFamily="18" charset="0"/>
              </a:rPr>
              <a:t>Ctrl</a:t>
            </a:r>
            <a:r>
              <a:rPr lang="ru-RU" sz="2400" dirty="0">
                <a:latin typeface="Bookman Old Style" panose="02050604050505020204" pitchFamily="18" charset="0"/>
              </a:rPr>
              <a:t> + D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Bookman Old Style" panose="02050604050505020204" pitchFamily="18" charset="0"/>
              </a:rPr>
              <a:t>Переименование элемента кода с учётом всех зависимостей: </a:t>
            </a:r>
            <a:r>
              <a:rPr lang="en-US" sz="2400" dirty="0" smtClean="0">
                <a:latin typeface="Bookman Old Style" panose="02050604050505020204" pitchFamily="18" charset="0"/>
              </a:rPr>
              <a:t>Ctrl + R, Ctrl + R.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6619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0" y="467832"/>
            <a:ext cx="12192000" cy="5903152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indent="254000" algn="ctr">
              <a:spcBef>
                <a:spcPct val="20000"/>
              </a:spcBef>
            </a:pPr>
            <a:r>
              <a:rPr lang="ru-RU" altLang="ru-RU" sz="3200" dirty="0" smtClean="0">
                <a:latin typeface="Bookman Old Style" pitchFamily="18" charset="0"/>
              </a:rPr>
              <a:t>Преподаватель курса:</a:t>
            </a:r>
          </a:p>
          <a:p>
            <a:pPr indent="254000" algn="ctr">
              <a:spcBef>
                <a:spcPct val="20000"/>
              </a:spcBef>
            </a:pPr>
            <a:r>
              <a:rPr lang="ru-RU" altLang="ru-RU" sz="3200" b="1" dirty="0" err="1" smtClean="0">
                <a:latin typeface="Bookman Old Style" pitchFamily="18" charset="0"/>
              </a:rPr>
              <a:t>Клюкин</a:t>
            </a:r>
            <a:r>
              <a:rPr lang="ru-RU" altLang="ru-RU" sz="3200" b="1" dirty="0" smtClean="0">
                <a:latin typeface="Bookman Old Style" pitchFamily="18" charset="0"/>
              </a:rPr>
              <a:t> Даниил Анатольевич,</a:t>
            </a:r>
          </a:p>
          <a:p>
            <a:pPr indent="254000" algn="ctr">
              <a:spcBef>
                <a:spcPct val="20000"/>
              </a:spcBef>
            </a:pPr>
            <a:r>
              <a:rPr lang="ru-RU" altLang="ru-RU" sz="3200" dirty="0" smtClean="0">
                <a:latin typeface="Bookman Old Style" pitchFamily="18" charset="0"/>
              </a:rPr>
              <a:t>инженер-программист 1-й категории</a:t>
            </a:r>
          </a:p>
          <a:p>
            <a:pPr indent="254000" algn="ctr">
              <a:spcBef>
                <a:spcPct val="20000"/>
              </a:spcBef>
            </a:pPr>
            <a:endParaRPr lang="ru-RU" altLang="ru-RU" sz="3200" dirty="0">
              <a:latin typeface="Bookman Old Style" pitchFamily="18" charset="0"/>
            </a:endParaRPr>
          </a:p>
          <a:p>
            <a:pPr indent="254000" algn="ctr">
              <a:spcBef>
                <a:spcPct val="20000"/>
              </a:spcBef>
            </a:pPr>
            <a:r>
              <a:rPr lang="ru-RU" altLang="ru-RU" sz="3200" dirty="0" smtClean="0">
                <a:latin typeface="Bookman Old Style" pitchFamily="18" charset="0"/>
              </a:rPr>
              <a:t>Длительность курса:</a:t>
            </a:r>
          </a:p>
          <a:p>
            <a:pPr indent="254000" algn="ctr">
              <a:spcBef>
                <a:spcPct val="20000"/>
              </a:spcBef>
            </a:pPr>
            <a:r>
              <a:rPr lang="ru-RU" altLang="ru-RU" sz="3200" dirty="0" smtClean="0">
                <a:latin typeface="Bookman Old Style" pitchFamily="18" charset="0"/>
              </a:rPr>
              <a:t>3 семестра.</a:t>
            </a:r>
          </a:p>
          <a:p>
            <a:pPr indent="254000" algn="ctr">
              <a:spcBef>
                <a:spcPct val="20000"/>
              </a:spcBef>
            </a:pPr>
            <a:r>
              <a:rPr lang="ru-RU" altLang="ru-RU" sz="3200" dirty="0" smtClean="0">
                <a:latin typeface="Bookman Old Style" pitchFamily="18" charset="0"/>
              </a:rPr>
              <a:t>Форма контроля:</a:t>
            </a:r>
          </a:p>
          <a:p>
            <a:pPr indent="254000" algn="ctr">
              <a:spcBef>
                <a:spcPct val="20000"/>
              </a:spcBef>
            </a:pPr>
            <a:r>
              <a:rPr lang="ru-RU" altLang="ru-RU" sz="3200" dirty="0" smtClean="0">
                <a:latin typeface="Bookman Old Style" pitchFamily="18" charset="0"/>
              </a:rPr>
              <a:t>1-й семестр – экзамен,</a:t>
            </a:r>
          </a:p>
          <a:p>
            <a:pPr indent="254000" algn="ctr">
              <a:spcBef>
                <a:spcPct val="20000"/>
              </a:spcBef>
            </a:pPr>
            <a:r>
              <a:rPr lang="ru-RU" altLang="ru-RU" sz="3200" dirty="0" smtClean="0">
                <a:latin typeface="Bookman Old Style" pitchFamily="18" charset="0"/>
              </a:rPr>
              <a:t>2-й семестр – зачет с оценкой,</a:t>
            </a:r>
          </a:p>
          <a:p>
            <a:pPr indent="254000" algn="ctr">
              <a:spcBef>
                <a:spcPct val="20000"/>
              </a:spcBef>
            </a:pPr>
            <a:r>
              <a:rPr lang="ru-RU" altLang="ru-RU" sz="3200" dirty="0" smtClean="0">
                <a:latin typeface="Bookman Old Style" pitchFamily="18" charset="0"/>
              </a:rPr>
              <a:t>3-й семестр – </a:t>
            </a:r>
            <a:r>
              <a:rPr lang="ru-RU" altLang="ru-RU" sz="3200" dirty="0">
                <a:latin typeface="Bookman Old Style" pitchFamily="18" charset="0"/>
              </a:rPr>
              <a:t>зачет с </a:t>
            </a:r>
            <a:r>
              <a:rPr lang="ru-RU" altLang="ru-RU" sz="3200" dirty="0" smtClean="0">
                <a:latin typeface="Bookman Old Style" pitchFamily="18" charset="0"/>
              </a:rPr>
              <a:t>оценкой. </a:t>
            </a:r>
            <a:endParaRPr lang="ru-RU" altLang="ru-RU" sz="3200" dirty="0"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2255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9DF0FE0-DB9D-4180-8370-CD26FB46DF57}"/>
              </a:ext>
            </a:extLst>
          </p:cNvPr>
          <p:cNvSpPr txBox="1"/>
          <p:nvPr/>
        </p:nvSpPr>
        <p:spPr>
          <a:xfrm>
            <a:off x="0" y="654356"/>
            <a:ext cx="12191999" cy="2799677"/>
          </a:xfrm>
          <a:prstGeom prst="rect">
            <a:avLst/>
          </a:prstGeom>
          <a:noFill/>
        </p:spPr>
        <p:txBody>
          <a:bodyPr wrap="square" lIns="36000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Консольное приложение</a:t>
            </a:r>
            <a:r>
              <a:rPr lang="ru-RU" sz="2400" dirty="0">
                <a:latin typeface="Bookman Old Style" panose="02050604050505020204" pitchFamily="18" charset="0"/>
              </a:rPr>
              <a:t> — это простейший тип программы, которая взаимодействует с пользователем через </a:t>
            </a:r>
            <a:r>
              <a:rPr lang="ru-RU" sz="2400" b="1" dirty="0">
                <a:latin typeface="Bookman Old Style" panose="02050604050505020204" pitchFamily="18" charset="0"/>
              </a:rPr>
              <a:t>текстовый интерфейс командной строки</a:t>
            </a:r>
            <a:r>
              <a:rPr lang="ru-RU" sz="2400" dirty="0">
                <a:latin typeface="Bookman Old Style" panose="02050604050505020204" pitchFamily="18" charset="0"/>
              </a:rPr>
              <a:t> (терминал). В отличие от графических приложений (GUI), оно не имеет окон, кнопок или визуальных элементов, а ввод/вывод данных происходит через текст.</a:t>
            </a:r>
          </a:p>
        </p:txBody>
      </p:sp>
      <p:sp>
        <p:nvSpPr>
          <p:cNvPr id="5" name="Rectangle 28" descr="Светлый диагональный 2">
            <a:extLst>
              <a:ext uri="{FF2B5EF4-FFF2-40B4-BE49-F238E27FC236}">
                <a16:creationId xmlns:a16="http://schemas.microsoft.com/office/drawing/2014/main" id="{2A0E99F7-A4CC-4E8F-8C74-D6A0327657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Создание первой программы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7275" y="3896708"/>
            <a:ext cx="7397058" cy="1956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925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9DF0FE0-DB9D-4180-8370-CD26FB46DF57}"/>
              </a:ext>
            </a:extLst>
          </p:cNvPr>
          <p:cNvSpPr txBox="1"/>
          <p:nvPr/>
        </p:nvSpPr>
        <p:spPr>
          <a:xfrm>
            <a:off x="0" y="-9525"/>
            <a:ext cx="12191999" cy="4524315"/>
          </a:xfrm>
          <a:prstGeom prst="rect">
            <a:avLst/>
          </a:prstGeom>
          <a:noFill/>
        </p:spPr>
        <p:txBody>
          <a:bodyPr wrap="square" lIns="36000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2400" i="0" dirty="0" smtClean="0">
                <a:effectLst/>
                <a:latin typeface="Bookman Old Style" panose="02050604050505020204" pitchFamily="18" charset="0"/>
              </a:rPr>
              <a:t>Необходимо скачать и установить программу </a:t>
            </a:r>
            <a:r>
              <a:rPr lang="en-US" sz="2400" i="0" dirty="0" smtClean="0">
                <a:effectLst/>
                <a:latin typeface="Bookman Old Style" panose="02050604050505020204" pitchFamily="18" charset="0"/>
              </a:rPr>
              <a:t>Visual Studio 2022</a:t>
            </a:r>
            <a:r>
              <a:rPr lang="ru-RU" sz="2400" i="0" dirty="0" smtClean="0">
                <a:effectLst/>
                <a:latin typeface="Bookman Old Style" panose="02050604050505020204" pitchFamily="18" charset="0"/>
              </a:rPr>
              <a:t> </a:t>
            </a:r>
            <a:r>
              <a:rPr lang="en-US" sz="2400" dirty="0">
                <a:latin typeface="Bookman Old Style" panose="02050604050505020204" pitchFamily="18" charset="0"/>
              </a:rPr>
              <a:t>Community </a:t>
            </a:r>
            <a:r>
              <a:rPr lang="en-US" sz="2400" dirty="0" smtClean="0">
                <a:latin typeface="Bookman Old Style" panose="02050604050505020204" pitchFamily="18" charset="0"/>
              </a:rPr>
              <a:t>( </a:t>
            </a:r>
            <a:r>
              <a:rPr lang="en-US" sz="2400" dirty="0" smtClean="0">
                <a:latin typeface="Bookman Old Style" panose="02050604050505020204" pitchFamily="18" charset="0"/>
                <a:hlinkClick r:id="rId3"/>
              </a:rPr>
              <a:t>https</a:t>
            </a:r>
            <a:r>
              <a:rPr lang="en-US" sz="2400" dirty="0">
                <a:latin typeface="Bookman Old Style" panose="02050604050505020204" pitchFamily="18" charset="0"/>
                <a:hlinkClick r:id="rId3"/>
              </a:rPr>
              <a:t>://visualstudio.microsoft.com/ru/vs</a:t>
            </a:r>
            <a:r>
              <a:rPr lang="en-US" sz="2400" dirty="0" smtClean="0">
                <a:latin typeface="Bookman Old Style" panose="02050604050505020204" pitchFamily="18" charset="0"/>
                <a:hlinkClick r:id="rId3"/>
              </a:rPr>
              <a:t>/</a:t>
            </a:r>
            <a:r>
              <a:rPr lang="en-US" sz="2400" dirty="0" smtClean="0">
                <a:latin typeface="Bookman Old Style" panose="02050604050505020204" pitchFamily="18" charset="0"/>
              </a:rPr>
              <a:t> )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2400" i="0" dirty="0" smtClean="0">
                <a:effectLst/>
                <a:latin typeface="Bookman Old Style" panose="02050604050505020204" pitchFamily="18" charset="0"/>
              </a:rPr>
              <a:t>Запустить</a:t>
            </a:r>
            <a:r>
              <a:rPr lang="en-US" sz="2400" dirty="0">
                <a:latin typeface="Bookman Old Style" panose="02050604050505020204" pitchFamily="18" charset="0"/>
              </a:rPr>
              <a:t> Visual Studio </a:t>
            </a:r>
            <a:r>
              <a:rPr lang="en-US" sz="2400" dirty="0" smtClean="0">
                <a:latin typeface="Bookman Old Style" panose="02050604050505020204" pitchFamily="18" charset="0"/>
              </a:rPr>
              <a:t>2022</a:t>
            </a:r>
            <a:r>
              <a:rPr lang="ru-RU" sz="2400" dirty="0" smtClean="0">
                <a:latin typeface="Bookman Old Style" panose="02050604050505020204" pitchFamily="18" charset="0"/>
              </a:rPr>
              <a:t/>
            </a:r>
            <a:br>
              <a:rPr lang="ru-RU" sz="2400" dirty="0" smtClean="0">
                <a:latin typeface="Bookman Old Style" panose="02050604050505020204" pitchFamily="18" charset="0"/>
              </a:rPr>
            </a:br>
            <a:r>
              <a:rPr lang="ru-RU" sz="2400" dirty="0" smtClean="0">
                <a:latin typeface="Bookman Old Style" panose="02050604050505020204" pitchFamily="18" charset="0"/>
              </a:rPr>
              <a:t/>
            </a:r>
            <a:br>
              <a:rPr lang="ru-RU" sz="2400" dirty="0" smtClean="0">
                <a:latin typeface="Bookman Old Style" panose="02050604050505020204" pitchFamily="18" charset="0"/>
              </a:rPr>
            </a:br>
            <a:endParaRPr lang="en-US" sz="2400" dirty="0" smtClean="0">
              <a:latin typeface="Bookman Old Style" panose="02050604050505020204" pitchFamily="18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 smtClean="0">
                <a:latin typeface="Bookman Old Style" panose="02050604050505020204" pitchFamily="18" charset="0"/>
              </a:rPr>
              <a:t>Выбрать «Создание проекта» </a:t>
            </a:r>
            <a:br>
              <a:rPr lang="ru-RU" sz="2400" dirty="0" smtClean="0">
                <a:latin typeface="Bookman Old Style" panose="02050604050505020204" pitchFamily="18" charset="0"/>
              </a:rPr>
            </a:br>
            <a:endParaRPr lang="ru-RU" sz="2400" dirty="0" smtClean="0">
              <a:latin typeface="Bookman Old Style" panose="02050604050505020204" pitchFamily="18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2400" i="0" dirty="0" smtClean="0">
                <a:effectLst/>
                <a:latin typeface="Bookman Old Style" panose="02050604050505020204" pitchFamily="18" charset="0"/>
              </a:rPr>
              <a:t>Выбрать шаблон проекта «Консольное приложение (Майкрософт)»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4"/>
          <a:srcRect l="3082" t="71443" r="1906" b="10071"/>
          <a:stretch/>
        </p:blipFill>
        <p:spPr>
          <a:xfrm>
            <a:off x="5537250" y="2471778"/>
            <a:ext cx="6035625" cy="1245843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5804" y="1159707"/>
            <a:ext cx="4653998" cy="1112911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54446" y="4514790"/>
            <a:ext cx="8524152" cy="2169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027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9DF0FE0-DB9D-4180-8370-CD26FB46DF57}"/>
              </a:ext>
            </a:extLst>
          </p:cNvPr>
          <p:cNvSpPr txBox="1"/>
          <p:nvPr/>
        </p:nvSpPr>
        <p:spPr>
          <a:xfrm>
            <a:off x="0" y="0"/>
            <a:ext cx="12192000" cy="779014"/>
          </a:xfrm>
          <a:prstGeom prst="rect">
            <a:avLst/>
          </a:prstGeom>
          <a:noFill/>
        </p:spPr>
        <p:txBody>
          <a:bodyPr wrap="square" lIns="360000" tIns="360000" rIns="360000">
            <a:spAutoFit/>
          </a:bodyPr>
          <a:lstStyle/>
          <a:p>
            <a:pPr marL="457200" indent="-457200">
              <a:buFont typeface="+mj-lt"/>
              <a:buAutoNum type="arabicPeriod" startAt="5"/>
            </a:pPr>
            <a:r>
              <a:rPr lang="ru-RU" sz="2400" i="0" dirty="0" smtClean="0">
                <a:effectLst/>
                <a:latin typeface="Bookman Old Style" panose="02050604050505020204" pitchFamily="18" charset="0"/>
              </a:rPr>
              <a:t>Далее выбираем расположение проекта</a:t>
            </a:r>
            <a:endParaRPr lang="en-US" sz="2400" i="0" dirty="0" smtClean="0">
              <a:effectLst/>
              <a:latin typeface="Bookman Old Style" panose="020506040505050202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474" y="942975"/>
            <a:ext cx="11653532" cy="4647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717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9DF0FE0-DB9D-4180-8370-CD26FB46DF57}"/>
              </a:ext>
            </a:extLst>
          </p:cNvPr>
          <p:cNvSpPr txBox="1"/>
          <p:nvPr/>
        </p:nvSpPr>
        <p:spPr>
          <a:xfrm>
            <a:off x="0" y="0"/>
            <a:ext cx="12192000" cy="779014"/>
          </a:xfrm>
          <a:prstGeom prst="rect">
            <a:avLst/>
          </a:prstGeom>
          <a:noFill/>
        </p:spPr>
        <p:txBody>
          <a:bodyPr wrap="square" lIns="360000" tIns="360000" rIns="360000">
            <a:spAutoFit/>
          </a:bodyPr>
          <a:lstStyle/>
          <a:p>
            <a:pPr marL="457200" indent="-457200">
              <a:buFont typeface="+mj-lt"/>
              <a:buAutoNum type="arabicPeriod" startAt="6"/>
            </a:pPr>
            <a:r>
              <a:rPr lang="ru-RU" sz="2400" i="0" dirty="0" smtClean="0">
                <a:effectLst/>
                <a:latin typeface="Bookman Old Style" panose="02050604050505020204" pitchFamily="18" charset="0"/>
              </a:rPr>
              <a:t>Выбираем актуальную платформу (</a:t>
            </a:r>
            <a:r>
              <a:rPr lang="en-US" sz="2400" dirty="0" err="1" smtClean="0">
                <a:latin typeface="Bookman Old Style" panose="02050604050505020204" pitchFamily="18" charset="0"/>
              </a:rPr>
              <a:t>.Net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7</a:t>
            </a:r>
            <a:r>
              <a:rPr lang="ru-RU" sz="2400" dirty="0">
                <a:latin typeface="Bookman Old Style" panose="02050604050505020204" pitchFamily="18" charset="0"/>
              </a:rPr>
              <a:t>,</a:t>
            </a:r>
            <a:r>
              <a:rPr lang="ru-RU" sz="2400" dirty="0" smtClean="0">
                <a:latin typeface="Bookman Old Style" panose="02050604050505020204" pitchFamily="18" charset="0"/>
              </a:rPr>
              <a:t> </a:t>
            </a:r>
            <a:r>
              <a:rPr lang="en-US" sz="2400" dirty="0" err="1" smtClean="0">
                <a:latin typeface="Bookman Old Style" panose="02050604050505020204" pitchFamily="18" charset="0"/>
              </a:rPr>
              <a:t>.Net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8 и далее</a:t>
            </a:r>
            <a:r>
              <a:rPr lang="ru-RU" sz="2400" i="0" dirty="0" smtClean="0">
                <a:effectLst/>
                <a:latin typeface="Bookman Old Style" panose="02050604050505020204" pitchFamily="18" charset="0"/>
              </a:rPr>
              <a:t>)</a:t>
            </a:r>
            <a:endParaRPr lang="en-US" sz="2400" i="0" dirty="0" smtClean="0">
              <a:effectLst/>
              <a:latin typeface="Bookman Old Style" panose="020506040505050202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779014"/>
            <a:ext cx="11582400" cy="1900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052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325" y="176904"/>
            <a:ext cx="11544300" cy="6497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4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59C4B86-B6A4-4A4B-880A-EE14445C688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9138" b="86281"/>
          <a:stretch/>
        </p:blipFill>
        <p:spPr>
          <a:xfrm>
            <a:off x="371475" y="312171"/>
            <a:ext cx="11401425" cy="225099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0696F13-9733-4285-99D6-6649D7834871}"/>
              </a:ext>
            </a:extLst>
          </p:cNvPr>
          <p:cNvSpPr txBox="1"/>
          <p:nvPr/>
        </p:nvSpPr>
        <p:spPr>
          <a:xfrm>
            <a:off x="6777463" y="6113695"/>
            <a:ext cx="361689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2400" b="1" dirty="0" smtClean="0">
                <a:latin typeface="Bookman Old Style" panose="02050604050505020204" pitchFamily="18" charset="0"/>
              </a:rPr>
              <a:t>Файлы программы</a:t>
            </a:r>
            <a:endParaRPr lang="ru-RU" sz="2400" b="0" i="0" dirty="0">
              <a:effectLst/>
              <a:latin typeface="Bookman Old Style" panose="02050604050505020204" pitchFamily="18" charset="0"/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859C4B86-B6A4-4A4B-880A-EE14445C688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4191" t="8467" b="72593"/>
          <a:stretch/>
        </p:blipFill>
        <p:spPr>
          <a:xfrm>
            <a:off x="5059633" y="3162299"/>
            <a:ext cx="6713267" cy="2897299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859C4B86-B6A4-4A4B-880A-EE14445C688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34" t="73230" r="76520" b="3241"/>
          <a:stretch/>
        </p:blipFill>
        <p:spPr>
          <a:xfrm>
            <a:off x="371475" y="3162300"/>
            <a:ext cx="4557296" cy="298193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0696F13-9733-4285-99D6-6649D7834871}"/>
              </a:ext>
            </a:extLst>
          </p:cNvPr>
          <p:cNvSpPr txBox="1"/>
          <p:nvPr/>
        </p:nvSpPr>
        <p:spPr>
          <a:xfrm>
            <a:off x="655939" y="6202316"/>
            <a:ext cx="361689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2400" b="1" dirty="0" smtClean="0">
                <a:latin typeface="Bookman Old Style" panose="02050604050505020204" pitchFamily="18" charset="0"/>
              </a:rPr>
              <a:t>Список ошибок</a:t>
            </a:r>
            <a:endParaRPr lang="ru-RU" sz="2400" b="0" i="0" dirty="0">
              <a:effectLst/>
              <a:latin typeface="Bookman Old Style" panose="02050604050505020204" pitchFamily="18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3070225" y="299015"/>
            <a:ext cx="957943" cy="68217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5835650" y="299014"/>
            <a:ext cx="2510971" cy="68217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10476291" y="197140"/>
            <a:ext cx="1508881" cy="68217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/>
        </p:nvSpPr>
        <p:spPr>
          <a:xfrm>
            <a:off x="9321800" y="879311"/>
            <a:ext cx="2663372" cy="64100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7093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9DF0FE0-DB9D-4180-8370-CD26FB46DF57}"/>
              </a:ext>
            </a:extLst>
          </p:cNvPr>
          <p:cNvSpPr txBox="1"/>
          <p:nvPr/>
        </p:nvSpPr>
        <p:spPr>
          <a:xfrm>
            <a:off x="0" y="0"/>
            <a:ext cx="12191999" cy="6740307"/>
          </a:xfrm>
          <a:prstGeom prst="rect">
            <a:avLst/>
          </a:prstGeom>
          <a:noFill/>
        </p:spPr>
        <p:txBody>
          <a:bodyPr wrap="square" lIns="360000" rIns="36000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Обозреватель решений (</a:t>
            </a:r>
            <a:r>
              <a:rPr lang="ru-RU" sz="2400" b="1" dirty="0" err="1">
                <a:latin typeface="Bookman Old Style" panose="02050604050505020204" pitchFamily="18" charset="0"/>
              </a:rPr>
              <a:t>Solution</a:t>
            </a:r>
            <a:r>
              <a:rPr lang="ru-RU" sz="2400" b="1" dirty="0">
                <a:latin typeface="Bookman Old Style" panose="02050604050505020204" pitchFamily="18" charset="0"/>
              </a:rPr>
              <a:t> </a:t>
            </a:r>
            <a:r>
              <a:rPr lang="ru-RU" sz="2400" b="1" dirty="0" err="1">
                <a:latin typeface="Bookman Old Style" panose="02050604050505020204" pitchFamily="18" charset="0"/>
              </a:rPr>
              <a:t>Explorer</a:t>
            </a:r>
            <a:r>
              <a:rPr lang="ru-RU" sz="2400" b="1" dirty="0">
                <a:latin typeface="Bookman Old Style" panose="02050604050505020204" pitchFamily="18" charset="0"/>
              </a:rPr>
              <a:t>)</a:t>
            </a: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Где найти: Вид → Обозреватель решений (или </a:t>
            </a:r>
            <a:r>
              <a:rPr lang="ru-RU" sz="2400" dirty="0" err="1">
                <a:latin typeface="Bookman Old Style" panose="02050604050505020204" pitchFamily="18" charset="0"/>
              </a:rPr>
              <a:t>Ctrl</a:t>
            </a:r>
            <a:r>
              <a:rPr lang="ru-RU" sz="2400" dirty="0">
                <a:latin typeface="Bookman Old Style" panose="02050604050505020204" pitchFamily="18" charset="0"/>
              </a:rPr>
              <a:t> + </a:t>
            </a:r>
            <a:r>
              <a:rPr lang="ru-RU" sz="2400" dirty="0" err="1">
                <a:latin typeface="Bookman Old Style" panose="02050604050505020204" pitchFamily="18" charset="0"/>
              </a:rPr>
              <a:t>Alt</a:t>
            </a:r>
            <a:r>
              <a:rPr lang="ru-RU" sz="2400" dirty="0">
                <a:latin typeface="Bookman Old Style" panose="02050604050505020204" pitchFamily="18" charset="0"/>
              </a:rPr>
              <a:t> + L</a:t>
            </a:r>
            <a:r>
              <a:rPr lang="ru-RU" sz="2400" dirty="0" smtClean="0">
                <a:latin typeface="Bookman Old Style" panose="02050604050505020204" pitchFamily="18" charset="0"/>
              </a:rPr>
              <a:t>).</a:t>
            </a:r>
            <a:endParaRPr lang="ru-RU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Зачем нужно</a:t>
            </a:r>
            <a:r>
              <a:rPr lang="ru-RU" sz="2400" b="1" dirty="0" smtClean="0">
                <a:latin typeface="Bookman Old Style" panose="02050604050505020204" pitchFamily="18" charset="0"/>
              </a:rPr>
              <a:t>:</a:t>
            </a:r>
            <a:endParaRPr lang="ru-RU" sz="2400" b="1" dirty="0">
              <a:latin typeface="Bookman Old Style" panose="020506040505050202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Bookman Old Style" panose="02050604050505020204" pitchFamily="18" charset="0"/>
              </a:rPr>
              <a:t>Показывает структуру вашего проекта (файлы, папки, зависимости</a:t>
            </a:r>
            <a:r>
              <a:rPr lang="ru-RU" sz="2400" dirty="0" smtClean="0">
                <a:latin typeface="Bookman Old Style" panose="02050604050505020204" pitchFamily="18" charset="0"/>
              </a:rPr>
              <a:t>).</a:t>
            </a:r>
            <a:endParaRPr lang="ru-RU" sz="2400" dirty="0">
              <a:latin typeface="Bookman Old Style" panose="020506040505050202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Bookman Old Style" panose="02050604050505020204" pitchFamily="18" charset="0"/>
              </a:rPr>
              <a:t>Позволяет быстро переключаться между файлами (например, </a:t>
            </a:r>
            <a:r>
              <a:rPr lang="ru-RU" sz="2400" dirty="0" err="1">
                <a:latin typeface="Bookman Old Style" panose="02050604050505020204" pitchFamily="18" charset="0"/>
              </a:rPr>
              <a:t>Program.cs</a:t>
            </a:r>
            <a:r>
              <a:rPr lang="ru-RU" sz="2400" dirty="0" smtClean="0">
                <a:latin typeface="Bookman Old Style" panose="02050604050505020204" pitchFamily="18" charset="0"/>
              </a:rPr>
              <a:t>).</a:t>
            </a:r>
          </a:p>
          <a:p>
            <a:pPr algn="just"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Вкладка </a:t>
            </a:r>
            <a:r>
              <a:rPr lang="ru-RU" sz="2400" b="1" dirty="0">
                <a:latin typeface="Bookman Old Style" panose="02050604050505020204" pitchFamily="18" charset="0"/>
              </a:rPr>
              <a:t>"Вид" (</a:t>
            </a:r>
            <a:r>
              <a:rPr lang="ru-RU" sz="2400" b="1" dirty="0" err="1">
                <a:latin typeface="Bookman Old Style" panose="02050604050505020204" pitchFamily="18" charset="0"/>
              </a:rPr>
              <a:t>View</a:t>
            </a:r>
            <a:r>
              <a:rPr lang="ru-RU" sz="2400" b="1" dirty="0">
                <a:latin typeface="Bookman Old Style" panose="02050604050505020204" pitchFamily="18" charset="0"/>
              </a:rPr>
              <a:t>)</a:t>
            </a: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Содержит инструменты для навигации по коду и отображения дополнительных окон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ru-RU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Полезные пункты</a:t>
            </a:r>
            <a:r>
              <a:rPr lang="ru-RU" sz="2400" b="1" dirty="0" smtClean="0">
                <a:latin typeface="Bookman Old Style" panose="02050604050505020204" pitchFamily="18" charset="0"/>
              </a:rPr>
              <a:t>:</a:t>
            </a:r>
            <a:endParaRPr lang="ru-RU" sz="2400" b="1" dirty="0">
              <a:latin typeface="Bookman Old Style" panose="020506040505050202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Bookman Old Style" panose="02050604050505020204" pitchFamily="18" charset="0"/>
              </a:rPr>
              <a:t>Ошибки </a:t>
            </a:r>
            <a:r>
              <a:rPr lang="ru-RU" sz="2400" dirty="0">
                <a:latin typeface="Bookman Old Style" panose="02050604050505020204" pitchFamily="18" charset="0"/>
              </a:rPr>
              <a:t>(</a:t>
            </a:r>
            <a:r>
              <a:rPr lang="ru-RU" sz="2400" dirty="0" err="1">
                <a:latin typeface="Bookman Old Style" panose="02050604050505020204" pitchFamily="18" charset="0"/>
              </a:rPr>
              <a:t>Ctrl</a:t>
            </a:r>
            <a:r>
              <a:rPr lang="ru-RU" sz="2400" dirty="0">
                <a:latin typeface="Bookman Old Style" panose="02050604050505020204" pitchFamily="18" charset="0"/>
              </a:rPr>
              <a:t> + \, E) — список ошибок компиляции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ru-RU" sz="2400" dirty="0">
              <a:latin typeface="Bookman Old Style" panose="020506040505050202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Bookman Old Style" panose="02050604050505020204" pitchFamily="18" charset="0"/>
              </a:rPr>
              <a:t>Вывод (</a:t>
            </a:r>
            <a:r>
              <a:rPr lang="ru-RU" sz="2400" dirty="0" err="1">
                <a:latin typeface="Bookman Old Style" panose="02050604050505020204" pitchFamily="18" charset="0"/>
              </a:rPr>
              <a:t>Ctrl</a:t>
            </a:r>
            <a:r>
              <a:rPr lang="ru-RU" sz="2400" dirty="0">
                <a:latin typeface="Bookman Old Style" panose="02050604050505020204" pitchFamily="18" charset="0"/>
              </a:rPr>
              <a:t> + </a:t>
            </a:r>
            <a:r>
              <a:rPr lang="ru-RU" sz="2400" dirty="0" err="1">
                <a:latin typeface="Bookman Old Style" panose="02050604050505020204" pitchFamily="18" charset="0"/>
              </a:rPr>
              <a:t>Alt</a:t>
            </a:r>
            <a:r>
              <a:rPr lang="ru-RU" sz="2400" dirty="0">
                <a:latin typeface="Bookman Old Style" panose="02050604050505020204" pitchFamily="18" charset="0"/>
              </a:rPr>
              <a:t> + O) — </a:t>
            </a:r>
            <a:r>
              <a:rPr lang="ru-RU" sz="2400" dirty="0" err="1">
                <a:latin typeface="Bookman Old Style" panose="02050604050505020204" pitchFamily="18" charset="0"/>
              </a:rPr>
              <a:t>логи</a:t>
            </a:r>
            <a:r>
              <a:rPr lang="ru-RU" sz="2400" dirty="0">
                <a:latin typeface="Bookman Old Style" panose="02050604050505020204" pitchFamily="18" charset="0"/>
              </a:rPr>
              <a:t> сборки и запуска программы.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/>
          <a:srcRect r="73278"/>
          <a:stretch/>
        </p:blipFill>
        <p:spPr>
          <a:xfrm>
            <a:off x="9368844" y="5548393"/>
            <a:ext cx="2192891" cy="604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729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9DF0FE0-DB9D-4180-8370-CD26FB46DF57}"/>
              </a:ext>
            </a:extLst>
          </p:cNvPr>
          <p:cNvSpPr txBox="1"/>
          <p:nvPr/>
        </p:nvSpPr>
        <p:spPr>
          <a:xfrm>
            <a:off x="0" y="0"/>
            <a:ext cx="12191999" cy="6740307"/>
          </a:xfrm>
          <a:prstGeom prst="rect">
            <a:avLst/>
          </a:prstGeom>
          <a:noFill/>
        </p:spPr>
        <p:txBody>
          <a:bodyPr wrap="square" lIns="360000" rIns="36000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Вкладка </a:t>
            </a:r>
            <a:r>
              <a:rPr lang="ru-RU" sz="2400" b="1" dirty="0">
                <a:latin typeface="Bookman Old Style" panose="02050604050505020204" pitchFamily="18" charset="0"/>
              </a:rPr>
              <a:t>"Сборка" (</a:t>
            </a:r>
            <a:r>
              <a:rPr lang="ru-RU" sz="2400" b="1" dirty="0" err="1">
                <a:latin typeface="Bookman Old Style" panose="02050604050505020204" pitchFamily="18" charset="0"/>
              </a:rPr>
              <a:t>Build</a:t>
            </a:r>
            <a:r>
              <a:rPr lang="ru-RU" sz="2400" b="1" dirty="0">
                <a:latin typeface="Bookman Old Style" panose="02050604050505020204" pitchFamily="18" charset="0"/>
              </a:rPr>
              <a:t>)</a:t>
            </a: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Отвечает за компиляцию проекта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ru-RU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Основные действия</a:t>
            </a:r>
            <a:r>
              <a:rPr lang="ru-RU" sz="2400" b="1" dirty="0" smtClean="0">
                <a:latin typeface="Bookman Old Style" panose="02050604050505020204" pitchFamily="18" charset="0"/>
              </a:rPr>
              <a:t>:</a:t>
            </a:r>
            <a:endParaRPr lang="ru-RU" sz="2400" b="1" dirty="0">
              <a:latin typeface="Bookman Old Style" panose="020506040505050202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Bookman Old Style" panose="02050604050505020204" pitchFamily="18" charset="0"/>
              </a:rPr>
              <a:t>Собрать решение (</a:t>
            </a:r>
            <a:r>
              <a:rPr lang="ru-RU" sz="2400" dirty="0" err="1">
                <a:latin typeface="Bookman Old Style" panose="02050604050505020204" pitchFamily="18" charset="0"/>
              </a:rPr>
              <a:t>Ctrl</a:t>
            </a:r>
            <a:r>
              <a:rPr lang="ru-RU" sz="2400" dirty="0">
                <a:latin typeface="Bookman Old Style" panose="02050604050505020204" pitchFamily="18" charset="0"/>
              </a:rPr>
              <a:t> + </a:t>
            </a:r>
            <a:r>
              <a:rPr lang="ru-RU" sz="2400" dirty="0" err="1">
                <a:latin typeface="Bookman Old Style" panose="02050604050505020204" pitchFamily="18" charset="0"/>
              </a:rPr>
              <a:t>Shift</a:t>
            </a:r>
            <a:r>
              <a:rPr lang="ru-RU" sz="2400" dirty="0">
                <a:latin typeface="Bookman Old Style" panose="02050604050505020204" pitchFamily="18" charset="0"/>
              </a:rPr>
              <a:t> + B) — проверить код на ошибки без запуска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ru-RU" sz="2400" dirty="0">
              <a:latin typeface="Bookman Old Style" panose="020506040505050202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Bookman Old Style" panose="02050604050505020204" pitchFamily="18" charset="0"/>
              </a:rPr>
              <a:t>Очистить решение — удалить временные файлы сборки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Вкладка "Отладка" (</a:t>
            </a:r>
            <a:r>
              <a:rPr lang="ru-RU" sz="2400" b="1" dirty="0" err="1">
                <a:latin typeface="Bookman Old Style" panose="02050604050505020204" pitchFamily="18" charset="0"/>
              </a:rPr>
              <a:t>Debug</a:t>
            </a:r>
            <a:r>
              <a:rPr lang="ru-RU" sz="2400" b="1" dirty="0">
                <a:latin typeface="Bookman Old Style" panose="02050604050505020204" pitchFamily="18" charset="0"/>
              </a:rPr>
              <a:t>)</a:t>
            </a: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Здесь настраивается запуск программы в режиме отладки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ru-RU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Ключевые кнопки</a:t>
            </a:r>
            <a:r>
              <a:rPr lang="ru-RU" sz="2400" b="1" dirty="0" smtClean="0">
                <a:latin typeface="Bookman Old Style" panose="02050604050505020204" pitchFamily="18" charset="0"/>
              </a:rPr>
              <a:t>:</a:t>
            </a:r>
            <a:endParaRPr lang="ru-RU" sz="2400" b="1" dirty="0">
              <a:latin typeface="Bookman Old Style" panose="020506040505050202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Bookman Old Style" panose="02050604050505020204" pitchFamily="18" charset="0"/>
              </a:rPr>
              <a:t>Запуск </a:t>
            </a:r>
            <a:r>
              <a:rPr lang="ru-RU" sz="2400" dirty="0">
                <a:latin typeface="Bookman Old Style" panose="02050604050505020204" pitchFamily="18" charset="0"/>
              </a:rPr>
              <a:t>с </a:t>
            </a:r>
            <a:r>
              <a:rPr lang="ru-RU" sz="2400" dirty="0" smtClean="0">
                <a:latin typeface="Bookman Old Style" panose="02050604050505020204" pitchFamily="18" charset="0"/>
              </a:rPr>
              <a:t>отладчиком (</a:t>
            </a:r>
            <a:r>
              <a:rPr lang="ru-RU" sz="2400" dirty="0">
                <a:latin typeface="Bookman Old Style" panose="02050604050505020204" pitchFamily="18" charset="0"/>
              </a:rPr>
              <a:t>F5) </a:t>
            </a:r>
            <a:r>
              <a:rPr lang="ru-RU" sz="2400" dirty="0" smtClean="0">
                <a:latin typeface="Bookman Old Style" panose="02050604050505020204" pitchFamily="18" charset="0"/>
              </a:rPr>
              <a:t>(остановка на ошибках).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Bookman Old Style" panose="02050604050505020204" pitchFamily="18" charset="0"/>
              </a:rPr>
              <a:t>Запуск без отладки (</a:t>
            </a:r>
            <a:r>
              <a:rPr lang="ru-RU" sz="2400" dirty="0" err="1" smtClean="0">
                <a:latin typeface="Bookman Old Style" panose="02050604050505020204" pitchFamily="18" charset="0"/>
              </a:rPr>
              <a:t>Ctrl</a:t>
            </a:r>
            <a:r>
              <a:rPr lang="ru-RU" sz="2400" dirty="0" smtClean="0">
                <a:latin typeface="Bookman Old Style" panose="02050604050505020204" pitchFamily="18" charset="0"/>
              </a:rPr>
              <a:t> + F5).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Bookman Old Style" panose="02050604050505020204" pitchFamily="18" charset="0"/>
              </a:rPr>
              <a:t>Точки </a:t>
            </a:r>
            <a:r>
              <a:rPr lang="ru-RU" sz="2400" dirty="0">
                <a:latin typeface="Bookman Old Style" panose="02050604050505020204" pitchFamily="18" charset="0"/>
              </a:rPr>
              <a:t>останова (F9 на строке кода</a:t>
            </a:r>
            <a:r>
              <a:rPr lang="ru-RU" sz="2400" dirty="0" smtClean="0">
                <a:latin typeface="Bookman Old Style" panose="02050604050505020204" pitchFamily="18" charset="0"/>
              </a:rPr>
              <a:t>).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3430" y="4960038"/>
            <a:ext cx="539144" cy="69318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3162" y="5486211"/>
            <a:ext cx="503788" cy="609851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7106" y="6115112"/>
            <a:ext cx="568128" cy="54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787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8" descr="Светлый диагональный 2">
            <a:extLst>
              <a:ext uri="{FF2B5EF4-FFF2-40B4-BE49-F238E27FC236}">
                <a16:creationId xmlns:a16="http://schemas.microsoft.com/office/drawing/2014/main" id="{2A0E99F7-A4CC-4E8F-8C74-D6A0327657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Система типов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9DF0FE0-DB9D-4180-8370-CD26FB46DF57}"/>
              </a:ext>
            </a:extLst>
          </p:cNvPr>
          <p:cNvSpPr txBox="1"/>
          <p:nvPr/>
        </p:nvSpPr>
        <p:spPr>
          <a:xfrm>
            <a:off x="0" y="4717319"/>
            <a:ext cx="12191999" cy="1200329"/>
          </a:xfrm>
          <a:prstGeom prst="rect">
            <a:avLst/>
          </a:prstGeom>
          <a:noFill/>
        </p:spPr>
        <p:txBody>
          <a:bodyPr wrap="square" lIns="360000" rIns="36000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Типизированные языки:</a:t>
            </a:r>
            <a:r>
              <a:rPr lang="ru-RU" sz="2400" dirty="0" smtClean="0">
                <a:latin typeface="Bookman Old Style" panose="02050604050505020204" pitchFamily="18" charset="0"/>
              </a:rPr>
              <a:t> </a:t>
            </a:r>
            <a:r>
              <a:rPr lang="en-US" sz="2400" dirty="0" smtClean="0">
                <a:latin typeface="Bookman Old Style" panose="02050604050505020204" pitchFamily="18" charset="0"/>
              </a:rPr>
              <a:t>C, C#, Java, Python, PHP.</a:t>
            </a:r>
          </a:p>
          <a:p>
            <a:pPr algn="just">
              <a:lnSpc>
                <a:spcPct val="150000"/>
              </a:lnSpc>
            </a:pPr>
            <a:r>
              <a:rPr lang="ru-RU" sz="2400" b="1" dirty="0" err="1" smtClean="0">
                <a:latin typeface="Bookman Old Style" panose="02050604050505020204" pitchFamily="18" charset="0"/>
              </a:rPr>
              <a:t>Нетипизированные</a:t>
            </a:r>
            <a:r>
              <a:rPr lang="ru-RU" sz="2400" b="1" dirty="0" smtClean="0">
                <a:latin typeface="Bookman Old Style" panose="02050604050505020204" pitchFamily="18" charset="0"/>
              </a:rPr>
              <a:t> </a:t>
            </a:r>
            <a:r>
              <a:rPr lang="ru-RU" sz="2400" b="1" dirty="0">
                <a:latin typeface="Bookman Old Style" panose="02050604050505020204" pitchFamily="18" charset="0"/>
              </a:rPr>
              <a:t>языки: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язык ассемблера, </a:t>
            </a:r>
            <a:r>
              <a:rPr lang="en-US" sz="2400" dirty="0" smtClean="0">
                <a:latin typeface="Bookman Old Style" panose="02050604050505020204" pitchFamily="18" charset="0"/>
              </a:rPr>
              <a:t>Forth.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  <p:sp>
        <p:nvSpPr>
          <p:cNvPr id="2" name="Овал 1"/>
          <p:cNvSpPr/>
          <p:nvPr/>
        </p:nvSpPr>
        <p:spPr>
          <a:xfrm>
            <a:off x="6685854" y="3219450"/>
            <a:ext cx="5048946" cy="1352550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ru-RU" sz="2400" b="1" dirty="0" err="1" smtClean="0">
                <a:solidFill>
                  <a:schemeClr val="tx1"/>
                </a:solidFill>
                <a:latin typeface="Bookman Old Style" panose="02050604050505020204" pitchFamily="18" charset="0"/>
              </a:rPr>
              <a:t>Нетипизированные</a:t>
            </a:r>
            <a:endParaRPr lang="ru-RU" sz="2400" b="1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1390650" y="3219450"/>
            <a:ext cx="4457700" cy="1352550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ru-RU" sz="2400" b="1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Типизированные</a:t>
            </a:r>
            <a:endParaRPr lang="ru-RU" sz="2400" b="1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619500" y="799675"/>
            <a:ext cx="4876800" cy="1352550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ru-RU" sz="2400" b="1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Языки Программирования</a:t>
            </a:r>
            <a:endParaRPr lang="ru-RU" sz="2400" b="1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4" name="Прямая со стрелкой 3"/>
          <p:cNvCxnSpPr>
            <a:stCxn id="7" idx="4"/>
            <a:endCxn id="6" idx="0"/>
          </p:cNvCxnSpPr>
          <p:nvPr/>
        </p:nvCxnSpPr>
        <p:spPr>
          <a:xfrm flipH="1">
            <a:off x="3619500" y="2152225"/>
            <a:ext cx="2438400" cy="106722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>
            <a:stCxn id="7" idx="4"/>
            <a:endCxn id="2" idx="0"/>
          </p:cNvCxnSpPr>
          <p:nvPr/>
        </p:nvCxnSpPr>
        <p:spPr>
          <a:xfrm>
            <a:off x="6057900" y="2152225"/>
            <a:ext cx="3152427" cy="106722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6094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9DF0FE0-DB9D-4180-8370-CD26FB46DF57}"/>
              </a:ext>
            </a:extLst>
          </p:cNvPr>
          <p:cNvSpPr txBox="1"/>
          <p:nvPr/>
        </p:nvSpPr>
        <p:spPr>
          <a:xfrm>
            <a:off x="0" y="0"/>
            <a:ext cx="12191999" cy="5078313"/>
          </a:xfrm>
          <a:prstGeom prst="rect">
            <a:avLst/>
          </a:prstGeom>
          <a:noFill/>
        </p:spPr>
        <p:txBody>
          <a:bodyPr wrap="square" lIns="360000" rIns="360000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Тип данных это</a:t>
            </a:r>
          </a:p>
          <a:p>
            <a:pPr marL="285750" lvl="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Bookman Old Style" panose="02050604050505020204" pitchFamily="18" charset="0"/>
              </a:rPr>
              <a:t>множество допустимых значений, которые могут принимать данные, принадлежащие к этому типу</a:t>
            </a:r>
            <a:r>
              <a:rPr lang="ru-RU" sz="2400" dirty="0" smtClean="0">
                <a:latin typeface="Bookman Old Style" panose="02050604050505020204" pitchFamily="18" charset="0"/>
              </a:rPr>
              <a:t>;</a:t>
            </a:r>
          </a:p>
          <a:p>
            <a:pPr marL="723900" lvl="0" algn="just"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Примеры:</a:t>
            </a:r>
          </a:p>
          <a:p>
            <a:pPr marL="723900" lvl="0"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Целые числа – 1, 2, 3 и т.д.</a:t>
            </a:r>
          </a:p>
          <a:p>
            <a:pPr marL="723900" lvl="0"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Вещественные числа 1,5</a:t>
            </a:r>
            <a:r>
              <a:rPr lang="en-US" sz="2400" dirty="0" smtClean="0">
                <a:latin typeface="Bookman Old Style" panose="02050604050505020204" pitchFamily="18" charset="0"/>
              </a:rPr>
              <a:t>; 3,14; 0,123 </a:t>
            </a:r>
            <a:r>
              <a:rPr lang="ru-RU" sz="2400" dirty="0" smtClean="0">
                <a:latin typeface="Bookman Old Style" panose="02050604050505020204" pitchFamily="18" charset="0"/>
              </a:rPr>
              <a:t>и т.д.</a:t>
            </a:r>
            <a:endParaRPr lang="ru-RU" sz="2400" dirty="0">
              <a:latin typeface="Bookman Old Style" panose="02050604050505020204" pitchFamily="18" charset="0"/>
            </a:endParaRPr>
          </a:p>
          <a:p>
            <a:pPr marL="285750" lvl="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Bookman Old Style" panose="02050604050505020204" pitchFamily="18" charset="0"/>
              </a:rPr>
              <a:t>набор операций, которые можно осуществлять над данными, принадлежащими к этому типу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marL="723900" lvl="0" algn="just"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Примеры</a:t>
            </a:r>
            <a:r>
              <a:rPr lang="ru-RU" sz="2400" b="1" dirty="0" smtClean="0">
                <a:latin typeface="Bookman Old Style" panose="02050604050505020204" pitchFamily="18" charset="0"/>
              </a:rPr>
              <a:t>: </a:t>
            </a:r>
            <a:r>
              <a:rPr lang="ru-RU" sz="2400" dirty="0" smtClean="0">
                <a:latin typeface="Bookman Old Style" panose="02050604050505020204" pitchFamily="18" charset="0"/>
              </a:rPr>
              <a:t>сложение, умножение, деление, вычитание и др.</a:t>
            </a:r>
          </a:p>
        </p:txBody>
      </p:sp>
    </p:spTree>
    <p:extLst>
      <p:ext uri="{BB962C8B-B14F-4D97-AF65-F5344CB8AC3E}">
        <p14:creationId xmlns:p14="http://schemas.microsoft.com/office/powerpoint/2010/main" val="1320400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0" y="280455"/>
            <a:ext cx="12192000" cy="6247862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indent="254000" algn="ctr">
              <a:spcBef>
                <a:spcPct val="20000"/>
              </a:spcBef>
            </a:pPr>
            <a:r>
              <a:rPr lang="ru-RU" altLang="ru-RU" sz="3200" b="1" dirty="0" smtClean="0">
                <a:latin typeface="Bookman Old Style" pitchFamily="18" charset="0"/>
              </a:rPr>
              <a:t>Для допуска к экзамену/зачету необходимо:</a:t>
            </a:r>
          </a:p>
          <a:p>
            <a:pPr marL="1073150">
              <a:spcBef>
                <a:spcPct val="20000"/>
              </a:spcBef>
              <a:buFont typeface="+mj-lt"/>
              <a:buAutoNum type="arabicPeriod"/>
            </a:pPr>
            <a:r>
              <a:rPr lang="ru-RU" altLang="ru-RU" sz="3200" dirty="0" smtClean="0">
                <a:latin typeface="Bookman Old Style" pitchFamily="18" charset="0"/>
              </a:rPr>
              <a:t> Не иметь прогулов.</a:t>
            </a:r>
          </a:p>
          <a:p>
            <a:pPr marL="1073150">
              <a:spcBef>
                <a:spcPct val="20000"/>
              </a:spcBef>
              <a:buFont typeface="+mj-lt"/>
              <a:buAutoNum type="arabicPeriod"/>
            </a:pPr>
            <a:r>
              <a:rPr lang="ru-RU" altLang="ru-RU" sz="3200" dirty="0" smtClean="0">
                <a:latin typeface="Bookman Old Style" pitchFamily="18" charset="0"/>
              </a:rPr>
              <a:t> Сдать лабораторные работы.</a:t>
            </a:r>
          </a:p>
          <a:p>
            <a:pPr marL="1073150">
              <a:spcBef>
                <a:spcPct val="20000"/>
              </a:spcBef>
            </a:pPr>
            <a:endParaRPr lang="ru-RU" altLang="ru-RU" sz="3200" dirty="0">
              <a:latin typeface="Bookman Old Style" pitchFamily="18" charset="0"/>
            </a:endParaRPr>
          </a:p>
          <a:p>
            <a:pPr marL="1073150">
              <a:lnSpc>
                <a:spcPct val="150000"/>
              </a:lnSpc>
              <a:spcBef>
                <a:spcPct val="20000"/>
              </a:spcBef>
            </a:pPr>
            <a:r>
              <a:rPr lang="ru-RU" altLang="ru-RU" sz="3200" dirty="0" smtClean="0">
                <a:latin typeface="Bookman Old Style" pitchFamily="18" charset="0"/>
              </a:rPr>
              <a:t>На экзамене/зачете оценка зависит от полноты ответа на билет. </a:t>
            </a:r>
          </a:p>
          <a:p>
            <a:pPr marL="1073150">
              <a:lnSpc>
                <a:spcPct val="150000"/>
              </a:lnSpc>
              <a:spcBef>
                <a:spcPct val="20000"/>
              </a:spcBef>
            </a:pPr>
            <a:r>
              <a:rPr lang="ru-RU" altLang="ru-RU" sz="3200" dirty="0" smtClean="0">
                <a:latin typeface="Bookman Old Style" pitchFamily="18" charset="0"/>
              </a:rPr>
              <a:t>Прогулы необходимо отработать: предоставить конспект лекции, решить дополнительные практические задания.</a:t>
            </a:r>
          </a:p>
        </p:txBody>
      </p:sp>
    </p:spTree>
    <p:extLst>
      <p:ext uri="{BB962C8B-B14F-4D97-AF65-F5344CB8AC3E}">
        <p14:creationId xmlns:p14="http://schemas.microsoft.com/office/powerpoint/2010/main" val="2896606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graphicFrame>
        <p:nvGraphicFramePr>
          <p:cNvPr id="3" name="Таблица 4">
            <a:extLst>
              <a:ext uri="{FF2B5EF4-FFF2-40B4-BE49-F238E27FC236}">
                <a16:creationId xmlns:a16="http://schemas.microsoft.com/office/drawing/2014/main" id="{00F7F49F-4DBA-4F90-930B-168FBD2C39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6652049"/>
              </p:ext>
            </p:extLst>
          </p:nvPr>
        </p:nvGraphicFramePr>
        <p:xfrm>
          <a:off x="280756" y="0"/>
          <a:ext cx="11587396" cy="47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6849">
                  <a:extLst>
                    <a:ext uri="{9D8B030D-6E8A-4147-A177-3AD203B41FA5}">
                      <a16:colId xmlns:a16="http://schemas.microsoft.com/office/drawing/2014/main" val="1499889481"/>
                    </a:ext>
                  </a:extLst>
                </a:gridCol>
                <a:gridCol w="2896849">
                  <a:extLst>
                    <a:ext uri="{9D8B030D-6E8A-4147-A177-3AD203B41FA5}">
                      <a16:colId xmlns:a16="http://schemas.microsoft.com/office/drawing/2014/main" val="4096455142"/>
                    </a:ext>
                  </a:extLst>
                </a:gridCol>
                <a:gridCol w="2896849">
                  <a:extLst>
                    <a:ext uri="{9D8B030D-6E8A-4147-A177-3AD203B41FA5}">
                      <a16:colId xmlns:a16="http://schemas.microsoft.com/office/drawing/2014/main" val="2769789513"/>
                    </a:ext>
                  </a:extLst>
                </a:gridCol>
                <a:gridCol w="2896849">
                  <a:extLst>
                    <a:ext uri="{9D8B030D-6E8A-4147-A177-3AD203B41FA5}">
                      <a16:colId xmlns:a16="http://schemas.microsoft.com/office/drawing/2014/main" val="2020725272"/>
                    </a:ext>
                  </a:extLst>
                </a:gridCol>
              </a:tblGrid>
              <a:tr h="858971"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Тип данных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Псевдоним</a:t>
                      </a:r>
                      <a:br>
                        <a:rPr lang="ru-RU" sz="240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</a:br>
                      <a:r>
                        <a:rPr lang="ru-RU" sz="240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.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NET Framework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Размер, байт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Диапазон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8919319"/>
                  </a:ext>
                </a:extLst>
              </a:tr>
              <a:tr h="503535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 dirty="0">
                          <a:solidFill>
                            <a:srgbClr val="0000FF"/>
                          </a:solidFill>
                          <a:effectLst/>
                          <a:latin typeface="Bookman Old Style" panose="02050604050505020204" pitchFamily="18" charset="0"/>
                        </a:rPr>
                        <a:t>byte</a:t>
                      </a:r>
                      <a:endParaRPr lang="en-US" sz="2400" b="1" dirty="0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 dirty="0" err="1">
                          <a:solidFill>
                            <a:srgbClr val="4A91B2"/>
                          </a:solidFill>
                          <a:effectLst/>
                          <a:latin typeface="Bookman Old Style" panose="02050604050505020204" pitchFamily="18" charset="0"/>
                        </a:rPr>
                        <a:t>System.Byte</a:t>
                      </a:r>
                      <a:endParaRPr lang="en-US" sz="2400" b="1" dirty="0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b="1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1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b="1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-128...127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5061059"/>
                  </a:ext>
                </a:extLst>
              </a:tr>
              <a:tr h="503535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 dirty="0" err="1">
                          <a:solidFill>
                            <a:srgbClr val="0000FF"/>
                          </a:solidFill>
                          <a:effectLst/>
                          <a:latin typeface="Bookman Old Style" panose="02050604050505020204" pitchFamily="18" charset="0"/>
                        </a:rPr>
                        <a:t>sbyte</a:t>
                      </a:r>
                      <a:endParaRPr lang="en-US" sz="2400" b="1" dirty="0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 dirty="0" err="1">
                          <a:solidFill>
                            <a:srgbClr val="4A91B2"/>
                          </a:solidFill>
                          <a:effectLst/>
                          <a:latin typeface="Bookman Old Style" panose="02050604050505020204" pitchFamily="18" charset="0"/>
                        </a:rPr>
                        <a:t>System.SByte</a:t>
                      </a:r>
                      <a:endParaRPr lang="en-US" sz="2400" b="1" dirty="0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b="1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1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b="1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0...255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0375822"/>
                  </a:ext>
                </a:extLst>
              </a:tr>
              <a:tr h="503535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 dirty="0">
                          <a:solidFill>
                            <a:srgbClr val="0000FF"/>
                          </a:solidFill>
                          <a:effectLst/>
                          <a:latin typeface="Bookman Old Style" panose="02050604050505020204" pitchFamily="18" charset="0"/>
                        </a:rPr>
                        <a:t>short</a:t>
                      </a:r>
                      <a:endParaRPr lang="en-US" sz="2400" b="1" dirty="0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 dirty="0">
                          <a:solidFill>
                            <a:srgbClr val="4A91B2"/>
                          </a:solidFill>
                          <a:effectLst/>
                          <a:latin typeface="Bookman Old Style" panose="02050604050505020204" pitchFamily="18" charset="0"/>
                        </a:rPr>
                        <a:t>System.Int16</a:t>
                      </a:r>
                      <a:endParaRPr lang="en-US" sz="2400" b="1" dirty="0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b="1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2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b="1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-32768...32767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1172052"/>
                  </a:ext>
                </a:extLst>
              </a:tr>
              <a:tr h="503535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>
                          <a:solidFill>
                            <a:srgbClr val="0000FF"/>
                          </a:solidFill>
                          <a:effectLst/>
                          <a:latin typeface="Bookman Old Style" panose="02050604050505020204" pitchFamily="18" charset="0"/>
                        </a:rPr>
                        <a:t>ushort</a:t>
                      </a:r>
                      <a:endParaRPr lang="en-US" sz="2400" b="1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 dirty="0">
                          <a:solidFill>
                            <a:srgbClr val="4A91B2"/>
                          </a:solidFill>
                          <a:effectLst/>
                          <a:latin typeface="Bookman Old Style" panose="02050604050505020204" pitchFamily="18" charset="0"/>
                        </a:rPr>
                        <a:t>System.UInt16</a:t>
                      </a:r>
                      <a:endParaRPr lang="en-US" sz="2400" b="1" dirty="0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b="1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2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b="1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0...65535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2460826"/>
                  </a:ext>
                </a:extLst>
              </a:tr>
              <a:tr h="858971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>
                          <a:solidFill>
                            <a:srgbClr val="0000FF"/>
                          </a:solidFill>
                          <a:effectLst/>
                          <a:latin typeface="Bookman Old Style" panose="02050604050505020204" pitchFamily="18" charset="0"/>
                        </a:rPr>
                        <a:t>int</a:t>
                      </a:r>
                      <a:endParaRPr lang="en-US" sz="2400" b="1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 dirty="0">
                          <a:solidFill>
                            <a:srgbClr val="4A91B2"/>
                          </a:solidFill>
                          <a:effectLst/>
                          <a:latin typeface="Bookman Old Style" panose="02050604050505020204" pitchFamily="18" charset="0"/>
                        </a:rPr>
                        <a:t>System.Int32</a:t>
                      </a:r>
                      <a:endParaRPr lang="en-US" sz="2400" b="1" dirty="0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b="1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4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b="1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-2 147 483 648 ... 2 147 483 647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4578032"/>
                  </a:ext>
                </a:extLst>
              </a:tr>
              <a:tr h="858971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>
                          <a:solidFill>
                            <a:srgbClr val="0000FF"/>
                          </a:solidFill>
                          <a:effectLst/>
                          <a:latin typeface="Bookman Old Style" panose="02050604050505020204" pitchFamily="18" charset="0"/>
                        </a:rPr>
                        <a:t>uint</a:t>
                      </a:r>
                      <a:endParaRPr lang="en-US" sz="2400" b="1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 dirty="0">
                          <a:solidFill>
                            <a:srgbClr val="4A91B2"/>
                          </a:solidFill>
                          <a:effectLst/>
                          <a:latin typeface="Bookman Old Style" panose="02050604050505020204" pitchFamily="18" charset="0"/>
                        </a:rPr>
                        <a:t>System.UInt32</a:t>
                      </a:r>
                      <a:endParaRPr lang="en-US" sz="2400" b="1" dirty="0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b="1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4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b="1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0 ... 4 294 967 295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9180103"/>
                  </a:ext>
                </a:extLst>
              </a:tr>
            </a:tbl>
          </a:graphicData>
        </a:graphic>
      </p:graphicFrame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8026833"/>
              </p:ext>
            </p:extLst>
          </p:nvPr>
        </p:nvGraphicFramePr>
        <p:xfrm>
          <a:off x="3839530" y="5488257"/>
          <a:ext cx="519814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8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48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48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48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488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2488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2488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2488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488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488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488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488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4884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24884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24884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4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ru-RU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ru-RU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ru-RU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ru-RU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ru-RU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ysClr val="windowText" lastClr="000000"/>
                          </a:solidFill>
                        </a:rPr>
                        <a:t>…</a:t>
                      </a:r>
                      <a:endParaRPr lang="ru-RU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ru-RU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ru-RU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ru-RU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ru-RU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ru-RU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ru-RU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ru-RU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ru-RU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ru-RU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ru-RU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9DF0FE0-DB9D-4180-8370-CD26FB46DF57}"/>
              </a:ext>
            </a:extLst>
          </p:cNvPr>
          <p:cNvSpPr txBox="1"/>
          <p:nvPr/>
        </p:nvSpPr>
        <p:spPr>
          <a:xfrm>
            <a:off x="280757" y="4886018"/>
            <a:ext cx="8756917" cy="4985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10000"/>
              </a:lnSpc>
            </a:pPr>
            <a:r>
              <a:rPr lang="ru-RU" sz="2400" dirty="0" smtClean="0">
                <a:solidFill>
                  <a:srgbClr val="202122"/>
                </a:solidFill>
                <a:latin typeface="Bookman Old Style" panose="02050604050505020204" pitchFamily="18" charset="0"/>
              </a:rPr>
              <a:t>Хранение числа </a:t>
            </a:r>
            <a:r>
              <a:rPr lang="ru-RU" sz="2400" b="1" dirty="0" smtClean="0">
                <a:solidFill>
                  <a:srgbClr val="202122"/>
                </a:solidFill>
                <a:latin typeface="Bookman Old Style" panose="02050604050505020204" pitchFamily="18" charset="0"/>
              </a:rPr>
              <a:t>123 </a:t>
            </a:r>
            <a:r>
              <a:rPr lang="ru-RU" sz="2400" dirty="0" smtClean="0">
                <a:solidFill>
                  <a:srgbClr val="202122"/>
                </a:solidFill>
                <a:latin typeface="Bookman Old Style" panose="02050604050505020204" pitchFamily="18" charset="0"/>
              </a:rPr>
              <a:t>типа</a:t>
            </a:r>
            <a:r>
              <a:rPr lang="ru-RU" sz="2400" b="1" dirty="0" smtClean="0">
                <a:solidFill>
                  <a:srgbClr val="202122"/>
                </a:solidFill>
                <a:latin typeface="Bookman Old Style" panose="02050604050505020204" pitchFamily="18" charset="0"/>
              </a:rPr>
              <a:t> </a:t>
            </a:r>
            <a:r>
              <a:rPr lang="en-US" sz="2400" b="1" dirty="0" smtClean="0">
                <a:solidFill>
                  <a:srgbClr val="202122"/>
                </a:solidFill>
                <a:latin typeface="Bookman Old Style" panose="02050604050505020204" pitchFamily="18" charset="0"/>
              </a:rPr>
              <a:t>Int32 </a:t>
            </a:r>
            <a:r>
              <a:rPr lang="ru-RU" sz="2400" dirty="0" smtClean="0">
                <a:solidFill>
                  <a:srgbClr val="202122"/>
                </a:solidFill>
                <a:latin typeface="Bookman Old Style" panose="02050604050505020204" pitchFamily="18" charset="0"/>
              </a:rPr>
              <a:t>в памяти:</a:t>
            </a:r>
            <a:endParaRPr lang="ru-RU" sz="2400" i="0" dirty="0">
              <a:solidFill>
                <a:srgbClr val="202122"/>
              </a:solidFill>
              <a:effectLst/>
              <a:latin typeface="Bookman Old Style" panose="020506040505050202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DF0FE0-DB9D-4180-8370-CD26FB46DF57}"/>
              </a:ext>
            </a:extLst>
          </p:cNvPr>
          <p:cNvSpPr txBox="1"/>
          <p:nvPr/>
        </p:nvSpPr>
        <p:spPr>
          <a:xfrm>
            <a:off x="4981083" y="6002318"/>
            <a:ext cx="2841671" cy="4985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10000"/>
              </a:lnSpc>
            </a:pPr>
            <a:r>
              <a:rPr lang="ru-RU" sz="2400" dirty="0" smtClean="0">
                <a:solidFill>
                  <a:srgbClr val="202122"/>
                </a:solidFill>
                <a:latin typeface="Bookman Old Style" panose="02050604050505020204" pitchFamily="18" charset="0"/>
              </a:rPr>
              <a:t>Всего 32 ячейки</a:t>
            </a:r>
            <a:endParaRPr lang="ru-RU" sz="2400" i="0" dirty="0">
              <a:solidFill>
                <a:srgbClr val="202122"/>
              </a:solidFill>
              <a:effectLst/>
              <a:latin typeface="Bookman Old Style" panose="020506040505050202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DF0FE0-DB9D-4180-8370-CD26FB46DF57}"/>
              </a:ext>
            </a:extLst>
          </p:cNvPr>
          <p:cNvSpPr txBox="1"/>
          <p:nvPr/>
        </p:nvSpPr>
        <p:spPr>
          <a:xfrm>
            <a:off x="280757" y="6359402"/>
            <a:ext cx="3805689" cy="4985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10000"/>
              </a:lnSpc>
            </a:pPr>
            <a:r>
              <a:rPr lang="ru-RU" sz="2400" dirty="0" smtClean="0">
                <a:solidFill>
                  <a:srgbClr val="202122"/>
                </a:solidFill>
                <a:latin typeface="Bookman Old Style" panose="02050604050505020204" pitchFamily="18" charset="0"/>
              </a:rPr>
              <a:t>Знак + (0) или - (1)</a:t>
            </a:r>
            <a:endParaRPr lang="ru-RU" sz="2400" i="0" dirty="0">
              <a:solidFill>
                <a:srgbClr val="202122"/>
              </a:solidFill>
              <a:effectLst/>
              <a:latin typeface="Bookman Old Style" panose="02050604050505020204" pitchFamily="18" charset="0"/>
            </a:endParaRPr>
          </a:p>
        </p:txBody>
      </p:sp>
      <p:cxnSp>
        <p:nvCxnSpPr>
          <p:cNvPr id="10" name="Соединительная линия уступом 9"/>
          <p:cNvCxnSpPr/>
          <p:nvPr/>
        </p:nvCxnSpPr>
        <p:spPr>
          <a:xfrm rot="10800000" flipV="1">
            <a:off x="3280229" y="5977989"/>
            <a:ext cx="806218" cy="630711"/>
          </a:xfrm>
          <a:prstGeom prst="bentConnector3">
            <a:avLst>
              <a:gd name="adj1" fmla="val 3192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7837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graphicFrame>
        <p:nvGraphicFramePr>
          <p:cNvPr id="3" name="Таблица 4">
            <a:extLst>
              <a:ext uri="{FF2B5EF4-FFF2-40B4-BE49-F238E27FC236}">
                <a16:creationId xmlns:a16="http://schemas.microsoft.com/office/drawing/2014/main" id="{00F7F49F-4DBA-4F90-930B-168FBD2C39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146343"/>
              </p:ext>
            </p:extLst>
          </p:nvPr>
        </p:nvGraphicFramePr>
        <p:xfrm>
          <a:off x="0" y="0"/>
          <a:ext cx="11988800" cy="5593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97200">
                  <a:extLst>
                    <a:ext uri="{9D8B030D-6E8A-4147-A177-3AD203B41FA5}">
                      <a16:colId xmlns:a16="http://schemas.microsoft.com/office/drawing/2014/main" val="1499889481"/>
                    </a:ext>
                  </a:extLst>
                </a:gridCol>
                <a:gridCol w="2997200">
                  <a:extLst>
                    <a:ext uri="{9D8B030D-6E8A-4147-A177-3AD203B41FA5}">
                      <a16:colId xmlns:a16="http://schemas.microsoft.com/office/drawing/2014/main" val="4096455142"/>
                    </a:ext>
                  </a:extLst>
                </a:gridCol>
                <a:gridCol w="2997200">
                  <a:extLst>
                    <a:ext uri="{9D8B030D-6E8A-4147-A177-3AD203B41FA5}">
                      <a16:colId xmlns:a16="http://schemas.microsoft.com/office/drawing/2014/main" val="2769789513"/>
                    </a:ext>
                  </a:extLst>
                </a:gridCol>
                <a:gridCol w="2997200">
                  <a:extLst>
                    <a:ext uri="{9D8B030D-6E8A-4147-A177-3AD203B41FA5}">
                      <a16:colId xmlns:a16="http://schemas.microsoft.com/office/drawing/2014/main" val="20207252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Тип данных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Псевдоним</a:t>
                      </a:r>
                      <a:br>
                        <a:rPr lang="ru-RU" sz="240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</a:br>
                      <a:r>
                        <a:rPr lang="ru-RU" sz="240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.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NET Framework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Размер, байт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Диапазон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8919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 dirty="0">
                          <a:solidFill>
                            <a:srgbClr val="0000FF"/>
                          </a:solidFill>
                          <a:effectLst/>
                          <a:latin typeface="Bookman Old Style" panose="02050604050505020204" pitchFamily="18" charset="0"/>
                        </a:rPr>
                        <a:t>long</a:t>
                      </a:r>
                      <a:endParaRPr lang="en-US" sz="2400" b="1" dirty="0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 dirty="0">
                          <a:solidFill>
                            <a:srgbClr val="4A91B2"/>
                          </a:solidFill>
                          <a:effectLst/>
                          <a:latin typeface="Bookman Old Style" panose="02050604050505020204" pitchFamily="18" charset="0"/>
                        </a:rPr>
                        <a:t>System.Int64</a:t>
                      </a:r>
                      <a:endParaRPr lang="en-US" sz="2400" b="1" dirty="0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b="1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8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b="1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-9 223 372 036 854 775 808 ...</a:t>
                      </a:r>
                      <a:br>
                        <a:rPr lang="ru-RU" sz="2400" b="1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</a:br>
                      <a:r>
                        <a:rPr lang="ru-RU" sz="2400" b="1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9 223 372 036 854 775 807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473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 dirty="0" err="1">
                          <a:solidFill>
                            <a:srgbClr val="0000FF"/>
                          </a:solidFill>
                          <a:effectLst/>
                          <a:latin typeface="Bookman Old Style" panose="02050604050505020204" pitchFamily="18" charset="0"/>
                        </a:rPr>
                        <a:t>ulong</a:t>
                      </a:r>
                      <a:endParaRPr lang="en-US" sz="2400" b="1" dirty="0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 dirty="0">
                          <a:solidFill>
                            <a:srgbClr val="4A91B2"/>
                          </a:solidFill>
                          <a:effectLst/>
                          <a:latin typeface="Bookman Old Style" panose="02050604050505020204" pitchFamily="18" charset="0"/>
                        </a:rPr>
                        <a:t>System.UInt64</a:t>
                      </a:r>
                      <a:endParaRPr lang="en-US" sz="2400" b="1" dirty="0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b="1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8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b="1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0 ... 18 446 744 073 709 551 </a:t>
                      </a:r>
                      <a:r>
                        <a:rPr lang="ru-RU" sz="2400" b="1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615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27437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 dirty="0">
                          <a:solidFill>
                            <a:srgbClr val="0000FF"/>
                          </a:solidFill>
                          <a:effectLst/>
                          <a:latin typeface="Bookman Old Style" panose="02050604050505020204" pitchFamily="18" charset="0"/>
                        </a:rPr>
                        <a:t>char</a:t>
                      </a:r>
                      <a:endParaRPr lang="en-US" sz="2400" b="1" dirty="0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 dirty="0" err="1">
                          <a:solidFill>
                            <a:srgbClr val="4A91B2"/>
                          </a:solidFill>
                          <a:effectLst/>
                          <a:latin typeface="Bookman Old Style" panose="02050604050505020204" pitchFamily="18" charset="0"/>
                        </a:rPr>
                        <a:t>System.Char</a:t>
                      </a:r>
                      <a:endParaRPr lang="en-US" sz="2400" b="1" dirty="0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b="1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2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b="1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Символ Юникода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rgbClr val="0000FF"/>
                          </a:solidFill>
                          <a:effectLst/>
                          <a:latin typeface="Bookman Old Style" panose="02050604050505020204" pitchFamily="18" charset="0"/>
                        </a:rPr>
                        <a:t>string</a:t>
                      </a:r>
                      <a:endParaRPr lang="en-US" sz="2400" b="1" dirty="0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 dirty="0" err="1">
                          <a:solidFill>
                            <a:srgbClr val="4A91B2"/>
                          </a:solidFill>
                          <a:effectLst/>
                          <a:latin typeface="Bookman Old Style" panose="02050604050505020204" pitchFamily="18" charset="0"/>
                        </a:rPr>
                        <a:t>System.String</a:t>
                      </a:r>
                      <a:endParaRPr lang="en-US" sz="2400" b="1" dirty="0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ru-RU" sz="2400" b="1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14+</a:t>
                      </a:r>
                      <a:r>
                        <a:rPr lang="en-US" sz="2400" b="1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2*</a:t>
                      </a:r>
                      <a:r>
                        <a:rPr lang="ru-RU" sz="2400" b="1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кол-во символов</a:t>
                      </a:r>
                      <a:endParaRPr lang="en-US" sz="2400" b="1" dirty="0">
                        <a:solidFill>
                          <a:schemeClr val="tx1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b="1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Символ Юникода</a:t>
                      </a: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 dirty="0">
                          <a:solidFill>
                            <a:srgbClr val="0000FF"/>
                          </a:solidFill>
                          <a:effectLst/>
                          <a:latin typeface="Bookman Old Style" panose="02050604050505020204" pitchFamily="18" charset="0"/>
                        </a:rPr>
                        <a:t>bool</a:t>
                      </a:r>
                      <a:endParaRPr lang="en-US" sz="2400" b="1" dirty="0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 dirty="0" err="1">
                          <a:solidFill>
                            <a:srgbClr val="4A91B2"/>
                          </a:solidFill>
                          <a:effectLst/>
                          <a:latin typeface="Bookman Old Style" panose="02050604050505020204" pitchFamily="18" charset="0"/>
                        </a:rPr>
                        <a:t>System.Boolean</a:t>
                      </a:r>
                      <a:endParaRPr lang="en-US" sz="2400" b="1" dirty="0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b="1" dirty="0">
                          <a:effectLst/>
                          <a:latin typeface="Bookman Old Style" panose="02050604050505020204" pitchFamily="18" charset="0"/>
                        </a:rPr>
                        <a:t>1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 dirty="0">
                          <a:solidFill>
                            <a:srgbClr val="0000FF"/>
                          </a:solidFill>
                          <a:effectLst/>
                          <a:latin typeface="Bookman Old Style" panose="02050604050505020204" pitchFamily="18" charset="0"/>
                        </a:rPr>
                        <a:t>True</a:t>
                      </a:r>
                      <a:r>
                        <a:rPr lang="en-US" sz="2400" b="1" dirty="0">
                          <a:effectLst/>
                          <a:latin typeface="Bookman Old Style" panose="02050604050505020204" pitchFamily="18" charset="0"/>
                        </a:rPr>
                        <a:t>, </a:t>
                      </a:r>
                      <a:r>
                        <a:rPr lang="en-US" sz="2400" b="1" dirty="0">
                          <a:solidFill>
                            <a:srgbClr val="0000FF"/>
                          </a:solidFill>
                          <a:effectLst/>
                          <a:latin typeface="Bookman Old Style" panose="02050604050505020204" pitchFamily="18" charset="0"/>
                        </a:rPr>
                        <a:t>False</a:t>
                      </a:r>
                      <a:endParaRPr lang="en-US" sz="2400" b="1" dirty="0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5900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graphicFrame>
        <p:nvGraphicFramePr>
          <p:cNvPr id="24" name="Таблица 4">
            <a:extLst>
              <a:ext uri="{FF2B5EF4-FFF2-40B4-BE49-F238E27FC236}">
                <a16:creationId xmlns:a16="http://schemas.microsoft.com/office/drawing/2014/main" id="{A3860CC5-D0BA-4339-B5F2-10E3B3026E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1337492"/>
              </p:ext>
            </p:extLst>
          </p:nvPr>
        </p:nvGraphicFramePr>
        <p:xfrm>
          <a:off x="0" y="0"/>
          <a:ext cx="11988800" cy="3535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97200">
                  <a:extLst>
                    <a:ext uri="{9D8B030D-6E8A-4147-A177-3AD203B41FA5}">
                      <a16:colId xmlns:a16="http://schemas.microsoft.com/office/drawing/2014/main" val="1499889481"/>
                    </a:ext>
                  </a:extLst>
                </a:gridCol>
                <a:gridCol w="2997200">
                  <a:extLst>
                    <a:ext uri="{9D8B030D-6E8A-4147-A177-3AD203B41FA5}">
                      <a16:colId xmlns:a16="http://schemas.microsoft.com/office/drawing/2014/main" val="4096455142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769789513"/>
                    </a:ext>
                  </a:extLst>
                </a:gridCol>
                <a:gridCol w="3403600">
                  <a:extLst>
                    <a:ext uri="{9D8B030D-6E8A-4147-A177-3AD203B41FA5}">
                      <a16:colId xmlns:a16="http://schemas.microsoft.com/office/drawing/2014/main" val="20207252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Тип данных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Псевдоним</a:t>
                      </a:r>
                      <a:br>
                        <a:rPr lang="ru-RU" sz="240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</a:br>
                      <a:r>
                        <a:rPr lang="ru-RU" sz="240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.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NET Framework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Размер, байт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Диапазон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8919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 dirty="0">
                          <a:solidFill>
                            <a:srgbClr val="0000FF"/>
                          </a:solidFill>
                          <a:effectLst/>
                          <a:latin typeface="Bookman Old Style" panose="02050604050505020204" pitchFamily="18" charset="0"/>
                        </a:rPr>
                        <a:t>float</a:t>
                      </a:r>
                      <a:endParaRPr lang="en-US" sz="2400" b="1" dirty="0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 dirty="0" err="1">
                          <a:solidFill>
                            <a:srgbClr val="4A91B2"/>
                          </a:solidFill>
                          <a:effectLst/>
                          <a:latin typeface="Bookman Old Style" panose="02050604050505020204" pitchFamily="18" charset="0"/>
                        </a:rPr>
                        <a:t>System.Single</a:t>
                      </a:r>
                      <a:endParaRPr lang="en-US" sz="2400" b="1" dirty="0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b="1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4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b="1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±1,5×10</a:t>
                      </a:r>
                      <a:r>
                        <a:rPr lang="ru-RU" sz="2400" b="1" baseline="3000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−45</a:t>
                      </a:r>
                      <a:r>
                        <a:rPr lang="ru-RU" sz="2400" b="1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 ... ±3,4 × 10</a:t>
                      </a:r>
                      <a:r>
                        <a:rPr lang="ru-RU" sz="2400" b="1" baseline="3000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38</a:t>
                      </a:r>
                      <a:endParaRPr lang="ru-RU" sz="2400" b="1" dirty="0">
                        <a:solidFill>
                          <a:schemeClr val="tx1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4377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 dirty="0">
                          <a:solidFill>
                            <a:srgbClr val="0000FF"/>
                          </a:solidFill>
                          <a:effectLst/>
                          <a:latin typeface="Bookman Old Style" panose="02050604050505020204" pitchFamily="18" charset="0"/>
                        </a:rPr>
                        <a:t>double</a:t>
                      </a:r>
                      <a:endParaRPr lang="en-US" sz="2400" b="1" dirty="0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 dirty="0" err="1">
                          <a:solidFill>
                            <a:srgbClr val="4A91B2"/>
                          </a:solidFill>
                          <a:effectLst/>
                          <a:latin typeface="Bookman Old Style" panose="02050604050505020204" pitchFamily="18" charset="0"/>
                        </a:rPr>
                        <a:t>System.Double</a:t>
                      </a:r>
                      <a:endParaRPr lang="en-US" sz="2400" b="1" dirty="0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b="1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8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b="1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±</a:t>
                      </a:r>
                      <a:r>
                        <a:rPr lang="en-US" sz="2400" b="1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5</a:t>
                      </a:r>
                      <a:r>
                        <a:rPr lang="ru-RU" sz="2400" b="1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×10</a:t>
                      </a:r>
                      <a:r>
                        <a:rPr lang="ru-RU" sz="2400" b="1" baseline="300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−</a:t>
                      </a:r>
                      <a:r>
                        <a:rPr lang="en-US" sz="2400" b="1" baseline="300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324</a:t>
                      </a:r>
                      <a:r>
                        <a:rPr lang="ru-RU" sz="2400" b="1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 ... </a:t>
                      </a:r>
                      <a:r>
                        <a:rPr lang="ru-RU" sz="2400" b="1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±</a:t>
                      </a:r>
                      <a:r>
                        <a:rPr lang="en-US" sz="2400" b="1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1</a:t>
                      </a:r>
                      <a:r>
                        <a:rPr lang="ru-RU" sz="2400" b="1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,</a:t>
                      </a:r>
                      <a:r>
                        <a:rPr lang="en-US" sz="2400" b="1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7</a:t>
                      </a:r>
                      <a:r>
                        <a:rPr lang="ru-RU" sz="2400" b="1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 </a:t>
                      </a:r>
                      <a:r>
                        <a:rPr lang="ru-RU" sz="2400" b="1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× </a:t>
                      </a:r>
                      <a:r>
                        <a:rPr lang="ru-RU" sz="2400" b="1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10</a:t>
                      </a:r>
                      <a:r>
                        <a:rPr lang="en-US" sz="2400" b="1" baseline="300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30</a:t>
                      </a:r>
                      <a:r>
                        <a:rPr lang="ru-RU" sz="2400" b="1" baseline="300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8</a:t>
                      </a:r>
                      <a:endParaRPr lang="ru-RU" sz="2400" b="1" dirty="0">
                        <a:solidFill>
                          <a:schemeClr val="tx1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7204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 dirty="0">
                          <a:solidFill>
                            <a:srgbClr val="0000FF"/>
                          </a:solidFill>
                          <a:effectLst/>
                          <a:latin typeface="Bookman Old Style" panose="02050604050505020204" pitchFamily="18" charset="0"/>
                        </a:rPr>
                        <a:t>decimal</a:t>
                      </a:r>
                      <a:endParaRPr lang="en-US" sz="2400" b="1" dirty="0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 dirty="0" err="1">
                          <a:solidFill>
                            <a:srgbClr val="4A91B2"/>
                          </a:solidFill>
                          <a:effectLst/>
                          <a:latin typeface="Bookman Old Style" panose="02050604050505020204" pitchFamily="18" charset="0"/>
                        </a:rPr>
                        <a:t>System.Decimal</a:t>
                      </a:r>
                      <a:endParaRPr lang="en-US" sz="2400" b="1" dirty="0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b="1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16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b="1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±1,0×10</a:t>
                      </a:r>
                      <a:r>
                        <a:rPr lang="ru-RU" sz="2400" b="1" baseline="3000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−28</a:t>
                      </a:r>
                      <a:r>
                        <a:rPr lang="ru-RU" sz="2400" b="1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 ... ±7,9 × 10</a:t>
                      </a:r>
                      <a:r>
                        <a:rPr lang="ru-RU" sz="2400" b="1" baseline="3000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28</a:t>
                      </a:r>
                      <a:endParaRPr lang="ru-RU" sz="2400" b="1" dirty="0">
                        <a:solidFill>
                          <a:schemeClr val="tx1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3451219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99DF0FE0-DB9D-4180-8370-CD26FB46DF57}"/>
              </a:ext>
            </a:extLst>
          </p:cNvPr>
          <p:cNvSpPr txBox="1"/>
          <p:nvPr/>
        </p:nvSpPr>
        <p:spPr>
          <a:xfrm>
            <a:off x="362499" y="3535680"/>
            <a:ext cx="11708043" cy="9048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10000"/>
              </a:lnSpc>
            </a:pPr>
            <a:r>
              <a:rPr lang="ru-RU" sz="2400" dirty="0" smtClean="0">
                <a:solidFill>
                  <a:srgbClr val="202122"/>
                </a:solidFill>
                <a:latin typeface="Bookman Old Style" panose="02050604050505020204" pitchFamily="18" charset="0"/>
              </a:rPr>
              <a:t>Вещественные числа представляются в памяти в соответствии со стандартом </a:t>
            </a:r>
            <a:r>
              <a:rPr lang="en-US" sz="2400" b="1" dirty="0" smtClean="0">
                <a:solidFill>
                  <a:srgbClr val="202122"/>
                </a:solidFill>
                <a:latin typeface="Bookman Old Style" panose="02050604050505020204" pitchFamily="18" charset="0"/>
              </a:rPr>
              <a:t>IEEE754</a:t>
            </a:r>
            <a:r>
              <a:rPr lang="ru-RU" sz="2400" dirty="0" smtClean="0">
                <a:solidFill>
                  <a:srgbClr val="202122"/>
                </a:solidFill>
                <a:latin typeface="Bookman Old Style" panose="02050604050505020204" pitchFamily="18" charset="0"/>
              </a:rPr>
              <a:t>, пример для числа </a:t>
            </a:r>
            <a:r>
              <a:rPr lang="ru-RU" sz="2400" b="1" dirty="0" smtClean="0">
                <a:solidFill>
                  <a:srgbClr val="202122"/>
                </a:solidFill>
                <a:latin typeface="Bookman Old Style" panose="02050604050505020204" pitchFamily="18" charset="0"/>
              </a:rPr>
              <a:t>206,116</a:t>
            </a:r>
            <a:r>
              <a:rPr lang="ru-RU" sz="2400" dirty="0" smtClean="0">
                <a:solidFill>
                  <a:srgbClr val="202122"/>
                </a:solidFill>
                <a:latin typeface="Bookman Old Style" panose="02050604050505020204" pitchFamily="18" charset="0"/>
              </a:rPr>
              <a:t> типа </a:t>
            </a:r>
            <a:r>
              <a:rPr lang="en-US" sz="2400" b="1" dirty="0" smtClean="0">
                <a:solidFill>
                  <a:srgbClr val="202122"/>
                </a:solidFill>
                <a:latin typeface="Bookman Old Style" panose="02050604050505020204" pitchFamily="18" charset="0"/>
              </a:rPr>
              <a:t>float</a:t>
            </a:r>
            <a:r>
              <a:rPr lang="ru-RU" sz="2400" dirty="0" smtClean="0">
                <a:solidFill>
                  <a:srgbClr val="202122"/>
                </a:solidFill>
                <a:latin typeface="Bookman Old Style" panose="02050604050505020204" pitchFamily="18" charset="0"/>
              </a:rPr>
              <a:t>: </a:t>
            </a:r>
            <a:endParaRPr lang="ru-RU" sz="2400" i="0" dirty="0">
              <a:solidFill>
                <a:srgbClr val="202122"/>
              </a:solidFill>
              <a:effectLst/>
              <a:latin typeface="Bookman Old Style" panose="020506040505050202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606" y="4375353"/>
            <a:ext cx="11901830" cy="2482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67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3B76C38-5C63-40EA-9C87-3E38ECF3DF17}"/>
              </a:ext>
            </a:extLst>
          </p:cNvPr>
          <p:cNvSpPr txBox="1"/>
          <p:nvPr/>
        </p:nvSpPr>
        <p:spPr>
          <a:xfrm>
            <a:off x="0" y="0"/>
            <a:ext cx="12192000" cy="5078313"/>
          </a:xfrm>
          <a:prstGeom prst="rect">
            <a:avLst/>
          </a:prstGeom>
          <a:noFill/>
        </p:spPr>
        <p:txBody>
          <a:bodyPr wrap="square" lIns="360000" rIns="36000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Переменная </a:t>
            </a:r>
            <a:r>
              <a:rPr lang="ru-RU" sz="2400" dirty="0">
                <a:latin typeface="Bookman Old Style" panose="02050604050505020204" pitchFamily="18" charset="0"/>
              </a:rPr>
              <a:t>— это именованная область памяти, предназначенная для хранения данных определённого типа, значение которой может изменяться во время выполнения программы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ru-RU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Объявление переменной </a:t>
            </a:r>
            <a:r>
              <a:rPr lang="ru-RU" sz="2400" dirty="0" smtClean="0">
                <a:latin typeface="Bookman Old Style" panose="02050604050505020204" pitchFamily="18" charset="0"/>
              </a:rPr>
              <a:t>— это указание её имени и типа в исходном коде программы. Оно сообщает компилятору или интерпретатору о существовании переменной, но не выделяет под неё память. 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myIntVariable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myFloatVariable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char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myCharVariable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ru-RU" sz="2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6DDB9E9-690B-4F81-8DB3-0E70A89F8AF3}"/>
              </a:ext>
            </a:extLst>
          </p:cNvPr>
          <p:cNvSpPr txBox="1"/>
          <p:nvPr/>
        </p:nvSpPr>
        <p:spPr>
          <a:xfrm>
            <a:off x="5652196" y="5803737"/>
            <a:ext cx="61023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730752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3B76C38-5C63-40EA-9C87-3E38ECF3DF17}"/>
              </a:ext>
            </a:extLst>
          </p:cNvPr>
          <p:cNvSpPr txBox="1"/>
          <p:nvPr/>
        </p:nvSpPr>
        <p:spPr>
          <a:xfrm>
            <a:off x="0" y="0"/>
            <a:ext cx="12192000" cy="4745915"/>
          </a:xfrm>
          <a:prstGeom prst="rect">
            <a:avLst/>
          </a:prstGeom>
          <a:noFill/>
        </p:spPr>
        <p:txBody>
          <a:bodyPr wrap="square" lIns="360000" rIns="36000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Инициализация </a:t>
            </a:r>
            <a:r>
              <a:rPr lang="ru-RU" sz="2400" dirty="0">
                <a:latin typeface="Bookman Old Style" panose="02050604050505020204" pitchFamily="18" charset="0"/>
              </a:rPr>
              <a:t>– это </a:t>
            </a:r>
            <a:r>
              <a:rPr lang="ru-RU" sz="2400" dirty="0" smtClean="0">
                <a:latin typeface="Bookman Old Style" panose="02050604050505020204" pitchFamily="18" charset="0"/>
              </a:rPr>
              <a:t>процесс присвоения начального </a:t>
            </a:r>
            <a:r>
              <a:rPr lang="ru-RU" sz="2400" dirty="0">
                <a:latin typeface="Bookman Old Style" panose="02050604050505020204" pitchFamily="18" charset="0"/>
              </a:rPr>
              <a:t>значения при </a:t>
            </a:r>
            <a:r>
              <a:rPr lang="ru-RU" sz="2400" dirty="0" smtClean="0">
                <a:latin typeface="Bookman Old Style" panose="02050604050505020204" pitchFamily="18" charset="0"/>
              </a:rPr>
              <a:t>создании переменной.  Перед инициализацией происходит выделение памяти.</a:t>
            </a:r>
          </a:p>
          <a:p>
            <a:pPr algn="ctr">
              <a:lnSpc>
                <a:spcPct val="150000"/>
              </a:lnSpc>
            </a:pPr>
            <a:r>
              <a:rPr lang="en-US" sz="2400" dirty="0" smtClean="0">
                <a:latin typeface="Bookman Old Style" panose="02050604050505020204" pitchFamily="18" charset="0"/>
              </a:rPr>
              <a:t>&lt;</a:t>
            </a:r>
            <a:r>
              <a:rPr lang="ru-RU" sz="2400" dirty="0">
                <a:latin typeface="Bookman Old Style" panose="02050604050505020204" pitchFamily="18" charset="0"/>
              </a:rPr>
              <a:t>Тип данных</a:t>
            </a:r>
            <a:r>
              <a:rPr lang="en-US" sz="2400" dirty="0">
                <a:latin typeface="Bookman Old Style" panose="02050604050505020204" pitchFamily="18" charset="0"/>
              </a:rPr>
              <a:t>&gt;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en-US" sz="2400" dirty="0">
                <a:latin typeface="Bookman Old Style" panose="02050604050505020204" pitchFamily="18" charset="0"/>
              </a:rPr>
              <a:t>&lt;</a:t>
            </a:r>
            <a:r>
              <a:rPr lang="ru-RU" sz="2400" dirty="0">
                <a:latin typeface="Bookman Old Style" panose="02050604050505020204" pitchFamily="18" charset="0"/>
              </a:rPr>
              <a:t>Имя переменной</a:t>
            </a:r>
            <a:r>
              <a:rPr lang="en-US" sz="2400" dirty="0">
                <a:latin typeface="Bookman Old Style" panose="02050604050505020204" pitchFamily="18" charset="0"/>
              </a:rPr>
              <a:t>&gt;</a:t>
            </a:r>
            <a:r>
              <a:rPr lang="ru-RU" sz="2400" dirty="0">
                <a:latin typeface="Bookman Old Style" panose="02050604050505020204" pitchFamily="18" charset="0"/>
              </a:rPr>
              <a:t> = </a:t>
            </a:r>
            <a:r>
              <a:rPr lang="en-US" sz="2400" dirty="0">
                <a:latin typeface="Bookman Old Style" panose="02050604050505020204" pitchFamily="18" charset="0"/>
              </a:rPr>
              <a:t>&lt;</a:t>
            </a:r>
            <a:r>
              <a:rPr lang="ru-RU" sz="2400" dirty="0">
                <a:latin typeface="Bookman Old Style" panose="02050604050505020204" pitchFamily="18" charset="0"/>
              </a:rPr>
              <a:t>Значение</a:t>
            </a:r>
            <a:r>
              <a:rPr lang="en-US" sz="2400" dirty="0" smtClean="0">
                <a:latin typeface="Bookman Old Style" panose="02050604050505020204" pitchFamily="18" charset="0"/>
              </a:rPr>
              <a:t>&gt;;</a:t>
            </a:r>
          </a:p>
          <a:p>
            <a:pPr algn="ctr">
              <a:lnSpc>
                <a:spcPct val="150000"/>
              </a:lnSpc>
            </a:pP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myIntVariable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myIntVariable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=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11;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ИЛИ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myIntVariable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11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ru-RU" sz="2400" dirty="0"/>
          </a:p>
          <a:p>
            <a:pPr>
              <a:lnSpc>
                <a:spcPct val="110000"/>
              </a:lnSpc>
            </a:pPr>
            <a:endParaRPr lang="ru-RU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myFloatVariable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10.2f;</a:t>
            </a: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char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myCharVariable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'q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'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ru-RU" sz="2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6DDB9E9-690B-4F81-8DB3-0E70A89F8AF3}"/>
              </a:ext>
            </a:extLst>
          </p:cNvPr>
          <p:cNvSpPr txBox="1"/>
          <p:nvPr/>
        </p:nvSpPr>
        <p:spPr>
          <a:xfrm>
            <a:off x="5652196" y="5803737"/>
            <a:ext cx="61023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13164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3B76C38-5C63-40EA-9C87-3E38ECF3DF17}"/>
              </a:ext>
            </a:extLst>
          </p:cNvPr>
          <p:cNvSpPr txBox="1"/>
          <p:nvPr/>
        </p:nvSpPr>
        <p:spPr>
          <a:xfrm>
            <a:off x="0" y="654356"/>
            <a:ext cx="12192000" cy="6186309"/>
          </a:xfrm>
          <a:prstGeom prst="rect">
            <a:avLst/>
          </a:prstGeom>
          <a:noFill/>
        </p:spPr>
        <p:txBody>
          <a:bodyPr wrap="square" lIns="360000" rIns="360000">
            <a:spAutoFit/>
          </a:bodyPr>
          <a:lstStyle/>
          <a:p>
            <a:pPr>
              <a:lnSpc>
                <a:spcPct val="11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Какой тип данных нужно выбрать если мы хотим хранить в нем:</a:t>
            </a:r>
          </a:p>
          <a:p>
            <a:pPr marL="457200" indent="-457200">
              <a:lnSpc>
                <a:spcPct val="110000"/>
              </a:lnSpc>
              <a:buAutoNum type="arabicParenR"/>
            </a:pPr>
            <a:r>
              <a:rPr lang="ru-RU" sz="2400" dirty="0" smtClean="0">
                <a:latin typeface="Bookman Old Style" panose="02050604050505020204" pitchFamily="18" charset="0"/>
              </a:rPr>
              <a:t>Целые числа от 1 до 100</a:t>
            </a:r>
          </a:p>
          <a:p>
            <a:pPr marL="457200" indent="-457200">
              <a:lnSpc>
                <a:spcPct val="110000"/>
              </a:lnSpc>
              <a:buAutoNum type="arabicParenR"/>
            </a:pPr>
            <a:r>
              <a:rPr lang="ru-RU" sz="2400" dirty="0" smtClean="0">
                <a:latin typeface="Bookman Old Style" panose="02050604050505020204" pitchFamily="18" charset="0"/>
              </a:rPr>
              <a:t>Целые числа</a:t>
            </a:r>
          </a:p>
          <a:p>
            <a:pPr marL="457200" indent="-457200">
              <a:lnSpc>
                <a:spcPct val="110000"/>
              </a:lnSpc>
              <a:buAutoNum type="arabicParenR"/>
            </a:pPr>
            <a:r>
              <a:rPr lang="ru-RU" sz="2400" dirty="0" smtClean="0">
                <a:latin typeface="Bookman Old Style" panose="02050604050505020204" pitchFamily="18" charset="0"/>
              </a:rPr>
              <a:t>Натуральные числа от 1 до 1000</a:t>
            </a:r>
          </a:p>
          <a:p>
            <a:pPr marL="457200" indent="-457200">
              <a:lnSpc>
                <a:spcPct val="110000"/>
              </a:lnSpc>
              <a:buAutoNum type="arabicParenR"/>
            </a:pPr>
            <a:r>
              <a:rPr lang="ru-RU" sz="2400" dirty="0" smtClean="0">
                <a:latin typeface="Bookman Old Style" panose="02050604050505020204" pitchFamily="18" charset="0"/>
              </a:rPr>
              <a:t>Огромные целые числа </a:t>
            </a:r>
            <a:r>
              <a:rPr lang="en-US" sz="2400" dirty="0" smtClean="0">
                <a:latin typeface="Bookman Old Style" panose="02050604050505020204" pitchFamily="18" charset="0"/>
              </a:rPr>
              <a:t>&gt; 10</a:t>
            </a:r>
            <a:r>
              <a:rPr lang="ru-RU" sz="2400" dirty="0" smtClean="0">
                <a:latin typeface="Bookman Old Style" panose="02050604050505020204" pitchFamily="18" charset="0"/>
              </a:rPr>
              <a:t> 000 000</a:t>
            </a:r>
          </a:p>
          <a:p>
            <a:pPr marL="457200" indent="-457200">
              <a:lnSpc>
                <a:spcPct val="110000"/>
              </a:lnSpc>
              <a:buAutoNum type="arabicParenR"/>
            </a:pPr>
            <a:r>
              <a:rPr lang="ru-RU" sz="2400" dirty="0" smtClean="0">
                <a:latin typeface="Bookman Old Style" panose="02050604050505020204" pitchFamily="18" charset="0"/>
              </a:rPr>
              <a:t>Единичные символы, например, </a:t>
            </a:r>
            <a:r>
              <a:rPr lang="en-US" sz="2400" dirty="0" smtClean="0">
                <a:latin typeface="Bookman Old Style" panose="02050604050505020204" pitchFamily="18" charset="0"/>
              </a:rPr>
              <a:t>‘a’; ‘b’; ‘1’; ‘@’ …</a:t>
            </a:r>
          </a:p>
          <a:p>
            <a:pPr marL="457200" indent="-457200">
              <a:lnSpc>
                <a:spcPct val="110000"/>
              </a:lnSpc>
              <a:buAutoNum type="arabicParenR"/>
            </a:pPr>
            <a:r>
              <a:rPr lang="ru-RU" sz="2400" dirty="0" smtClean="0">
                <a:latin typeface="Bookman Old Style" panose="02050604050505020204" pitchFamily="18" charset="0"/>
              </a:rPr>
              <a:t>Символы и, возможно, слова: «Вася»</a:t>
            </a:r>
            <a:r>
              <a:rPr lang="en-US" sz="2400" dirty="0" smtClean="0">
                <a:latin typeface="Bookman Old Style" panose="02050604050505020204" pitchFamily="18" charset="0"/>
              </a:rPr>
              <a:t>;</a:t>
            </a:r>
            <a:r>
              <a:rPr lang="ru-RU" sz="2400" dirty="0" smtClean="0">
                <a:latin typeface="Bookman Old Style" panose="02050604050505020204" pitchFamily="18" charset="0"/>
              </a:rPr>
              <a:t> «Петя»</a:t>
            </a:r>
            <a:r>
              <a:rPr lang="en-US" sz="2400" dirty="0" smtClean="0">
                <a:latin typeface="Bookman Old Style" panose="02050604050505020204" pitchFamily="18" charset="0"/>
              </a:rPr>
              <a:t>;</a:t>
            </a:r>
            <a:r>
              <a:rPr lang="ru-RU" sz="2400" dirty="0" smtClean="0">
                <a:latin typeface="Bookman Old Style" panose="02050604050505020204" pitchFamily="18" charset="0"/>
              </a:rPr>
              <a:t> «012345»</a:t>
            </a:r>
            <a:r>
              <a:rPr lang="en-US" sz="2400" dirty="0" smtClean="0">
                <a:latin typeface="Bookman Old Style" panose="02050604050505020204" pitchFamily="18" charset="0"/>
              </a:rPr>
              <a:t>;</a:t>
            </a:r>
            <a:r>
              <a:rPr lang="ru-RU" sz="2400" dirty="0" smtClean="0">
                <a:latin typeface="Bookman Old Style" panose="02050604050505020204" pitchFamily="18" charset="0"/>
              </a:rPr>
              <a:t> «Я» …</a:t>
            </a:r>
          </a:p>
          <a:p>
            <a:pPr marL="457200" indent="-457200">
              <a:lnSpc>
                <a:spcPct val="110000"/>
              </a:lnSpc>
              <a:buAutoNum type="arabicParenR"/>
            </a:pPr>
            <a:r>
              <a:rPr lang="ru-RU" sz="2400" dirty="0" smtClean="0">
                <a:latin typeface="Bookman Old Style" panose="02050604050505020204" pitchFamily="18" charset="0"/>
              </a:rPr>
              <a:t>Вещественные числа</a:t>
            </a:r>
          </a:p>
          <a:p>
            <a:pPr marL="457200" indent="-457200">
              <a:lnSpc>
                <a:spcPct val="110000"/>
              </a:lnSpc>
              <a:buAutoNum type="arabicParenR"/>
            </a:pPr>
            <a:r>
              <a:rPr lang="ru-RU" sz="2400" dirty="0" smtClean="0">
                <a:latin typeface="Bookman Old Style" panose="02050604050505020204" pitchFamily="18" charset="0"/>
              </a:rPr>
              <a:t>Вещественные числа, когда не требуется большое количество знаков после запятой (не нужна высокая точность): 0,15</a:t>
            </a:r>
            <a:r>
              <a:rPr lang="en-US" sz="2400" dirty="0" smtClean="0">
                <a:latin typeface="Bookman Old Style" panose="02050604050505020204" pitchFamily="18" charset="0"/>
              </a:rPr>
              <a:t>; 0,3; -0,0025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 marL="457200" indent="-457200">
              <a:lnSpc>
                <a:spcPct val="110000"/>
              </a:lnSpc>
              <a:buAutoNum type="arabicParenR"/>
            </a:pPr>
            <a:r>
              <a:rPr lang="ru-RU" sz="2400" dirty="0" smtClean="0">
                <a:latin typeface="Bookman Old Style" panose="02050604050505020204" pitchFamily="18" charset="0"/>
              </a:rPr>
              <a:t>Очень большие вещественные числа</a:t>
            </a:r>
          </a:p>
          <a:p>
            <a:pPr marL="457200" indent="-457200">
              <a:lnSpc>
                <a:spcPct val="110000"/>
              </a:lnSpc>
              <a:buAutoNum type="arabicParenR"/>
            </a:pP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Вещественные числа, когда требуется высокая точность (много знаков после запятой)</a:t>
            </a:r>
          </a:p>
          <a:p>
            <a:pPr marL="457200" indent="-457200">
              <a:lnSpc>
                <a:spcPct val="110000"/>
              </a:lnSpc>
              <a:buAutoNum type="arabicParenR"/>
            </a:pP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Выражения, для которых всего 2 варианта ответа, например, «Да» или «Нет».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  <p:sp>
        <p:nvSpPr>
          <p:cNvPr id="9" name="Rectangle 28" descr="Светлый диагональный 2">
            <a:extLst>
              <a:ext uri="{FF2B5EF4-FFF2-40B4-BE49-F238E27FC236}">
                <a16:creationId xmlns:a16="http://schemas.microsoft.com/office/drawing/2014/main" id="{2A0E99F7-A4CC-4E8F-8C74-D6A0327657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Вопросы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4913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2A3175E-BC98-4B41-A655-E89BECF9C02C}"/>
              </a:ext>
            </a:extLst>
          </p:cNvPr>
          <p:cNvSpPr txBox="1"/>
          <p:nvPr/>
        </p:nvSpPr>
        <p:spPr>
          <a:xfrm>
            <a:off x="0" y="654356"/>
            <a:ext cx="12192000" cy="3416320"/>
          </a:xfrm>
          <a:prstGeom prst="rect">
            <a:avLst/>
          </a:prstGeom>
          <a:noFill/>
        </p:spPr>
        <p:txBody>
          <a:bodyPr wrap="square" lIns="360000" rIns="36000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Комментарий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– это текст, который предназначен только для читающего программу  человека и компилятором игнорируется. </a:t>
            </a:r>
            <a:endParaRPr lang="ru-RU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4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Виды: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Однострочный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;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Многострочный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;</a:t>
            </a:r>
            <a:endParaRPr lang="ru-RU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XML –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комментарий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A3175E-BC98-4B41-A655-E89BECF9C02C}"/>
              </a:ext>
            </a:extLst>
          </p:cNvPr>
          <p:cNvSpPr txBox="1"/>
          <p:nvPr/>
        </p:nvSpPr>
        <p:spPr>
          <a:xfrm>
            <a:off x="2330322" y="2362516"/>
            <a:ext cx="9861678" cy="3416320"/>
          </a:xfrm>
          <a:prstGeom prst="rect">
            <a:avLst/>
          </a:prstGeom>
          <a:noFill/>
        </p:spPr>
        <p:txBody>
          <a:bodyPr wrap="square" lIns="360000" rIns="360000">
            <a:spAutoFit/>
          </a:bodyPr>
          <a:lstStyle/>
          <a:p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			    //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Способ 1.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Однострочный комментарий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/*</a:t>
            </a:r>
          </a:p>
          <a:p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             Способ 2</a:t>
            </a:r>
          </a:p>
          <a:p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             Многострочный комментарий</a:t>
            </a:r>
          </a:p>
          <a:p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             */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myIntVariable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myIntVariable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11;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myFloatVariable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10.2f;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char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myCharVariable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'q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'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  <p:sp>
        <p:nvSpPr>
          <p:cNvPr id="5" name="Rectangle 28" descr="Светлый диагональный 2">
            <a:extLst>
              <a:ext uri="{FF2B5EF4-FFF2-40B4-BE49-F238E27FC236}">
                <a16:creationId xmlns:a16="http://schemas.microsoft.com/office/drawing/2014/main" id="{2A0E99F7-A4CC-4E8F-8C74-D6A0327657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Комментарии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6029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1BC203-5AC5-4C53-9FE4-960FB9928A0D}"/>
              </a:ext>
            </a:extLst>
          </p:cNvPr>
          <p:cNvSpPr txBox="1"/>
          <p:nvPr/>
        </p:nvSpPr>
        <p:spPr>
          <a:xfrm>
            <a:off x="215152" y="0"/>
            <a:ext cx="11976847" cy="65925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Преобразование типов </a:t>
            </a:r>
            <a:r>
              <a:rPr lang="ru-RU" sz="2400" dirty="0">
                <a:latin typeface="Bookman Old Style" panose="02050604050505020204" pitchFamily="18" charset="0"/>
              </a:rPr>
              <a:t>данных, это приведение одного типа к другому.</a:t>
            </a:r>
          </a:p>
          <a:p>
            <a:pPr>
              <a:lnSpc>
                <a:spcPct val="110000"/>
              </a:lnSpc>
            </a:pPr>
            <a:endParaRPr lang="ru-RU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>
              <a:lnSpc>
                <a:spcPct val="110000"/>
              </a:lnSpc>
            </a:pP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Пример 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явного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преобразования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</a:p>
          <a:p>
            <a:pPr>
              <a:lnSpc>
                <a:spcPct val="110000"/>
              </a:lnSpc>
            </a:pP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10000"/>
              </a:lnSpc>
            </a:pP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var1 = 5.2;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 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var2 = (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)var1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10000"/>
              </a:lnSpc>
            </a:pP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1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Преобразование может привести к потере данных.</a:t>
            </a:r>
            <a:r>
              <a:rPr lang="en-US" sz="2400" dirty="0">
                <a:latin typeface="Bookman Old Style" panose="02050604050505020204" pitchFamily="18" charset="0"/>
              </a:rPr>
              <a:t> </a:t>
            </a:r>
            <a:r>
              <a:rPr lang="ru-RU" sz="2400" dirty="0">
                <a:latin typeface="Bookman Old Style" panose="02050604050505020204" pitchFamily="18" charset="0"/>
              </a:rPr>
              <a:t>В переменную </a:t>
            </a:r>
            <a:r>
              <a:rPr lang="en-US" sz="2400" b="1" dirty="0">
                <a:latin typeface="Bookman Old Style" panose="02050604050505020204" pitchFamily="18" charset="0"/>
              </a:rPr>
              <a:t>var2</a:t>
            </a:r>
            <a:r>
              <a:rPr lang="en-US" sz="2400" dirty="0">
                <a:latin typeface="Bookman Old Style" panose="02050604050505020204" pitchFamily="18" charset="0"/>
              </a:rPr>
              <a:t> </a:t>
            </a:r>
            <a:r>
              <a:rPr lang="ru-RU" sz="2400" dirty="0">
                <a:latin typeface="Bookman Old Style" panose="02050604050505020204" pitchFamily="18" charset="0"/>
              </a:rPr>
              <a:t>будет записано </a:t>
            </a:r>
            <a:r>
              <a:rPr lang="ru-RU" sz="2400" b="1" dirty="0">
                <a:latin typeface="Bookman Old Style" panose="02050604050505020204" pitchFamily="18" charset="0"/>
              </a:rPr>
              <a:t>5</a:t>
            </a:r>
            <a:r>
              <a:rPr lang="ru-RU" sz="2400" dirty="0">
                <a:latin typeface="Bookman Old Style" panose="02050604050505020204" pitchFamily="18" charset="0"/>
              </a:rPr>
              <a:t>, дробная часть в данном случае отбрасывается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</a:p>
          <a:p>
            <a:pPr>
              <a:lnSpc>
                <a:spcPct val="110000"/>
              </a:lnSpc>
            </a:pPr>
            <a:endParaRPr lang="ru-RU" sz="2400" dirty="0">
              <a:latin typeface="Bookman Old Style" panose="02050604050505020204" pitchFamily="18" charset="0"/>
            </a:endParaRPr>
          </a:p>
          <a:p>
            <a:pPr>
              <a:lnSpc>
                <a:spcPct val="11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Пример 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неявного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преобразования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</a:p>
          <a:p>
            <a:pPr>
              <a:lnSpc>
                <a:spcPct val="110000"/>
              </a:lnSpc>
            </a:pPr>
            <a:endParaRPr lang="ru-RU" sz="2400" dirty="0">
              <a:latin typeface="Bookman Old Style" panose="02050604050505020204" pitchFamily="18" charset="0"/>
            </a:endParaRPr>
          </a:p>
          <a:p>
            <a:pPr>
              <a:lnSpc>
                <a:spcPct val="110000"/>
              </a:lnSpc>
            </a:pP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var1 = 5;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10000"/>
              </a:lnSpc>
            </a:pP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var2 = var1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10000"/>
              </a:lnSpc>
            </a:pPr>
            <a:endParaRPr lang="en-US" sz="2400" dirty="0">
              <a:latin typeface="Bookman Old Style" panose="02050604050505020204" pitchFamily="18" charset="0"/>
            </a:endParaRPr>
          </a:p>
          <a:p>
            <a:pPr>
              <a:lnSpc>
                <a:spcPct val="11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В переменную </a:t>
            </a:r>
            <a:r>
              <a:rPr lang="en-US" sz="2400" b="1" dirty="0">
                <a:latin typeface="Bookman Old Style" panose="02050604050505020204" pitchFamily="18" charset="0"/>
              </a:rPr>
              <a:t>var2</a:t>
            </a:r>
            <a:r>
              <a:rPr lang="en-US" sz="2400" dirty="0">
                <a:latin typeface="Bookman Old Style" panose="02050604050505020204" pitchFamily="18" charset="0"/>
              </a:rPr>
              <a:t> </a:t>
            </a:r>
            <a:r>
              <a:rPr lang="ru-RU" sz="2400" dirty="0">
                <a:latin typeface="Bookman Old Style" panose="02050604050505020204" pitchFamily="18" charset="0"/>
              </a:rPr>
              <a:t>будет записано </a:t>
            </a:r>
            <a:r>
              <a:rPr lang="ru-RU" sz="2400" b="1" dirty="0">
                <a:latin typeface="Bookman Old Style" panose="02050604050505020204" pitchFamily="18" charset="0"/>
              </a:rPr>
              <a:t>5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3670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1BC203-5AC5-4C53-9FE4-960FB9928A0D}"/>
              </a:ext>
            </a:extLst>
          </p:cNvPr>
          <p:cNvSpPr txBox="1"/>
          <p:nvPr/>
        </p:nvSpPr>
        <p:spPr>
          <a:xfrm>
            <a:off x="290456" y="0"/>
            <a:ext cx="11901544" cy="65925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Примечание:</a:t>
            </a:r>
            <a:endParaRPr lang="ru-RU" sz="2400" b="1" dirty="0">
              <a:latin typeface="Bookman Old Style" panose="02050604050505020204" pitchFamily="18" charset="0"/>
            </a:endParaRPr>
          </a:p>
          <a:p>
            <a:pPr>
              <a:lnSpc>
                <a:spcPct val="11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С версии </a:t>
            </a:r>
            <a:r>
              <a:rPr lang="en-US" sz="2400" dirty="0">
                <a:latin typeface="Bookman Old Style" panose="02050604050505020204" pitchFamily="18" charset="0"/>
              </a:rPr>
              <a:t>C# 3.0 </a:t>
            </a:r>
            <a:r>
              <a:rPr lang="ru-RU" sz="2400" dirty="0">
                <a:latin typeface="Bookman Old Style" panose="02050604050505020204" pitchFamily="18" charset="0"/>
              </a:rPr>
              <a:t>была добавлена </a:t>
            </a:r>
            <a:r>
              <a:rPr lang="ru-RU" sz="2400" b="1" dirty="0">
                <a:latin typeface="Bookman Old Style" panose="02050604050505020204" pitchFamily="18" charset="0"/>
              </a:rPr>
              <a:t>неявная типизация</a:t>
            </a:r>
            <a:r>
              <a:rPr lang="ru-RU" sz="2400" dirty="0">
                <a:latin typeface="Bookman Old Style" panose="02050604050505020204" pitchFamily="18" charset="0"/>
              </a:rPr>
              <a:t>. Вместо определенного типа можно писать </a:t>
            </a:r>
            <a:r>
              <a:rPr lang="en-US" sz="2400" b="1" dirty="0">
                <a:latin typeface="Bookman Old Style" panose="02050604050505020204" pitchFamily="18" charset="0"/>
              </a:rPr>
              <a:t>var</a:t>
            </a:r>
            <a:r>
              <a:rPr lang="en-US" sz="2400" dirty="0">
                <a:latin typeface="Bookman Old Style" panose="02050604050505020204" pitchFamily="18" charset="0"/>
              </a:rPr>
              <a:t>, </a:t>
            </a:r>
            <a:r>
              <a:rPr lang="ru-RU" sz="2400" dirty="0">
                <a:latin typeface="Bookman Old Style" panose="02050604050505020204" pitchFamily="18" charset="0"/>
              </a:rPr>
              <a:t>тогда компилятор сам выведет нужный тип из правой части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</a:p>
          <a:p>
            <a:pPr>
              <a:lnSpc>
                <a:spcPct val="110000"/>
              </a:lnSpc>
            </a:pP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10000"/>
              </a:lnSpc>
            </a:pPr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floatVar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5.2f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10000"/>
              </a:lnSpc>
            </a:pPr>
            <a:r>
              <a:rPr lang="ru-RU" sz="2400" dirty="0">
                <a:solidFill>
                  <a:srgbClr val="00B050"/>
                </a:solidFill>
                <a:latin typeface="Cascadia Mono" panose="020B0609020000020004" pitchFamily="49" charset="0"/>
              </a:rPr>
              <a:t>//тоже самое, что и </a:t>
            </a:r>
            <a:r>
              <a:rPr lang="en-US" sz="2400" dirty="0">
                <a:solidFill>
                  <a:srgbClr val="00B050"/>
                </a:solidFill>
                <a:latin typeface="Cascadia Mono" panose="020B0609020000020004" pitchFamily="49" charset="0"/>
              </a:rPr>
              <a:t> 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10000"/>
              </a:lnSpc>
            </a:pP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floatVar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= 5.2f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10000"/>
              </a:lnSpc>
            </a:pPr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10000"/>
              </a:lnSpc>
            </a:pPr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strVar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Строка</a:t>
            </a:r>
            <a:r>
              <a:rPr lang="ru-RU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>
              <a:lnSpc>
                <a:spcPct val="110000"/>
              </a:lnSpc>
            </a:pPr>
            <a:r>
              <a:rPr lang="ru-RU" sz="2400" dirty="0" smtClean="0">
                <a:solidFill>
                  <a:srgbClr val="00B050"/>
                </a:solidFill>
                <a:latin typeface="Cascadia Mono" panose="020B0609020000020004" pitchFamily="49" charset="0"/>
              </a:rPr>
              <a:t>//тоже самое, что и </a:t>
            </a:r>
            <a:r>
              <a:rPr lang="en-US" sz="2400" dirty="0" smtClean="0">
                <a:solidFill>
                  <a:srgbClr val="00B050"/>
                </a:solidFill>
                <a:latin typeface="Cascadia Mono" panose="020B0609020000020004" pitchFamily="49" charset="0"/>
              </a:rPr>
              <a:t> </a:t>
            </a:r>
            <a:endParaRPr lang="ru-RU" sz="2400" dirty="0" smtClean="0">
              <a:solidFill>
                <a:srgbClr val="00B05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10000"/>
              </a:lnSpc>
            </a:pP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strVar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Строка</a:t>
            </a:r>
            <a:r>
              <a:rPr lang="ru-RU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>
              <a:lnSpc>
                <a:spcPct val="110000"/>
              </a:lnSpc>
            </a:pP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lvl="0">
              <a:lnSpc>
                <a:spcPct val="110000"/>
              </a:lnSpc>
            </a:pPr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intVar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= 12; 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10000"/>
              </a:lnSpc>
            </a:pPr>
            <a:r>
              <a:rPr lang="ru-RU" sz="2400" dirty="0">
                <a:solidFill>
                  <a:srgbClr val="00B050"/>
                </a:solidFill>
                <a:latin typeface="Cascadia Mono" panose="020B0609020000020004" pitchFamily="49" charset="0"/>
              </a:rPr>
              <a:t>//тоже самое, что и </a:t>
            </a:r>
            <a:r>
              <a:rPr lang="en-US" sz="2400" dirty="0">
                <a:solidFill>
                  <a:srgbClr val="00B050"/>
                </a:solidFill>
                <a:latin typeface="Cascadia Mono" panose="020B0609020000020004" pitchFamily="49" charset="0"/>
              </a:rPr>
              <a:t> 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lvl="0">
              <a:lnSpc>
                <a:spcPct val="110000"/>
              </a:lnSpc>
            </a:pPr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intVar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=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12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0909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F2A3175E-BC98-4B41-A655-E89BECF9C02C}"/>
              </a:ext>
            </a:extLst>
          </p:cNvPr>
          <p:cNvSpPr txBox="1"/>
          <p:nvPr/>
        </p:nvSpPr>
        <p:spPr>
          <a:xfrm>
            <a:off x="269527" y="88931"/>
            <a:ext cx="11652946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dirty="0">
                <a:latin typeface="Bookman Old Style" panose="02050604050505020204" pitchFamily="18" charset="0"/>
              </a:rPr>
              <a:t>Константами</a:t>
            </a:r>
            <a:r>
              <a:rPr lang="ru-RU" sz="2400" dirty="0">
                <a:latin typeface="Bookman Old Style" panose="02050604050505020204" pitchFamily="18" charset="0"/>
              </a:rPr>
              <a:t> называются объекты данных, которые не изменяют своего значения на всём времени выполнения программы. </a:t>
            </a:r>
            <a:endParaRPr lang="en-US" sz="2400" dirty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myFloatVariable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10.2f;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Область видимости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, или 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контекст переменной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— это часть кода, в пределах которого доступна данная переменная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</a:p>
          <a:p>
            <a:endParaRPr lang="ru-RU" sz="2400" dirty="0" smtClean="0">
              <a:latin typeface="Bookman Old Style" panose="02050604050505020204" pitchFamily="18" charset="0"/>
            </a:endParaRPr>
          </a:p>
          <a:p>
            <a:endParaRPr lang="ru-RU" sz="2400" dirty="0" smtClean="0">
              <a:latin typeface="Bookman Old Style" panose="02050604050505020204" pitchFamily="18" charset="0"/>
            </a:endParaRPr>
          </a:p>
          <a:p>
            <a:r>
              <a:rPr lang="ru-RU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			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							</a:t>
            </a:r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myIntVariable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			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							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myIntVariable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= 11;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			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							</a:t>
            </a:r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const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myFloatVariable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10.2f;</a:t>
            </a:r>
          </a:p>
          <a:p>
            <a:r>
              <a:rPr lang="ru-RU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			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							char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myCharVariable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'q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'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										</a:t>
            </a:r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									</a:t>
            </a:r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intMax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= </a:t>
            </a:r>
            <a:r>
              <a:rPr lang="en-US" sz="2400" dirty="0" err="1" smtClean="0">
                <a:latin typeface="Cascadia Mono" panose="020B0609020000020004" pitchFamily="49" charset="0"/>
              </a:rPr>
              <a:t>int.MaxValue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										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dblMax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= </a:t>
            </a:r>
            <a:r>
              <a:rPr lang="en-US" sz="2400" dirty="0" err="1" smtClean="0">
                <a:latin typeface="Cascadia Mono" panose="020B0609020000020004" pitchFamily="49" charset="0"/>
              </a:rPr>
              <a:t>double.MaxValue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cxnSp>
        <p:nvCxnSpPr>
          <p:cNvPr id="5" name="Прямая со стрелкой 4"/>
          <p:cNvCxnSpPr/>
          <p:nvPr/>
        </p:nvCxnSpPr>
        <p:spPr>
          <a:xfrm>
            <a:off x="4732935" y="2340864"/>
            <a:ext cx="0" cy="4322063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/>
          <p:nvPr/>
        </p:nvCxnSpPr>
        <p:spPr>
          <a:xfrm>
            <a:off x="4344010" y="3474720"/>
            <a:ext cx="0" cy="3188207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>
            <a:off x="3903879" y="3833165"/>
            <a:ext cx="0" cy="2829762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2A3175E-BC98-4B41-A655-E89BECF9C02C}"/>
              </a:ext>
            </a:extLst>
          </p:cNvPr>
          <p:cNvSpPr txBox="1"/>
          <p:nvPr/>
        </p:nvSpPr>
        <p:spPr>
          <a:xfrm>
            <a:off x="331790" y="2215677"/>
            <a:ext cx="4401145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dirty="0" smtClean="0">
                <a:latin typeface="Bookman Old Style" panose="02050604050505020204" pitchFamily="18" charset="0"/>
              </a:rPr>
              <a:t>Область видимости</a:t>
            </a:r>
            <a:br>
              <a:rPr lang="ru-RU" sz="2400" b="1" dirty="0" smtClean="0">
                <a:latin typeface="Bookman Old Style" panose="02050604050505020204" pitchFamily="18" charset="0"/>
              </a:rPr>
            </a:b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myIntVariable</a:t>
            </a:r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b="1" dirty="0" smtClean="0">
                <a:latin typeface="Bookman Old Style" panose="02050604050505020204" pitchFamily="18" charset="0"/>
              </a:rPr>
              <a:t> </a:t>
            </a:r>
          </a:p>
          <a:p>
            <a:r>
              <a:rPr lang="ru-RU" sz="2400" b="1" dirty="0" smtClean="0">
                <a:latin typeface="Bookman Old Style" panose="02050604050505020204" pitchFamily="18" charset="0"/>
              </a:rPr>
              <a:t/>
            </a:r>
            <a:br>
              <a:rPr lang="ru-RU" sz="2400" b="1" dirty="0" smtClean="0">
                <a:latin typeface="Bookman Old Style" panose="02050604050505020204" pitchFamily="18" charset="0"/>
              </a:rPr>
            </a:b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myFloatVariable</a:t>
            </a:r>
            <a:r>
              <a:rPr lang="ru-RU" sz="2400" b="1" dirty="0" smtClean="0">
                <a:latin typeface="Bookman Old Style" panose="02050604050505020204" pitchFamily="18" charset="0"/>
              </a:rPr>
              <a:t> </a:t>
            </a:r>
            <a:br>
              <a:rPr lang="ru-RU" sz="2400" b="1" dirty="0" smtClean="0">
                <a:latin typeface="Bookman Old Style" panose="02050604050505020204" pitchFamily="18" charset="0"/>
              </a:rPr>
            </a:b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myCharVariable</a:t>
            </a:r>
            <a:r>
              <a:rPr lang="ru-RU" sz="2400" b="1" dirty="0" smtClean="0">
                <a:latin typeface="Bookman Old Style" panose="02050604050505020204" pitchFamily="18" charset="0"/>
              </a:rPr>
              <a:t> </a:t>
            </a:r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intMax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dblMax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3019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0" y="0"/>
            <a:ext cx="12192000" cy="6444839"/>
          </a:xfrm>
          <a:prstGeom prst="rect">
            <a:avLst/>
          </a:prstGeom>
          <a:noFill/>
        </p:spPr>
        <p:txBody>
          <a:bodyPr wrap="square" lIns="360000" tIns="45719" rIns="360000" bIns="45719" rtlCol="0">
            <a:spAutoFit/>
          </a:bodyPr>
          <a:lstStyle/>
          <a:p>
            <a:pPr indent="254000" algn="ctr">
              <a:lnSpc>
                <a:spcPct val="150000"/>
              </a:lnSpc>
              <a:spcBef>
                <a:spcPct val="20000"/>
              </a:spcBef>
            </a:pPr>
            <a:r>
              <a:rPr lang="ru-RU" altLang="ru-RU" sz="3200" b="1" dirty="0" smtClean="0">
                <a:latin typeface="Bookman Old Style" pitchFamily="18" charset="0"/>
              </a:rPr>
              <a:t>Литература</a:t>
            </a:r>
            <a:endParaRPr lang="en-US" altLang="ru-RU" sz="3200" b="1" dirty="0">
              <a:latin typeface="Bookman Old Style" pitchFamily="18" charset="0"/>
            </a:endParaRPr>
          </a:p>
          <a:p>
            <a:pPr indent="254000" algn="just">
              <a:lnSpc>
                <a:spcPct val="150000"/>
              </a:lnSpc>
              <a:spcBef>
                <a:spcPct val="20000"/>
              </a:spcBef>
            </a:pPr>
            <a:r>
              <a:rPr lang="ru-RU" altLang="ru-RU" sz="2400" dirty="0" smtClean="0">
                <a:latin typeface="Bookman Old Style" pitchFamily="18" charset="0"/>
              </a:rPr>
              <a:t>Курсы по программированию на </a:t>
            </a:r>
            <a:r>
              <a:rPr lang="en-US" altLang="ru-RU" sz="2400" dirty="0" smtClean="0">
                <a:latin typeface="Bookman Old Style" pitchFamily="18" charset="0"/>
              </a:rPr>
              <a:t>C#</a:t>
            </a:r>
            <a:endParaRPr lang="ru-RU" altLang="ru-RU" sz="2400" dirty="0" smtClean="0">
              <a:latin typeface="Bookman Old Style" pitchFamily="18" charset="0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ru-RU" sz="2400" b="1" dirty="0">
                <a:latin typeface="Bookman Old Style" pitchFamily="18" charset="0"/>
              </a:rPr>
              <a:t>Полное руководство по языку программирования С# </a:t>
            </a:r>
            <a:r>
              <a:rPr lang="ru-RU" sz="2400" b="1" dirty="0" smtClean="0">
                <a:latin typeface="Bookman Old Style" pitchFamily="18" charset="0"/>
              </a:rPr>
              <a:t>13 </a:t>
            </a:r>
            <a:r>
              <a:rPr lang="ru-RU" sz="2400" b="1" dirty="0">
                <a:latin typeface="Bookman Old Style" pitchFamily="18" charset="0"/>
              </a:rPr>
              <a:t>и платформе .NET </a:t>
            </a:r>
            <a:r>
              <a:rPr lang="ru-RU" sz="2400" b="1" dirty="0" smtClean="0">
                <a:latin typeface="Bookman Old Style" pitchFamily="18" charset="0"/>
              </a:rPr>
              <a:t>9:</a:t>
            </a:r>
            <a:r>
              <a:rPr lang="en-US" sz="2400" b="1" dirty="0" smtClean="0">
                <a:latin typeface="Bookman Old Style" pitchFamily="18" charset="0"/>
              </a:rPr>
              <a:t> </a:t>
            </a:r>
            <a:r>
              <a:rPr lang="en-US" altLang="ru-RU" sz="2400" dirty="0" smtClean="0">
                <a:latin typeface="Bookman Old Style" pitchFamily="18" charset="0"/>
                <a:hlinkClick r:id="rId3"/>
              </a:rPr>
              <a:t>https://metanit.com/sharp/tutorial/</a:t>
            </a:r>
            <a:endParaRPr lang="en-US" altLang="ru-RU" sz="2400" dirty="0">
              <a:latin typeface="Bookman Old Style" pitchFamily="18" charset="0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ru-RU" altLang="ru-RU" sz="2400" b="1" dirty="0" smtClean="0">
                <a:latin typeface="Bookman Old Style" pitchFamily="18" charset="0"/>
              </a:rPr>
              <a:t>Обучающие курсы </a:t>
            </a:r>
            <a:r>
              <a:rPr lang="en-US" altLang="ru-RU" sz="2400" dirty="0">
                <a:latin typeface="Bookman Old Style" pitchFamily="18" charset="0"/>
                <a:hlinkClick r:id="rId4"/>
              </a:rPr>
              <a:t>https://ulearn.me</a:t>
            </a:r>
            <a:r>
              <a:rPr lang="en-US" altLang="ru-RU" sz="2400" dirty="0" smtClean="0">
                <a:latin typeface="Bookman Old Style" pitchFamily="18" charset="0"/>
                <a:hlinkClick r:id="rId4"/>
              </a:rPr>
              <a:t>/</a:t>
            </a:r>
            <a:r>
              <a:rPr lang="ru-RU" altLang="ru-RU" sz="2400" dirty="0" smtClean="0">
                <a:latin typeface="Bookman Old Style" pitchFamily="18" charset="0"/>
              </a:rPr>
              <a:t> </a:t>
            </a:r>
            <a:endParaRPr lang="en-US" altLang="ru-RU" sz="2400" dirty="0" smtClean="0">
              <a:latin typeface="Bookman Old Style" pitchFamily="18" charset="0"/>
            </a:endParaRPr>
          </a:p>
          <a:p>
            <a:pPr>
              <a:lnSpc>
                <a:spcPct val="150000"/>
              </a:lnSpc>
            </a:pPr>
            <a:r>
              <a:rPr lang="ru-RU" altLang="ru-RU" sz="2400" dirty="0" smtClean="0">
                <a:latin typeface="Bookman Old Style" pitchFamily="18" charset="0"/>
              </a:rPr>
              <a:t>Книги с общими принципами программирования: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ru-RU" altLang="ru-RU" sz="2400" b="1" dirty="0" smtClean="0">
                <a:latin typeface="Bookman Old Style" pitchFamily="18" charset="0"/>
              </a:rPr>
              <a:t>Джеффри Рихтер</a:t>
            </a:r>
            <a:r>
              <a:rPr lang="en-US" altLang="ru-RU" sz="2400" b="1" dirty="0" smtClean="0">
                <a:latin typeface="Bookman Old Style" pitchFamily="18" charset="0"/>
              </a:rPr>
              <a:t>.</a:t>
            </a:r>
            <a:r>
              <a:rPr lang="ru-RU" altLang="ru-RU" sz="2400" b="1" dirty="0" smtClean="0">
                <a:latin typeface="Bookman Old Style" pitchFamily="18" charset="0"/>
              </a:rPr>
              <a:t> </a:t>
            </a:r>
            <a:r>
              <a:rPr lang="en-US" altLang="ru-RU" sz="2400" dirty="0" smtClean="0">
                <a:latin typeface="Bookman Old Style" pitchFamily="18" charset="0"/>
              </a:rPr>
              <a:t>CLR via C#.</a:t>
            </a:r>
            <a:endParaRPr lang="ru-RU" altLang="ru-RU" sz="2400" dirty="0" smtClean="0">
              <a:latin typeface="Bookman Old Style" pitchFamily="18" charset="0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ru-RU" altLang="ru-RU" sz="2400" b="1" dirty="0">
                <a:latin typeface="Bookman Old Style" pitchFamily="18" charset="0"/>
              </a:rPr>
              <a:t>Джозеф </a:t>
            </a:r>
            <a:r>
              <a:rPr lang="ru-RU" altLang="ru-RU" sz="2400" b="1" dirty="0" err="1" smtClean="0">
                <a:latin typeface="Bookman Old Style" pitchFamily="18" charset="0"/>
              </a:rPr>
              <a:t>Албахари</a:t>
            </a:r>
            <a:r>
              <a:rPr lang="ru-RU" altLang="ru-RU" sz="2400" b="1" dirty="0" smtClean="0">
                <a:latin typeface="Bookman Old Style" pitchFamily="18" charset="0"/>
              </a:rPr>
              <a:t>. </a:t>
            </a:r>
            <a:r>
              <a:rPr lang="en-US" altLang="ru-RU" sz="2400" dirty="0">
                <a:latin typeface="Bookman Old Style" pitchFamily="18" charset="0"/>
              </a:rPr>
              <a:t>C# 12 in a </a:t>
            </a:r>
            <a:r>
              <a:rPr lang="en-US" altLang="ru-RU" sz="2400" dirty="0" smtClean="0">
                <a:latin typeface="Bookman Old Style" pitchFamily="18" charset="0"/>
              </a:rPr>
              <a:t>Nutshell</a:t>
            </a:r>
            <a:r>
              <a:rPr lang="ru-RU" altLang="ru-RU" sz="2400" dirty="0" smtClean="0">
                <a:latin typeface="Bookman Old Style" pitchFamily="18" charset="0"/>
              </a:rPr>
              <a:t>.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ru-RU" altLang="ru-RU" sz="2400" b="1" dirty="0" smtClean="0">
                <a:latin typeface="Bookman Old Style" pitchFamily="18" charset="0"/>
              </a:rPr>
              <a:t>Стив </a:t>
            </a:r>
            <a:r>
              <a:rPr lang="ru-RU" altLang="ru-RU" sz="2400" b="1" dirty="0" err="1" smtClean="0">
                <a:latin typeface="Bookman Old Style" pitchFamily="18" charset="0"/>
              </a:rPr>
              <a:t>Макконнел</a:t>
            </a:r>
            <a:r>
              <a:rPr lang="ru-RU" altLang="ru-RU" sz="2400" b="1" dirty="0" smtClean="0">
                <a:latin typeface="Bookman Old Style" pitchFamily="18" charset="0"/>
              </a:rPr>
              <a:t>. </a:t>
            </a:r>
            <a:r>
              <a:rPr lang="ru-RU" altLang="ru-RU" sz="2400" dirty="0" smtClean="0">
                <a:latin typeface="Bookman Old Style" pitchFamily="18" charset="0"/>
              </a:rPr>
              <a:t>Совершенный код</a:t>
            </a:r>
            <a:r>
              <a:rPr lang="en-US" altLang="ru-RU" sz="2400" dirty="0" smtClean="0">
                <a:latin typeface="Bookman Old Style" pitchFamily="18" charset="0"/>
              </a:rPr>
              <a:t>.</a:t>
            </a:r>
            <a:endParaRPr lang="ru-RU" altLang="ru-RU" sz="2400" dirty="0" smtClean="0">
              <a:latin typeface="Bookman Old Style" pitchFamily="18" charset="0"/>
            </a:endParaRPr>
          </a:p>
          <a:p>
            <a:pPr>
              <a:lnSpc>
                <a:spcPct val="150000"/>
              </a:lnSpc>
            </a:pPr>
            <a:r>
              <a:rPr lang="ru-RU" altLang="ru-RU" sz="2400" dirty="0" smtClean="0">
                <a:latin typeface="Bookman Old Style" pitchFamily="18" charset="0"/>
              </a:rPr>
              <a:t>Интересные статьи:</a:t>
            </a:r>
          </a:p>
          <a:p>
            <a:pPr>
              <a:lnSpc>
                <a:spcPct val="150000"/>
              </a:lnSpc>
            </a:pPr>
            <a:r>
              <a:rPr lang="ru-RU" altLang="ru-RU" sz="2400" b="1" dirty="0" smtClean="0">
                <a:latin typeface="Bookman Old Style" pitchFamily="18" charset="0"/>
              </a:rPr>
              <a:t>Ликбез по типизации: </a:t>
            </a:r>
            <a:r>
              <a:rPr lang="en-US" altLang="ru-RU" sz="2400" dirty="0" smtClean="0">
                <a:latin typeface="Bookman Old Style" pitchFamily="18" charset="0"/>
                <a:hlinkClick r:id="rId5"/>
              </a:rPr>
              <a:t>https</a:t>
            </a:r>
            <a:r>
              <a:rPr lang="en-US" altLang="ru-RU" sz="2400" dirty="0">
                <a:latin typeface="Bookman Old Style" pitchFamily="18" charset="0"/>
                <a:hlinkClick r:id="rId5"/>
              </a:rPr>
              <a:t>://habr.com/ru/articles/161205</a:t>
            </a:r>
            <a:r>
              <a:rPr lang="en-US" altLang="ru-RU" sz="2400" dirty="0" smtClean="0">
                <a:latin typeface="Bookman Old Style" pitchFamily="18" charset="0"/>
                <a:hlinkClick r:id="rId5"/>
              </a:rPr>
              <a:t>/</a:t>
            </a:r>
            <a:r>
              <a:rPr lang="ru-RU" altLang="ru-RU" sz="2400" dirty="0" smtClean="0">
                <a:latin typeface="Bookman Old Style" pitchFamily="18" charset="0"/>
              </a:rPr>
              <a:t> </a:t>
            </a:r>
            <a:endParaRPr lang="en-US" altLang="ru-RU" sz="2400" dirty="0" smtClean="0"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5910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9DF0FE0-DB9D-4180-8370-CD26FB46DF57}"/>
              </a:ext>
            </a:extLst>
          </p:cNvPr>
          <p:cNvSpPr txBox="1"/>
          <p:nvPr/>
        </p:nvSpPr>
        <p:spPr>
          <a:xfrm>
            <a:off x="0" y="654356"/>
            <a:ext cx="12191999" cy="5078313"/>
          </a:xfrm>
          <a:prstGeom prst="rect">
            <a:avLst/>
          </a:prstGeom>
          <a:noFill/>
        </p:spPr>
        <p:txBody>
          <a:bodyPr wrap="square" lIns="360000" rIns="36000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Статическая</a:t>
            </a:r>
            <a:r>
              <a:rPr lang="ru-RU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>
                <a:latin typeface="Bookman Old Style" panose="02050604050505020204" pitchFamily="18" charset="0"/>
              </a:rPr>
              <a:t>/ </a:t>
            </a:r>
            <a:r>
              <a:rPr lang="ru-RU" sz="2400" b="1" dirty="0">
                <a:latin typeface="Bookman Old Style" panose="02050604050505020204" pitchFamily="18" charset="0"/>
              </a:rPr>
              <a:t>динамическая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типизация.</a:t>
            </a:r>
          </a:p>
          <a:p>
            <a:pPr algn="just"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Статическая</a:t>
            </a:r>
            <a:r>
              <a:rPr lang="ru-RU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>
                <a:latin typeface="Bookman Old Style" panose="02050604050505020204" pitchFamily="18" charset="0"/>
              </a:rPr>
              <a:t>определяется тем, что конечные типы переменных и функций устанавливаются на этапе компиляции. 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В </a:t>
            </a:r>
            <a:r>
              <a:rPr lang="ru-RU" sz="2400" b="1" dirty="0">
                <a:latin typeface="Bookman Old Style" panose="02050604050505020204" pitchFamily="18" charset="0"/>
              </a:rPr>
              <a:t>динамической</a:t>
            </a:r>
            <a:r>
              <a:rPr lang="ru-RU" sz="2400" dirty="0">
                <a:latin typeface="Bookman Old Style" panose="02050604050505020204" pitchFamily="18" charset="0"/>
              </a:rPr>
              <a:t> типизации все типы выясняются </a:t>
            </a:r>
            <a:r>
              <a:rPr lang="ru-RU" sz="2400" dirty="0" smtClean="0">
                <a:latin typeface="Bookman Old Style" panose="02050604050505020204" pitchFamily="18" charset="0"/>
              </a:rPr>
              <a:t>во </a:t>
            </a:r>
            <a:r>
              <a:rPr lang="ru-RU" sz="2400" dirty="0">
                <a:latin typeface="Bookman Old Style" panose="02050604050505020204" pitchFamily="18" charset="0"/>
              </a:rPr>
              <a:t>время выполнения программы.</a:t>
            </a:r>
          </a:p>
          <a:p>
            <a:pPr algn="just">
              <a:lnSpc>
                <a:spcPct val="150000"/>
              </a:lnSpc>
            </a:pPr>
            <a:endParaRPr lang="ru-RU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Примеры:</a:t>
            </a: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Статическая: C, </a:t>
            </a:r>
            <a:r>
              <a:rPr lang="ru-RU" sz="2400" dirty="0" err="1">
                <a:latin typeface="Bookman Old Style" panose="02050604050505020204" pitchFamily="18" charset="0"/>
              </a:rPr>
              <a:t>Java</a:t>
            </a:r>
            <a:r>
              <a:rPr lang="ru-RU" sz="2400" dirty="0">
                <a:latin typeface="Bookman Old Style" panose="02050604050505020204" pitchFamily="18" charset="0"/>
              </a:rPr>
              <a:t>, C#;</a:t>
            </a: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Динамическая: </a:t>
            </a:r>
            <a:r>
              <a:rPr lang="ru-RU" sz="2400" dirty="0" err="1">
                <a:latin typeface="Bookman Old Style" panose="02050604050505020204" pitchFamily="18" charset="0"/>
              </a:rPr>
              <a:t>Python</a:t>
            </a:r>
            <a:r>
              <a:rPr lang="ru-RU" sz="2400" dirty="0">
                <a:latin typeface="Bookman Old Style" panose="02050604050505020204" pitchFamily="18" charset="0"/>
              </a:rPr>
              <a:t>, </a:t>
            </a:r>
            <a:r>
              <a:rPr lang="ru-RU" sz="2400" dirty="0" err="1">
                <a:latin typeface="Bookman Old Style" panose="02050604050505020204" pitchFamily="18" charset="0"/>
              </a:rPr>
              <a:t>JavaScript</a:t>
            </a:r>
            <a:r>
              <a:rPr lang="ru-RU" sz="2400" dirty="0">
                <a:latin typeface="Bookman Old Style" panose="02050604050505020204" pitchFamily="18" charset="0"/>
              </a:rPr>
              <a:t>, </a:t>
            </a:r>
            <a:r>
              <a:rPr lang="ru-RU" sz="2400" dirty="0" err="1">
                <a:latin typeface="Bookman Old Style" panose="02050604050505020204" pitchFamily="18" charset="0"/>
              </a:rPr>
              <a:t>Ruby</a:t>
            </a:r>
            <a:r>
              <a:rPr lang="ru-RU" sz="2400" dirty="0">
                <a:latin typeface="Bookman Old Style" panose="02050604050505020204" pitchFamily="18" charset="0"/>
              </a:rPr>
              <a:t>.</a:t>
            </a:r>
            <a:endParaRPr lang="ru-RU" sz="2400" b="0" i="0" dirty="0" smtClean="0">
              <a:effectLst/>
              <a:latin typeface="Bookman Old Style" panose="02050604050505020204" pitchFamily="18" charset="0"/>
            </a:endParaRPr>
          </a:p>
        </p:txBody>
      </p:sp>
      <p:sp>
        <p:nvSpPr>
          <p:cNvPr id="4" name="Rectangle 28" descr="Светлый диагональный 2">
            <a:extLst>
              <a:ext uri="{FF2B5EF4-FFF2-40B4-BE49-F238E27FC236}">
                <a16:creationId xmlns:a16="http://schemas.microsoft.com/office/drawing/2014/main" id="{2A0E99F7-A4CC-4E8F-8C74-D6A0327657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Виды типизаций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2942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9DF0FE0-DB9D-4180-8370-CD26FB46DF57}"/>
              </a:ext>
            </a:extLst>
          </p:cNvPr>
          <p:cNvSpPr txBox="1"/>
          <p:nvPr/>
        </p:nvSpPr>
        <p:spPr>
          <a:xfrm>
            <a:off x="0" y="22334"/>
            <a:ext cx="12191999" cy="6186309"/>
          </a:xfrm>
          <a:prstGeom prst="rect">
            <a:avLst/>
          </a:prstGeom>
          <a:noFill/>
        </p:spPr>
        <p:txBody>
          <a:bodyPr wrap="square" lIns="360000" rIns="36000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Сильная</a:t>
            </a:r>
            <a:r>
              <a:rPr lang="ru-RU" sz="2400" dirty="0">
                <a:latin typeface="Bookman Old Style" panose="02050604050505020204" pitchFamily="18" charset="0"/>
              </a:rPr>
              <a:t> / </a:t>
            </a:r>
            <a:r>
              <a:rPr lang="ru-RU" sz="2400" b="1" dirty="0">
                <a:latin typeface="Bookman Old Style" panose="02050604050505020204" pitchFamily="18" charset="0"/>
              </a:rPr>
              <a:t>слабая</a:t>
            </a:r>
            <a:r>
              <a:rPr lang="ru-RU" sz="2400" dirty="0">
                <a:latin typeface="Bookman Old Style" panose="02050604050505020204" pitchFamily="18" charset="0"/>
              </a:rPr>
              <a:t> типизация </a:t>
            </a:r>
            <a:r>
              <a:rPr lang="ru-RU" sz="2400" dirty="0" smtClean="0">
                <a:latin typeface="Bookman Old Style" panose="02050604050505020204" pitchFamily="18" charset="0"/>
              </a:rPr>
              <a:t>(иногда строгая </a:t>
            </a:r>
            <a:r>
              <a:rPr lang="ru-RU" sz="2400" dirty="0">
                <a:latin typeface="Bookman Old Style" panose="02050604050505020204" pitchFamily="18" charset="0"/>
              </a:rPr>
              <a:t>/ нестрогая</a:t>
            </a:r>
            <a:r>
              <a:rPr lang="ru-RU" sz="2400" dirty="0" smtClean="0">
                <a:latin typeface="Bookman Old Style" panose="02050604050505020204" pitchFamily="18" charset="0"/>
              </a:rPr>
              <a:t>).</a:t>
            </a: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Язык обладает </a:t>
            </a:r>
            <a:r>
              <a:rPr lang="ru-RU" sz="2400" b="1" dirty="0">
                <a:latin typeface="Bookman Old Style" panose="02050604050505020204" pitchFamily="18" charset="0"/>
              </a:rPr>
              <a:t>сильной</a:t>
            </a:r>
            <a:r>
              <a:rPr lang="ru-RU" sz="2400" dirty="0">
                <a:latin typeface="Bookman Old Style" panose="02050604050505020204" pitchFamily="18" charset="0"/>
              </a:rPr>
              <a:t> типизацией, если его система типов гарантирует, что </a:t>
            </a:r>
            <a:r>
              <a:rPr lang="ru-RU" sz="2400" dirty="0" smtClean="0">
                <a:latin typeface="Bookman Old Style" panose="02050604050505020204" pitchFamily="18" charset="0"/>
              </a:rPr>
              <a:t>программа </a:t>
            </a:r>
            <a:r>
              <a:rPr lang="ru-RU" sz="2400" dirty="0">
                <a:latin typeface="Bookman Old Style" panose="02050604050505020204" pitchFamily="18" charset="0"/>
              </a:rPr>
              <a:t>не может выполнить операцию над данными несовместимого типа, за исключением явно разрешённых преобразований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Язык обладает </a:t>
            </a:r>
            <a:r>
              <a:rPr lang="ru-RU" sz="2400" b="1" dirty="0">
                <a:latin typeface="Bookman Old Style" panose="02050604050505020204" pitchFamily="18" charset="0"/>
              </a:rPr>
              <a:t>слабой</a:t>
            </a:r>
            <a:r>
              <a:rPr lang="ru-RU" sz="2400" dirty="0">
                <a:latin typeface="Bookman Old Style" panose="02050604050505020204" pitchFamily="18" charset="0"/>
              </a:rPr>
              <a:t> типизацией, если его система типов допускает выполнение операций над данными различных типов посредством неявных </a:t>
            </a:r>
            <a:r>
              <a:rPr lang="ru-RU" sz="2400" dirty="0" smtClean="0">
                <a:latin typeface="Bookman Old Style" panose="02050604050505020204" pitchFamily="18" charset="0"/>
              </a:rPr>
              <a:t>преобразований.</a:t>
            </a:r>
            <a:endParaRPr lang="ru-RU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Примеры</a:t>
            </a:r>
            <a:r>
              <a:rPr lang="ru-RU" sz="2400" b="1" dirty="0">
                <a:latin typeface="Bookman Old Style" panose="02050604050505020204" pitchFamily="18" charset="0"/>
              </a:rPr>
              <a:t>:</a:t>
            </a: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Сильная: </a:t>
            </a:r>
            <a:r>
              <a:rPr lang="en-US" sz="2400" dirty="0" smtClean="0">
                <a:latin typeface="Bookman Old Style" panose="02050604050505020204" pitchFamily="18" charset="0"/>
              </a:rPr>
              <a:t>C#, </a:t>
            </a:r>
            <a:r>
              <a:rPr lang="ru-RU" sz="2400" dirty="0" err="1" smtClean="0">
                <a:latin typeface="Bookman Old Style" panose="02050604050505020204" pitchFamily="18" charset="0"/>
              </a:rPr>
              <a:t>Java</a:t>
            </a:r>
            <a:r>
              <a:rPr lang="ru-RU" sz="2400" dirty="0">
                <a:latin typeface="Bookman Old Style" panose="02050604050505020204" pitchFamily="18" charset="0"/>
              </a:rPr>
              <a:t>, </a:t>
            </a:r>
            <a:r>
              <a:rPr lang="ru-RU" sz="2400" dirty="0" err="1">
                <a:latin typeface="Bookman Old Style" panose="02050604050505020204" pitchFamily="18" charset="0"/>
              </a:rPr>
              <a:t>Python</a:t>
            </a:r>
            <a:r>
              <a:rPr lang="ru-RU" sz="2400" dirty="0">
                <a:latin typeface="Bookman Old Style" panose="02050604050505020204" pitchFamily="18" charset="0"/>
              </a:rPr>
              <a:t>, </a:t>
            </a:r>
            <a:r>
              <a:rPr lang="ru-RU" sz="2400" dirty="0" err="1">
                <a:latin typeface="Bookman Old Style" panose="02050604050505020204" pitchFamily="18" charset="0"/>
              </a:rPr>
              <a:t>Haskell</a:t>
            </a:r>
            <a:r>
              <a:rPr lang="ru-RU" sz="2400" dirty="0">
                <a:latin typeface="Bookman Old Style" panose="02050604050505020204" pitchFamily="18" charset="0"/>
              </a:rPr>
              <a:t>, </a:t>
            </a:r>
            <a:r>
              <a:rPr lang="ru-RU" sz="2400" dirty="0" err="1">
                <a:latin typeface="Bookman Old Style" panose="02050604050505020204" pitchFamily="18" charset="0"/>
              </a:rPr>
              <a:t>Lisp</a:t>
            </a:r>
            <a:r>
              <a:rPr lang="ru-RU" sz="2400" dirty="0">
                <a:latin typeface="Bookman Old Style" panose="02050604050505020204" pitchFamily="18" charset="0"/>
              </a:rPr>
              <a:t>;</a:t>
            </a: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Слабая: C, </a:t>
            </a:r>
            <a:r>
              <a:rPr lang="ru-RU" sz="2400" dirty="0" err="1">
                <a:latin typeface="Bookman Old Style" panose="02050604050505020204" pitchFamily="18" charset="0"/>
              </a:rPr>
              <a:t>JavaScript</a:t>
            </a:r>
            <a:r>
              <a:rPr lang="ru-RU" sz="2400" dirty="0">
                <a:latin typeface="Bookman Old Style" panose="02050604050505020204" pitchFamily="18" charset="0"/>
              </a:rPr>
              <a:t>, </a:t>
            </a:r>
            <a:r>
              <a:rPr lang="ru-RU" sz="2400" dirty="0" err="1">
                <a:latin typeface="Bookman Old Style" panose="02050604050505020204" pitchFamily="18" charset="0"/>
              </a:rPr>
              <a:t>Visual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ru-RU" sz="2400" dirty="0" err="1">
                <a:latin typeface="Bookman Old Style" panose="02050604050505020204" pitchFamily="18" charset="0"/>
              </a:rPr>
              <a:t>Basic</a:t>
            </a:r>
            <a:r>
              <a:rPr lang="ru-RU" sz="2400" dirty="0">
                <a:latin typeface="Bookman Old Style" panose="02050604050505020204" pitchFamily="18" charset="0"/>
              </a:rPr>
              <a:t>, PHP.</a:t>
            </a:r>
            <a:endParaRPr lang="ru-RU" sz="2400" i="0" dirty="0" smtClean="0">
              <a:effectLst/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5713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9DF0FE0-DB9D-4180-8370-CD26FB46DF57}"/>
              </a:ext>
            </a:extLst>
          </p:cNvPr>
          <p:cNvSpPr txBox="1"/>
          <p:nvPr/>
        </p:nvSpPr>
        <p:spPr>
          <a:xfrm>
            <a:off x="0" y="22334"/>
            <a:ext cx="12191999" cy="5078313"/>
          </a:xfrm>
          <a:prstGeom prst="rect">
            <a:avLst/>
          </a:prstGeom>
          <a:noFill/>
        </p:spPr>
        <p:txBody>
          <a:bodyPr wrap="square" lIns="360000" rIns="36000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Явная</a:t>
            </a:r>
            <a:r>
              <a:rPr lang="ru-RU" sz="2400" dirty="0">
                <a:latin typeface="Bookman Old Style" panose="02050604050505020204" pitchFamily="18" charset="0"/>
              </a:rPr>
              <a:t> / </a:t>
            </a:r>
            <a:r>
              <a:rPr lang="ru-RU" sz="2400" b="1" dirty="0">
                <a:latin typeface="Bookman Old Style" panose="02050604050505020204" pitchFamily="18" charset="0"/>
              </a:rPr>
              <a:t>неявная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типизация.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Явно-типизированные </a:t>
            </a:r>
            <a:r>
              <a:rPr lang="ru-RU" sz="2400" dirty="0">
                <a:latin typeface="Bookman Old Style" panose="02050604050505020204" pitchFamily="18" charset="0"/>
              </a:rPr>
              <a:t>языки отличаются тем, что тип новых переменных / функций / их аргументов нужно задавать явно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Соответственно </a:t>
            </a:r>
            <a:r>
              <a:rPr lang="ru-RU" sz="2400" dirty="0">
                <a:latin typeface="Bookman Old Style" panose="02050604050505020204" pitchFamily="18" charset="0"/>
              </a:rPr>
              <a:t>языки с неявной типизацией перекладывают эту задачу на компилятор / интерпретатор.</a:t>
            </a:r>
          </a:p>
          <a:p>
            <a:pPr algn="just">
              <a:lnSpc>
                <a:spcPct val="150000"/>
              </a:lnSpc>
            </a:pPr>
            <a:endParaRPr lang="ru-RU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Примеры:</a:t>
            </a: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Явная: C++, D, C#</a:t>
            </a: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Неявная: PHP, </a:t>
            </a:r>
            <a:r>
              <a:rPr lang="ru-RU" sz="2400" dirty="0" err="1">
                <a:latin typeface="Bookman Old Style" panose="02050604050505020204" pitchFamily="18" charset="0"/>
              </a:rPr>
              <a:t>Lua</a:t>
            </a:r>
            <a:r>
              <a:rPr lang="ru-RU" sz="2400" dirty="0">
                <a:latin typeface="Bookman Old Style" panose="02050604050505020204" pitchFamily="18" charset="0"/>
              </a:rPr>
              <a:t>, </a:t>
            </a:r>
            <a:r>
              <a:rPr lang="ru-RU" sz="2400" dirty="0" err="1">
                <a:latin typeface="Bookman Old Style" panose="02050604050505020204" pitchFamily="18" charset="0"/>
              </a:rPr>
              <a:t>JavaScript</a:t>
            </a:r>
            <a:endParaRPr lang="ru-RU" sz="2400" dirty="0">
              <a:effectLst/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8422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3B76C38-5C63-40EA-9C87-3E38ECF3DF17}"/>
              </a:ext>
            </a:extLst>
          </p:cNvPr>
          <p:cNvSpPr txBox="1"/>
          <p:nvPr/>
        </p:nvSpPr>
        <p:spPr>
          <a:xfrm>
            <a:off x="0" y="654356"/>
            <a:ext cx="12191999" cy="6186309"/>
          </a:xfrm>
          <a:prstGeom prst="rect">
            <a:avLst/>
          </a:prstGeom>
          <a:noFill/>
        </p:spPr>
        <p:txBody>
          <a:bodyPr wrap="square" lIns="360000" rIns="360000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Для вывода на консоль используется конструкция:</a:t>
            </a:r>
          </a:p>
          <a:p>
            <a:pPr algn="just">
              <a:lnSpc>
                <a:spcPct val="110000"/>
              </a:lnSpc>
            </a:pPr>
            <a:r>
              <a:rPr lang="en-US" sz="2400" dirty="0" err="1">
                <a:solidFill>
                  <a:srgbClr val="00B0F0"/>
                </a:solidFill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.WriteLine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(“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Что то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”);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algn="just">
              <a:lnSpc>
                <a:spcPct val="110000"/>
              </a:lnSpc>
            </a:pP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algn="just">
              <a:lnSpc>
                <a:spcPct val="11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Значение, которое стоит внутри </a:t>
            </a:r>
            <a:r>
              <a:rPr lang="ru-RU" sz="2400" dirty="0" smtClean="0">
                <a:latin typeface="Bookman Old Style" panose="02050604050505020204" pitchFamily="18" charset="0"/>
              </a:rPr>
              <a:t>скобок, </a:t>
            </a:r>
            <a:r>
              <a:rPr lang="ru-RU" sz="2400" dirty="0">
                <a:latin typeface="Bookman Old Style" panose="02050604050505020204" pitchFamily="18" charset="0"/>
              </a:rPr>
              <a:t>автоматически приводится к строковому </a:t>
            </a:r>
            <a:r>
              <a:rPr lang="ru-RU" sz="2400" dirty="0" smtClean="0">
                <a:latin typeface="Bookman Old Style" panose="02050604050505020204" pitchFamily="18" charset="0"/>
              </a:rPr>
              <a:t>виду:</a:t>
            </a:r>
            <a:endParaRPr lang="ru-RU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10000"/>
              </a:lnSpc>
            </a:pPr>
            <a:r>
              <a:rPr lang="en-US" sz="2400" dirty="0" err="1" smtClean="0">
                <a:solidFill>
                  <a:srgbClr val="00B0F0"/>
                </a:solidFill>
                <a:latin typeface="Cascadia Mono" panose="020B0609020000020004" pitchFamily="49" charset="0"/>
              </a:rPr>
              <a:t>Console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.WriteLine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123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b="1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Вывод: «123»</a:t>
            </a:r>
            <a:endParaRPr lang="ru-RU" sz="2400" b="1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algn="just">
              <a:lnSpc>
                <a:spcPct val="110000"/>
              </a:lnSpc>
            </a:pP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1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Чтобы запросить ввод данных с консоли используется конструкция:</a:t>
            </a:r>
          </a:p>
          <a:p>
            <a:pPr algn="just">
              <a:lnSpc>
                <a:spcPct val="110000"/>
              </a:lnSpc>
            </a:pP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 smtClean="0">
                <a:solidFill>
                  <a:srgbClr val="00B0F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latin typeface="Cascadia Mono" panose="020B0609020000020004" pitchFamily="49" charset="0"/>
              </a:rPr>
              <a:t>str</a:t>
            </a:r>
            <a:r>
              <a:rPr lang="en-US" sz="2400" dirty="0" smtClean="0">
                <a:latin typeface="Cascadia Mono" panose="020B0609020000020004" pitchFamily="49" charset="0"/>
              </a:rPr>
              <a:t> = </a:t>
            </a:r>
            <a:r>
              <a:rPr lang="en-US" sz="2400" dirty="0" err="1" smtClean="0">
                <a:solidFill>
                  <a:srgbClr val="00B0F0"/>
                </a:solidFill>
                <a:latin typeface="Cascadia Mono" panose="020B0609020000020004" pitchFamily="49" charset="0"/>
              </a:rPr>
              <a:t>Console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.ReadLine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pPr algn="just">
              <a:lnSpc>
                <a:spcPct val="11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Данное выражение всегда возвращает тип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 smtClean="0">
                <a:latin typeface="Bookman Old Style" panose="02050604050505020204" pitchFamily="18" charset="0"/>
              </a:rPr>
              <a:t>.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10000"/>
              </a:lnSpc>
            </a:pP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1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Но, что если мы вводим число и хотим получить число?</a:t>
            </a:r>
          </a:p>
          <a:p>
            <a:pPr algn="just">
              <a:lnSpc>
                <a:spcPct val="110000"/>
              </a:lnSpc>
            </a:pPr>
            <a:r>
              <a:rPr lang="en-US" sz="2400" dirty="0" err="1">
                <a:solidFill>
                  <a:srgbClr val="0000FF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int</a:t>
            </a:r>
            <a:r>
              <a:rPr lang="en-US" sz="2400" dirty="0" smtClean="0">
                <a:latin typeface="Cascadia Code" panose="020B0609020000020004" pitchFamily="49" charset="0"/>
                <a:cs typeface="Cascadia Code" panose="020B0609020000020004" pitchFamily="49" charset="0"/>
              </a:rPr>
              <a:t> number = </a:t>
            </a:r>
            <a:r>
              <a:rPr lang="en-US" sz="2400" dirty="0" err="1">
                <a:solidFill>
                  <a:srgbClr val="0000FF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int</a:t>
            </a:r>
            <a:r>
              <a:rPr lang="en-US" sz="2400" dirty="0" err="1" smtClean="0">
                <a:latin typeface="Cascadia Code" panose="020B0609020000020004" pitchFamily="49" charset="0"/>
                <a:cs typeface="Cascadia Code" panose="020B0609020000020004" pitchFamily="49" charset="0"/>
              </a:rPr>
              <a:t>.Parse</a:t>
            </a:r>
            <a:r>
              <a:rPr lang="en-US" sz="2400" dirty="0" smtClean="0">
                <a:latin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sz="2400" dirty="0" err="1">
                <a:solidFill>
                  <a:srgbClr val="00B0F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Console</a:t>
            </a:r>
            <a:r>
              <a:rPr lang="en-US" sz="2400" dirty="0" err="1" smtClean="0">
                <a:latin typeface="Cascadia Code" panose="020B0609020000020004" pitchFamily="49" charset="0"/>
                <a:cs typeface="Cascadia Code" panose="020B0609020000020004" pitchFamily="49" charset="0"/>
              </a:rPr>
              <a:t>.ReadLine</a:t>
            </a:r>
            <a:r>
              <a:rPr lang="en-US" sz="2400" dirty="0" smtClean="0">
                <a:latin typeface="Cascadia Code" panose="020B0609020000020004" pitchFamily="49" charset="0"/>
                <a:cs typeface="Cascadia Code" panose="020B0609020000020004" pitchFamily="49" charset="0"/>
              </a:rPr>
              <a:t>());</a:t>
            </a:r>
          </a:p>
          <a:p>
            <a:pPr algn="just">
              <a:lnSpc>
                <a:spcPct val="110000"/>
              </a:lnSpc>
            </a:pPr>
            <a:r>
              <a:rPr lang="en-US" sz="2400" dirty="0" err="1" smtClean="0">
                <a:solidFill>
                  <a:srgbClr val="0000FF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int</a:t>
            </a:r>
            <a:r>
              <a:rPr lang="en-US" sz="2400" dirty="0" err="1" smtClean="0">
                <a:latin typeface="Cascadia Code" panose="020B0609020000020004" pitchFamily="49" charset="0"/>
                <a:cs typeface="Cascadia Code" panose="020B0609020000020004" pitchFamily="49" charset="0"/>
              </a:rPr>
              <a:t>.Parse</a:t>
            </a:r>
            <a:r>
              <a:rPr lang="ru-RU" sz="2400" dirty="0" smtClean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  <a:cs typeface="Cascadia Code" panose="020B0609020000020004" pitchFamily="49" charset="0"/>
              </a:rPr>
              <a:t>преобразует строку в целое число, но если строку преобразовать нельзя, то программа завершится с ошибкой!</a:t>
            </a:r>
            <a:endParaRPr lang="ru-RU" sz="2400" dirty="0">
              <a:latin typeface="Bookman Old Style" panose="02050604050505020204" pitchFamily="18" charset="0"/>
              <a:cs typeface="Cascadia Code" panose="020B0609020000020004" pitchFamily="49" charset="0"/>
            </a:endParaRPr>
          </a:p>
        </p:txBody>
      </p:sp>
      <p:sp>
        <p:nvSpPr>
          <p:cNvPr id="9" name="Rectangle 28" descr="Светлый диагональный 2">
            <a:extLst>
              <a:ext uri="{FF2B5EF4-FFF2-40B4-BE49-F238E27FC236}">
                <a16:creationId xmlns:a16="http://schemas.microsoft.com/office/drawing/2014/main" id="{2A0E99F7-A4CC-4E8F-8C74-D6A0327657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Ввод и вывод на консоль</a:t>
            </a:r>
            <a:endParaRPr lang="ru-RU" sz="2800" b="1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0708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3B76C38-5C63-40EA-9C87-3E38ECF3DF17}"/>
              </a:ext>
            </a:extLst>
          </p:cNvPr>
          <p:cNvSpPr txBox="1"/>
          <p:nvPr/>
        </p:nvSpPr>
        <p:spPr>
          <a:xfrm>
            <a:off x="0" y="160033"/>
            <a:ext cx="12192000" cy="6592574"/>
          </a:xfrm>
          <a:prstGeom prst="rect">
            <a:avLst/>
          </a:prstGeom>
          <a:noFill/>
        </p:spPr>
        <p:txBody>
          <a:bodyPr wrap="square" lIns="360000" rIns="360000">
            <a:spAutoFit/>
          </a:bodyPr>
          <a:lstStyle/>
          <a:p>
            <a:pPr>
              <a:lnSpc>
                <a:spcPct val="11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Но, что если ошибка нам не нужна, а пользователь может ввести не число и надо это как то обработать?</a:t>
            </a:r>
          </a:p>
          <a:p>
            <a:pPr>
              <a:lnSpc>
                <a:spcPct val="110000"/>
              </a:lnSpc>
            </a:pPr>
            <a:endParaRPr lang="ru-RU" sz="2400" dirty="0">
              <a:latin typeface="Bookman Old Style" panose="02050604050505020204" pitchFamily="18" charset="0"/>
            </a:endParaRPr>
          </a:p>
          <a:p>
            <a:pPr>
              <a:lnSpc>
                <a:spcPct val="110000"/>
              </a:lnSpc>
            </a:pPr>
            <a:r>
              <a:rPr lang="en-US" sz="2400" dirty="0" smtClean="0">
                <a:solidFill>
                  <a:srgbClr val="0000FF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bool</a:t>
            </a:r>
            <a:r>
              <a:rPr lang="en-US" sz="2400" dirty="0" smtClean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2400" dirty="0" err="1" smtClean="0">
                <a:latin typeface="Cascadia Code" panose="020B0609020000020004" pitchFamily="49" charset="0"/>
                <a:cs typeface="Cascadia Code" panose="020B0609020000020004" pitchFamily="49" charset="0"/>
              </a:rPr>
              <a:t>isNumber</a:t>
            </a:r>
            <a:r>
              <a:rPr lang="en-US" sz="2400" dirty="0" smtClean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2400" dirty="0">
                <a:latin typeface="Cascadia Code" panose="020B0609020000020004" pitchFamily="49" charset="0"/>
                <a:cs typeface="Cascadia Code" panose="020B0609020000020004" pitchFamily="49" charset="0"/>
              </a:rPr>
              <a:t>= </a:t>
            </a:r>
            <a:r>
              <a:rPr lang="en-US" sz="2400" dirty="0" err="1" smtClean="0">
                <a:solidFill>
                  <a:srgbClr val="0000FF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int</a:t>
            </a:r>
            <a:r>
              <a:rPr lang="en-US" sz="2400" dirty="0" err="1" smtClean="0">
                <a:latin typeface="Cascadia Code" panose="020B0609020000020004" pitchFamily="49" charset="0"/>
                <a:cs typeface="Cascadia Code" panose="020B0609020000020004" pitchFamily="49" charset="0"/>
              </a:rPr>
              <a:t>.TryParse</a:t>
            </a:r>
            <a:r>
              <a:rPr lang="en-US" sz="2400" dirty="0" smtClean="0">
                <a:latin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sz="2400" dirty="0" err="1" smtClean="0">
                <a:solidFill>
                  <a:srgbClr val="00B0F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Console</a:t>
            </a:r>
            <a:r>
              <a:rPr lang="en-US" sz="2400" dirty="0" err="1" smtClean="0">
                <a:latin typeface="Cascadia Code" panose="020B0609020000020004" pitchFamily="49" charset="0"/>
                <a:cs typeface="Cascadia Code" panose="020B0609020000020004" pitchFamily="49" charset="0"/>
              </a:rPr>
              <a:t>.ReadLine</a:t>
            </a:r>
            <a:r>
              <a:rPr lang="en-US" sz="2400" dirty="0" smtClean="0">
                <a:latin typeface="Cascadia Code" panose="020B0609020000020004" pitchFamily="49" charset="0"/>
                <a:cs typeface="Cascadia Code" panose="020B0609020000020004" pitchFamily="49" charset="0"/>
              </a:rPr>
              <a:t>(), </a:t>
            </a:r>
            <a:r>
              <a:rPr lang="en-US" sz="2400" dirty="0">
                <a:solidFill>
                  <a:srgbClr val="0000FF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out </a:t>
            </a:r>
            <a:r>
              <a:rPr lang="en-US" sz="2400" dirty="0" err="1">
                <a:solidFill>
                  <a:srgbClr val="0000FF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int</a:t>
            </a:r>
            <a:r>
              <a:rPr lang="en-US" sz="2400" dirty="0" smtClean="0">
                <a:latin typeface="Cascadia Code" panose="020B0609020000020004" pitchFamily="49" charset="0"/>
                <a:cs typeface="Cascadia Code" panose="020B0609020000020004" pitchFamily="49" charset="0"/>
              </a:rPr>
              <a:t> number);</a:t>
            </a:r>
          </a:p>
          <a:p>
            <a:pPr>
              <a:lnSpc>
                <a:spcPct val="110000"/>
              </a:lnSpc>
            </a:pPr>
            <a:endParaRPr lang="en-US" sz="24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>
              <a:lnSpc>
                <a:spcPct val="11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Подробнее выражение </a:t>
            </a:r>
            <a:r>
              <a:rPr lang="en-US" sz="2400" dirty="0">
                <a:solidFill>
                  <a:srgbClr val="0000FF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out</a:t>
            </a:r>
            <a:r>
              <a:rPr lang="en-US" sz="2400" dirty="0">
                <a:latin typeface="Bookman Old Style" panose="02050604050505020204" pitchFamily="18" charset="0"/>
              </a:rPr>
              <a:t> </a:t>
            </a:r>
            <a:r>
              <a:rPr lang="ru-RU" sz="2400" dirty="0">
                <a:latin typeface="Bookman Old Style" panose="02050604050505020204" pitchFamily="18" charset="0"/>
              </a:rPr>
              <a:t>мы изучим позже, сейчас нужно просто запомнить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</a:p>
          <a:p>
            <a:pPr>
              <a:lnSpc>
                <a:spcPct val="110000"/>
              </a:lnSpc>
            </a:pPr>
            <a:endParaRPr lang="ru-RU" sz="2400" dirty="0">
              <a:latin typeface="Bookman Old Style" panose="02050604050505020204" pitchFamily="18" charset="0"/>
            </a:endParaRPr>
          </a:p>
          <a:p>
            <a:pPr>
              <a:lnSpc>
                <a:spcPct val="11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В данном случае в переменной </a:t>
            </a:r>
            <a:r>
              <a:rPr lang="en-US" sz="2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isNumber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будет лежать </a:t>
            </a:r>
            <a:r>
              <a:rPr lang="en-US" sz="2400" dirty="0">
                <a:solidFill>
                  <a:srgbClr val="0000FF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True</a:t>
            </a:r>
            <a:r>
              <a:rPr lang="ru-RU" sz="2400" dirty="0" smtClean="0">
                <a:latin typeface="Bookman Old Style" panose="02050604050505020204" pitchFamily="18" charset="0"/>
              </a:rPr>
              <a:t>, если строку удалось преобразовать в число и </a:t>
            </a:r>
            <a:r>
              <a:rPr lang="en-US" sz="2400" dirty="0">
                <a:solidFill>
                  <a:srgbClr val="0000FF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False</a:t>
            </a:r>
            <a:r>
              <a:rPr lang="ru-RU" sz="2400" dirty="0" smtClean="0">
                <a:latin typeface="Bookman Old Style" panose="02050604050505020204" pitchFamily="18" charset="0"/>
              </a:rPr>
              <a:t> – если преобразовать не удалось.</a:t>
            </a:r>
          </a:p>
          <a:p>
            <a:pPr>
              <a:lnSpc>
                <a:spcPct val="11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А в переменной </a:t>
            </a:r>
            <a:r>
              <a:rPr lang="en-US" sz="2400" dirty="0">
                <a:latin typeface="Cascadia Code" panose="020B0609020000020004" pitchFamily="49" charset="0"/>
                <a:cs typeface="Cascadia Code" panose="020B0609020000020004" pitchFamily="49" charset="0"/>
              </a:rPr>
              <a:t>number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будет лежать полученное число в первом случае и значение по умолчанию т.е. 0 во втором.</a:t>
            </a:r>
          </a:p>
          <a:p>
            <a:pPr>
              <a:lnSpc>
                <a:spcPct val="11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Аналогично существуют методы:</a:t>
            </a:r>
          </a:p>
          <a:p>
            <a:pPr>
              <a:lnSpc>
                <a:spcPct val="110000"/>
              </a:lnSpc>
            </a:pPr>
            <a:r>
              <a:rPr lang="en-US" sz="2400" dirty="0" err="1">
                <a:solidFill>
                  <a:srgbClr val="0000FF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double</a:t>
            </a:r>
            <a:r>
              <a:rPr lang="en-US" sz="2400" dirty="0" err="1" smtClean="0">
                <a:latin typeface="Cascadia Code" panose="020B0609020000020004" pitchFamily="49" charset="0"/>
                <a:cs typeface="Cascadia Code" panose="020B0609020000020004" pitchFamily="49" charset="0"/>
              </a:rPr>
              <a:t>.Parse</a:t>
            </a:r>
            <a:r>
              <a:rPr lang="en-US" sz="2400" dirty="0" smtClean="0">
                <a:latin typeface="Cascadia Code" panose="020B0609020000020004" pitchFamily="49" charset="0"/>
                <a:cs typeface="Cascadia Code" panose="020B0609020000020004" pitchFamily="49" charset="0"/>
              </a:rPr>
              <a:t>(); </a:t>
            </a:r>
            <a:r>
              <a:rPr lang="en-US" sz="2400" dirty="0" err="1">
                <a:solidFill>
                  <a:srgbClr val="0000FF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double</a:t>
            </a:r>
            <a:r>
              <a:rPr lang="en-US" sz="2400" dirty="0" err="1" smtClean="0">
                <a:latin typeface="Cascadia Code" panose="020B0609020000020004" pitchFamily="49" charset="0"/>
                <a:cs typeface="Cascadia Code" panose="020B0609020000020004" pitchFamily="49" charset="0"/>
              </a:rPr>
              <a:t>.TryParse</a:t>
            </a:r>
            <a:r>
              <a:rPr lang="en-US" sz="2400" dirty="0" smtClean="0">
                <a:latin typeface="Cascadia Code" panose="020B0609020000020004" pitchFamily="49" charset="0"/>
                <a:cs typeface="Cascadia Code" panose="020B0609020000020004" pitchFamily="49" charset="0"/>
              </a:rPr>
              <a:t>();</a:t>
            </a:r>
          </a:p>
          <a:p>
            <a:pPr>
              <a:lnSpc>
                <a:spcPct val="110000"/>
              </a:lnSpc>
            </a:pPr>
            <a:r>
              <a:rPr lang="en-US" sz="2400" dirty="0" err="1" smtClean="0">
                <a:solidFill>
                  <a:srgbClr val="0000FF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float</a:t>
            </a:r>
            <a:r>
              <a:rPr lang="en-US" sz="2400" dirty="0" err="1" smtClean="0">
                <a:latin typeface="Cascadia Code" panose="020B0609020000020004" pitchFamily="49" charset="0"/>
                <a:cs typeface="Cascadia Code" panose="020B0609020000020004" pitchFamily="49" charset="0"/>
              </a:rPr>
              <a:t>.Parse</a:t>
            </a:r>
            <a:r>
              <a:rPr lang="en-US" sz="2400" dirty="0">
                <a:latin typeface="Cascadia Code" panose="020B0609020000020004" pitchFamily="49" charset="0"/>
                <a:cs typeface="Cascadia Code" panose="020B0609020000020004" pitchFamily="49" charset="0"/>
              </a:rPr>
              <a:t>(); </a:t>
            </a:r>
            <a:r>
              <a:rPr lang="en-US" sz="2400" dirty="0" err="1">
                <a:solidFill>
                  <a:srgbClr val="0000FF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float</a:t>
            </a:r>
            <a:r>
              <a:rPr lang="en-US" sz="2400" dirty="0" err="1" smtClean="0">
                <a:latin typeface="Cascadia Code" panose="020B0609020000020004" pitchFamily="49" charset="0"/>
                <a:cs typeface="Cascadia Code" panose="020B0609020000020004" pitchFamily="49" charset="0"/>
              </a:rPr>
              <a:t>.TryParse</a:t>
            </a:r>
            <a:r>
              <a:rPr lang="en-US" sz="2400" dirty="0" smtClean="0">
                <a:latin typeface="Cascadia Code" panose="020B0609020000020004" pitchFamily="49" charset="0"/>
                <a:cs typeface="Cascadia Code" panose="020B0609020000020004" pitchFamily="49" charset="0"/>
              </a:rPr>
              <a:t>();</a:t>
            </a:r>
            <a:r>
              <a:rPr lang="ru-RU" sz="2400" dirty="0" smtClean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и т.д.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9969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8" descr="Светлый диагональный 2">
            <a:extLst>
              <a:ext uri="{FF2B5EF4-FFF2-40B4-BE49-F238E27FC236}">
                <a16:creationId xmlns:a16="http://schemas.microsoft.com/office/drawing/2014/main" id="{D6502A20-AA0C-4850-8A10-B79FACCCD9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Выражения и операции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A1D36E1-C8C4-4E3C-9577-E86EAC399465}"/>
              </a:ext>
            </a:extLst>
          </p:cNvPr>
          <p:cNvSpPr txBox="1"/>
          <p:nvPr/>
        </p:nvSpPr>
        <p:spPr>
          <a:xfrm>
            <a:off x="0" y="654356"/>
            <a:ext cx="12192000" cy="6117059"/>
          </a:xfrm>
          <a:prstGeom prst="rect">
            <a:avLst/>
          </a:prstGeom>
          <a:noFill/>
        </p:spPr>
        <p:txBody>
          <a:bodyPr wrap="square" lIns="360000" rIns="360000">
            <a:spAutoFit/>
          </a:bodyPr>
          <a:lstStyle/>
          <a:p>
            <a:pPr algn="just"/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Операнд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– аргумент операции, т.е. данные, на которые действует операция.</a:t>
            </a:r>
          </a:p>
          <a:p>
            <a:pPr algn="just"/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Операция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– действие (совокупность действий) выполняемое над данными.</a:t>
            </a:r>
          </a:p>
          <a:p>
            <a:pPr algn="just"/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Выражение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– объединение операндов с помощью операций.</a:t>
            </a:r>
            <a:endParaRPr lang="en-US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/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Операнд1 </a:t>
            </a:r>
            <a:r>
              <a:rPr lang="en-US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@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Операнд</a:t>
            </a:r>
            <a:r>
              <a:rPr lang="en-US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2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@ …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Операнд</a:t>
            </a:r>
            <a:r>
              <a:rPr lang="en-US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N</a:t>
            </a:r>
          </a:p>
          <a:p>
            <a:pPr algn="just"/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где </a:t>
            </a:r>
            <a:r>
              <a:rPr lang="en-US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@ -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знак операции.</a:t>
            </a:r>
          </a:p>
          <a:p>
            <a:pPr marL="12700" algn="just">
              <a:lnSpc>
                <a:spcPct val="100000"/>
              </a:lnSpc>
              <a:spcBef>
                <a:spcPts val="590"/>
              </a:spcBef>
              <a:tabLst>
                <a:tab pos="4470400" algn="l"/>
              </a:tabLst>
            </a:pPr>
            <a:r>
              <a:rPr lang="ru-RU" sz="2400" spc="-5" dirty="0">
                <a:latin typeface="Bookman Old Style" panose="02050604050505020204" pitchFamily="18" charset="0"/>
                <a:cs typeface="Microsoft Sans Serif"/>
              </a:rPr>
              <a:t>Операции</a:t>
            </a:r>
            <a:r>
              <a:rPr lang="ru-RU" sz="2400" dirty="0">
                <a:latin typeface="Bookman Old Style" panose="02050604050505020204" pitchFamily="18" charset="0"/>
                <a:cs typeface="Microsoft Sans Serif"/>
              </a:rPr>
              <a:t> </a:t>
            </a:r>
            <a:r>
              <a:rPr lang="ru-RU" sz="2400" spc="-30" dirty="0">
                <a:latin typeface="Bookman Old Style" panose="02050604050505020204" pitchFamily="18" charset="0"/>
                <a:cs typeface="Microsoft Sans Serif"/>
              </a:rPr>
              <a:t>разделяются</a:t>
            </a:r>
            <a:r>
              <a:rPr lang="ru-RU" sz="2400" spc="45" dirty="0">
                <a:latin typeface="Bookman Old Style" panose="02050604050505020204" pitchFamily="18" charset="0"/>
                <a:cs typeface="Microsoft Sans Serif"/>
              </a:rPr>
              <a:t> </a:t>
            </a:r>
            <a:r>
              <a:rPr lang="ru-RU" sz="2400" spc="-20" dirty="0">
                <a:latin typeface="Bookman Old Style" panose="02050604050505020204" pitchFamily="18" charset="0"/>
                <a:cs typeface="Microsoft Sans Serif"/>
              </a:rPr>
              <a:t>по </a:t>
            </a:r>
            <a:r>
              <a:rPr lang="ru-RU" sz="2400" b="1" spc="-20" dirty="0">
                <a:latin typeface="Bookman Old Style" panose="02050604050505020204" pitchFamily="18" charset="0"/>
                <a:cs typeface="Microsoft Sans Serif"/>
              </a:rPr>
              <a:t>арности</a:t>
            </a:r>
            <a:r>
              <a:rPr lang="ru-RU" sz="2400" spc="-20" dirty="0">
                <a:latin typeface="Bookman Old Style" panose="02050604050505020204" pitchFamily="18" charset="0"/>
                <a:cs typeface="Microsoft Sans Serif"/>
              </a:rPr>
              <a:t> (количество</a:t>
            </a:r>
            <a:r>
              <a:rPr lang="ru-RU" sz="2400" spc="-35" dirty="0">
                <a:latin typeface="Bookman Old Style" panose="02050604050505020204" pitchFamily="18" charset="0"/>
                <a:cs typeface="Microsoft Sans Serif"/>
              </a:rPr>
              <a:t> </a:t>
            </a:r>
            <a:r>
              <a:rPr lang="ru-RU" sz="2400" spc="-10" dirty="0">
                <a:latin typeface="Bookman Old Style" panose="02050604050505020204" pitchFamily="18" charset="0"/>
                <a:cs typeface="Microsoft Sans Serif"/>
              </a:rPr>
              <a:t>операндов):</a:t>
            </a:r>
            <a:endParaRPr lang="ru-RU" sz="2400" dirty="0">
              <a:latin typeface="Bookman Old Style" panose="02050604050505020204" pitchFamily="18" charset="0"/>
              <a:cs typeface="Microsoft Sans Serif"/>
            </a:endParaRPr>
          </a:p>
          <a:p>
            <a:pPr marL="425450" indent="-413384" algn="just">
              <a:lnSpc>
                <a:spcPct val="100000"/>
              </a:lnSpc>
              <a:spcBef>
                <a:spcPts val="250"/>
              </a:spcBef>
              <a:buChar char="•"/>
              <a:tabLst>
                <a:tab pos="425450" algn="l"/>
                <a:tab pos="426084" algn="l"/>
              </a:tabLst>
            </a:pPr>
            <a:r>
              <a:rPr lang="ru-RU" sz="2400" spc="-5" dirty="0">
                <a:latin typeface="Bookman Old Style" panose="02050604050505020204" pitchFamily="18" charset="0"/>
                <a:cs typeface="Microsoft Sans Serif"/>
              </a:rPr>
              <a:t>унарные </a:t>
            </a:r>
            <a:r>
              <a:rPr lang="ru-RU" sz="2400" spc="5" dirty="0">
                <a:latin typeface="Bookman Old Style" panose="02050604050505020204" pitchFamily="18" charset="0"/>
                <a:cs typeface="Microsoft Sans Serif"/>
              </a:rPr>
              <a:t>(или</a:t>
            </a:r>
            <a:r>
              <a:rPr lang="ru-RU" sz="2400" spc="-5" dirty="0">
                <a:latin typeface="Bookman Old Style" panose="02050604050505020204" pitchFamily="18" charset="0"/>
                <a:cs typeface="Microsoft Sans Serif"/>
              </a:rPr>
              <a:t> </a:t>
            </a:r>
            <a:r>
              <a:rPr lang="ru-RU" sz="2400" spc="-15" dirty="0">
                <a:latin typeface="Bookman Old Style" panose="02050604050505020204" pitchFamily="18" charset="0"/>
                <a:cs typeface="Microsoft Sans Serif"/>
              </a:rPr>
              <a:t>одноместные</a:t>
            </a:r>
            <a:r>
              <a:rPr lang="ru-RU" sz="2400" spc="-10" dirty="0">
                <a:latin typeface="Bookman Old Style" panose="02050604050505020204" pitchFamily="18" charset="0"/>
                <a:cs typeface="Microsoft Sans Serif"/>
              </a:rPr>
              <a:t> </a:t>
            </a:r>
            <a:r>
              <a:rPr lang="ru-RU" sz="2400" spc="525" dirty="0">
                <a:latin typeface="Bookman Old Style" panose="02050604050505020204" pitchFamily="18" charset="0"/>
                <a:cs typeface="Microsoft Sans Serif"/>
              </a:rPr>
              <a:t>–</a:t>
            </a:r>
            <a:r>
              <a:rPr lang="ru-RU" sz="2400" spc="15" dirty="0">
                <a:latin typeface="Bookman Old Style" panose="02050604050505020204" pitchFamily="18" charset="0"/>
                <a:cs typeface="Microsoft Sans Serif"/>
              </a:rPr>
              <a:t> </a:t>
            </a:r>
            <a:r>
              <a:rPr lang="ru-RU" sz="2400" spc="-20" dirty="0">
                <a:latin typeface="Bookman Old Style" panose="02050604050505020204" pitchFamily="18" charset="0"/>
                <a:cs typeface="Microsoft Sans Serif"/>
              </a:rPr>
              <a:t>один</a:t>
            </a:r>
            <a:r>
              <a:rPr lang="ru-RU" sz="2400" dirty="0">
                <a:latin typeface="Bookman Old Style" panose="02050604050505020204" pitchFamily="18" charset="0"/>
                <a:cs typeface="Microsoft Sans Serif"/>
              </a:rPr>
              <a:t> </a:t>
            </a:r>
            <a:r>
              <a:rPr lang="ru-RU" sz="2400" spc="-10" dirty="0">
                <a:latin typeface="Bookman Old Style" panose="02050604050505020204" pitchFamily="18" charset="0"/>
                <a:cs typeface="Microsoft Sans Serif"/>
              </a:rPr>
              <a:t>операнд);</a:t>
            </a:r>
            <a:endParaRPr lang="ru-RU" sz="2400" dirty="0">
              <a:latin typeface="Bookman Old Style" panose="02050604050505020204" pitchFamily="18" charset="0"/>
              <a:cs typeface="Microsoft Sans Serif"/>
            </a:endParaRPr>
          </a:p>
          <a:p>
            <a:pPr marL="425450" indent="-413384" algn="just">
              <a:lnSpc>
                <a:spcPct val="100000"/>
              </a:lnSpc>
              <a:buChar char="•"/>
              <a:tabLst>
                <a:tab pos="425450" algn="l"/>
                <a:tab pos="426084" algn="l"/>
              </a:tabLst>
            </a:pPr>
            <a:r>
              <a:rPr lang="ru-RU" sz="2400" dirty="0">
                <a:latin typeface="Bookman Old Style" panose="02050604050505020204" pitchFamily="18" charset="0"/>
                <a:cs typeface="Microsoft Sans Serif"/>
              </a:rPr>
              <a:t>бинарные</a:t>
            </a:r>
            <a:r>
              <a:rPr lang="ru-RU" sz="2400" spc="-20" dirty="0">
                <a:latin typeface="Bookman Old Style" panose="02050604050505020204" pitchFamily="18" charset="0"/>
                <a:cs typeface="Microsoft Sans Serif"/>
              </a:rPr>
              <a:t> </a:t>
            </a:r>
            <a:r>
              <a:rPr lang="ru-RU" sz="2400" spc="-15" dirty="0">
                <a:latin typeface="Bookman Old Style" panose="02050604050505020204" pitchFamily="18" charset="0"/>
                <a:cs typeface="Microsoft Sans Serif"/>
              </a:rPr>
              <a:t>(двуместные </a:t>
            </a:r>
            <a:r>
              <a:rPr lang="ru-RU" sz="2400" spc="525" dirty="0">
                <a:latin typeface="Bookman Old Style" panose="02050604050505020204" pitchFamily="18" charset="0"/>
                <a:cs typeface="Microsoft Sans Serif"/>
              </a:rPr>
              <a:t>–</a:t>
            </a:r>
            <a:r>
              <a:rPr lang="ru-RU" sz="2400" spc="10" dirty="0">
                <a:latin typeface="Bookman Old Style" panose="02050604050505020204" pitchFamily="18" charset="0"/>
                <a:cs typeface="Microsoft Sans Serif"/>
              </a:rPr>
              <a:t> </a:t>
            </a:r>
            <a:r>
              <a:rPr lang="ru-RU" sz="2400" spc="-10" dirty="0">
                <a:latin typeface="Bookman Old Style" panose="02050604050505020204" pitchFamily="18" charset="0"/>
                <a:cs typeface="Microsoft Sans Serif"/>
              </a:rPr>
              <a:t>два</a:t>
            </a:r>
            <a:r>
              <a:rPr lang="ru-RU" sz="2400" spc="5" dirty="0">
                <a:latin typeface="Bookman Old Style" panose="02050604050505020204" pitchFamily="18" charset="0"/>
                <a:cs typeface="Microsoft Sans Serif"/>
              </a:rPr>
              <a:t> </a:t>
            </a:r>
            <a:r>
              <a:rPr lang="ru-RU" sz="2400" spc="-10" dirty="0">
                <a:latin typeface="Bookman Old Style" panose="02050604050505020204" pitchFamily="18" charset="0"/>
                <a:cs typeface="Microsoft Sans Serif"/>
              </a:rPr>
              <a:t>операнда);</a:t>
            </a:r>
            <a:endParaRPr lang="ru-RU" sz="2400" dirty="0">
              <a:latin typeface="Bookman Old Style" panose="02050604050505020204" pitchFamily="18" charset="0"/>
              <a:cs typeface="Microsoft Sans Serif"/>
            </a:endParaRPr>
          </a:p>
          <a:p>
            <a:pPr marL="355600" marR="235585" indent="-342900" algn="just">
              <a:lnSpc>
                <a:spcPct val="100000"/>
              </a:lnSpc>
              <a:spcBef>
                <a:spcPts val="5"/>
              </a:spcBef>
              <a:buFont typeface="Microsoft Sans Serif"/>
              <a:buChar char="•"/>
              <a:tabLst>
                <a:tab pos="425450" algn="l"/>
                <a:tab pos="426084" algn="l"/>
              </a:tabLst>
            </a:pPr>
            <a:r>
              <a:rPr lang="ru-RU" sz="2400" dirty="0">
                <a:latin typeface="Bookman Old Style" panose="02050604050505020204" pitchFamily="18" charset="0"/>
              </a:rPr>
              <a:t>	</a:t>
            </a:r>
            <a:r>
              <a:rPr lang="ru-RU" sz="2400" spc="-10" dirty="0">
                <a:latin typeface="Bookman Old Style" panose="02050604050505020204" pitchFamily="18" charset="0"/>
                <a:cs typeface="Microsoft Sans Serif"/>
              </a:rPr>
              <a:t>тернарные</a:t>
            </a:r>
            <a:r>
              <a:rPr lang="ru-RU" sz="2400" spc="-5" dirty="0">
                <a:latin typeface="Bookman Old Style" panose="02050604050505020204" pitchFamily="18" charset="0"/>
                <a:cs typeface="Microsoft Sans Serif"/>
              </a:rPr>
              <a:t> </a:t>
            </a:r>
            <a:r>
              <a:rPr lang="ru-RU" sz="2400" spc="-10" dirty="0">
                <a:latin typeface="Bookman Old Style" panose="02050604050505020204" pitchFamily="18" charset="0"/>
                <a:cs typeface="Microsoft Sans Serif"/>
              </a:rPr>
              <a:t>(трехместные</a:t>
            </a:r>
            <a:r>
              <a:rPr lang="ru-RU" sz="2400" spc="10" dirty="0">
                <a:latin typeface="Bookman Old Style" panose="02050604050505020204" pitchFamily="18" charset="0"/>
                <a:cs typeface="Microsoft Sans Serif"/>
              </a:rPr>
              <a:t> </a:t>
            </a:r>
            <a:r>
              <a:rPr lang="ru-RU" sz="2400" spc="525" dirty="0">
                <a:latin typeface="Bookman Old Style" panose="02050604050505020204" pitchFamily="18" charset="0"/>
                <a:cs typeface="Microsoft Sans Serif"/>
              </a:rPr>
              <a:t>–</a:t>
            </a:r>
            <a:r>
              <a:rPr lang="ru-RU" sz="2400" spc="25" dirty="0">
                <a:latin typeface="Bookman Old Style" panose="02050604050505020204" pitchFamily="18" charset="0"/>
                <a:cs typeface="Microsoft Sans Serif"/>
              </a:rPr>
              <a:t> </a:t>
            </a:r>
            <a:r>
              <a:rPr lang="ru-RU" sz="2400" dirty="0">
                <a:latin typeface="Bookman Old Style" panose="02050604050505020204" pitchFamily="18" charset="0"/>
                <a:cs typeface="Microsoft Sans Serif"/>
              </a:rPr>
              <a:t>три</a:t>
            </a:r>
            <a:r>
              <a:rPr lang="ru-RU" sz="2400" spc="5" dirty="0">
                <a:latin typeface="Bookman Old Style" panose="02050604050505020204" pitchFamily="18" charset="0"/>
                <a:cs typeface="Microsoft Sans Serif"/>
              </a:rPr>
              <a:t> </a:t>
            </a:r>
            <a:r>
              <a:rPr lang="ru-RU" sz="2400" spc="-10" dirty="0">
                <a:latin typeface="Bookman Old Style" panose="02050604050505020204" pitchFamily="18" charset="0"/>
                <a:cs typeface="Microsoft Sans Serif"/>
              </a:rPr>
              <a:t>операнда).</a:t>
            </a:r>
            <a:r>
              <a:rPr lang="ru-RU" sz="2400" spc="5" dirty="0">
                <a:latin typeface="Bookman Old Style" panose="02050604050505020204" pitchFamily="18" charset="0"/>
                <a:cs typeface="Microsoft Sans Serif"/>
              </a:rPr>
              <a:t> </a:t>
            </a:r>
          </a:p>
          <a:p>
            <a:pPr marL="12700" marR="235585" algn="just">
              <a:lnSpc>
                <a:spcPct val="100000"/>
              </a:lnSpc>
              <a:spcBef>
                <a:spcPts val="5"/>
              </a:spcBef>
              <a:tabLst>
                <a:tab pos="425450" algn="l"/>
                <a:tab pos="426084" algn="l"/>
              </a:tabLst>
            </a:pPr>
            <a:r>
              <a:rPr lang="ru-RU" sz="2400" spc="-5" dirty="0">
                <a:latin typeface="Bookman Old Style" panose="02050604050505020204" pitchFamily="18" charset="0"/>
                <a:cs typeface="Microsoft Sans Serif"/>
              </a:rPr>
              <a:t>Операции </a:t>
            </a:r>
            <a:r>
              <a:rPr lang="ru-RU" sz="2400" spc="-15" dirty="0">
                <a:latin typeface="Bookman Old Style" panose="02050604050505020204" pitchFamily="18" charset="0"/>
                <a:cs typeface="Microsoft Sans Serif"/>
              </a:rPr>
              <a:t>упорядочены</a:t>
            </a:r>
            <a:r>
              <a:rPr lang="ru-RU" sz="2400" spc="25" dirty="0">
                <a:latin typeface="Bookman Old Style" panose="02050604050505020204" pitchFamily="18" charset="0"/>
                <a:cs typeface="Microsoft Sans Serif"/>
              </a:rPr>
              <a:t> </a:t>
            </a:r>
            <a:r>
              <a:rPr lang="ru-RU" sz="2400" spc="-15" dirty="0">
                <a:latin typeface="Bookman Old Style" panose="02050604050505020204" pitchFamily="18" charset="0"/>
                <a:cs typeface="Microsoft Sans Serif"/>
              </a:rPr>
              <a:t>по</a:t>
            </a:r>
            <a:r>
              <a:rPr lang="ru-RU" sz="2400" spc="30" dirty="0">
                <a:latin typeface="Bookman Old Style" panose="02050604050505020204" pitchFamily="18" charset="0"/>
                <a:cs typeface="Microsoft Sans Serif"/>
              </a:rPr>
              <a:t> </a:t>
            </a:r>
            <a:r>
              <a:rPr lang="ru-RU" sz="2400" spc="-35" dirty="0">
                <a:latin typeface="Bookman Old Style" panose="02050604050505020204" pitchFamily="18" charset="0"/>
                <a:cs typeface="Microsoft Sans Serif"/>
              </a:rPr>
              <a:t>приоритету.</a:t>
            </a:r>
            <a:r>
              <a:rPr lang="ru-RU" sz="2400" spc="10" dirty="0">
                <a:latin typeface="Bookman Old Style" panose="02050604050505020204" pitchFamily="18" charset="0"/>
                <a:cs typeface="Microsoft Sans Serif"/>
              </a:rPr>
              <a:t> </a:t>
            </a:r>
          </a:p>
          <a:p>
            <a:pPr marL="12700" marR="235585" algn="just">
              <a:lnSpc>
                <a:spcPct val="100000"/>
              </a:lnSpc>
              <a:spcBef>
                <a:spcPts val="5"/>
              </a:spcBef>
              <a:tabLst>
                <a:tab pos="425450" algn="l"/>
                <a:tab pos="426084" algn="l"/>
              </a:tabLst>
            </a:pPr>
            <a:r>
              <a:rPr lang="ru-RU" sz="2400" spc="-5" dirty="0">
                <a:latin typeface="Bookman Old Style" panose="02050604050505020204" pitchFamily="18" charset="0"/>
                <a:cs typeface="Microsoft Sans Serif"/>
              </a:rPr>
              <a:t>Операции</a:t>
            </a:r>
            <a:r>
              <a:rPr lang="ru-RU" sz="2400" dirty="0">
                <a:latin typeface="Bookman Old Style" panose="02050604050505020204" pitchFamily="18" charset="0"/>
                <a:cs typeface="Microsoft Sans Serif"/>
              </a:rPr>
              <a:t> </a:t>
            </a:r>
            <a:r>
              <a:rPr lang="ru-RU" sz="2400" spc="-30" dirty="0">
                <a:latin typeface="Bookman Old Style" panose="02050604050505020204" pitchFamily="18" charset="0"/>
                <a:cs typeface="Microsoft Sans Serif"/>
              </a:rPr>
              <a:t>одинакового</a:t>
            </a:r>
            <a:r>
              <a:rPr lang="ru-RU" sz="2400" spc="-10" dirty="0">
                <a:latin typeface="Bookman Old Style" panose="02050604050505020204" pitchFamily="18" charset="0"/>
                <a:cs typeface="Microsoft Sans Serif"/>
              </a:rPr>
              <a:t> </a:t>
            </a:r>
            <a:r>
              <a:rPr lang="ru-RU" sz="2400" spc="-20" dirty="0">
                <a:latin typeface="Bookman Old Style" panose="02050604050505020204" pitchFamily="18" charset="0"/>
                <a:cs typeface="Microsoft Sans Serif"/>
              </a:rPr>
              <a:t>приоритета</a:t>
            </a:r>
            <a:r>
              <a:rPr lang="ru-RU" sz="2400" spc="30" dirty="0">
                <a:latin typeface="Bookman Old Style" panose="02050604050505020204" pitchFamily="18" charset="0"/>
                <a:cs typeface="Microsoft Sans Serif"/>
              </a:rPr>
              <a:t> </a:t>
            </a:r>
            <a:r>
              <a:rPr lang="ru-RU" sz="2400" spc="-15" dirty="0">
                <a:latin typeface="Bookman Old Style" panose="02050604050505020204" pitchFamily="18" charset="0"/>
                <a:cs typeface="Microsoft Sans Serif"/>
              </a:rPr>
              <a:t>выполняются</a:t>
            </a:r>
            <a:r>
              <a:rPr lang="ru-RU" sz="2400" spc="45" dirty="0">
                <a:latin typeface="Bookman Old Style" panose="02050604050505020204" pitchFamily="18" charset="0"/>
                <a:cs typeface="Microsoft Sans Serif"/>
              </a:rPr>
              <a:t> </a:t>
            </a:r>
            <a:r>
              <a:rPr lang="ru-RU" sz="2400" dirty="0">
                <a:latin typeface="Bookman Old Style" panose="02050604050505020204" pitchFamily="18" charset="0"/>
                <a:cs typeface="Microsoft Sans Serif"/>
              </a:rPr>
              <a:t>в</a:t>
            </a:r>
            <a:r>
              <a:rPr lang="ru-RU" sz="2400" spc="15" dirty="0">
                <a:latin typeface="Bookman Old Style" panose="02050604050505020204" pitchFamily="18" charset="0"/>
                <a:cs typeface="Microsoft Sans Serif"/>
              </a:rPr>
              <a:t> </a:t>
            </a:r>
            <a:r>
              <a:rPr lang="ru-RU" sz="2400" spc="-15" dirty="0">
                <a:latin typeface="Bookman Old Style" panose="02050604050505020204" pitchFamily="18" charset="0"/>
                <a:cs typeface="Microsoft Sans Serif"/>
              </a:rPr>
              <a:t>очередности</a:t>
            </a:r>
            <a:r>
              <a:rPr lang="ru-RU" sz="2400" spc="-20" dirty="0">
                <a:latin typeface="Bookman Old Style" panose="02050604050505020204" pitchFamily="18" charset="0"/>
                <a:cs typeface="Microsoft Sans Serif"/>
              </a:rPr>
              <a:t> </a:t>
            </a:r>
            <a:r>
              <a:rPr lang="ru-RU" sz="2400" dirty="0">
                <a:latin typeface="Bookman Old Style" panose="02050604050505020204" pitchFamily="18" charset="0"/>
                <a:cs typeface="Microsoft Sans Serif"/>
              </a:rPr>
              <a:t>слева</a:t>
            </a:r>
            <a:r>
              <a:rPr lang="ru-RU" sz="2400" spc="15" dirty="0">
                <a:latin typeface="Bookman Old Style" panose="02050604050505020204" pitchFamily="18" charset="0"/>
                <a:cs typeface="Microsoft Sans Serif"/>
              </a:rPr>
              <a:t> </a:t>
            </a:r>
            <a:r>
              <a:rPr lang="ru-RU" sz="2400" spc="-10" dirty="0">
                <a:latin typeface="Bookman Old Style" panose="02050604050505020204" pitchFamily="18" charset="0"/>
                <a:cs typeface="Microsoft Sans Serif"/>
              </a:rPr>
              <a:t>направо, </a:t>
            </a:r>
            <a:r>
              <a:rPr lang="ru-RU" sz="2400" spc="-35" dirty="0">
                <a:latin typeface="Bookman Old Style" panose="02050604050505020204" pitchFamily="18" charset="0"/>
                <a:cs typeface="Microsoft Sans Serif"/>
              </a:rPr>
              <a:t>кроме</a:t>
            </a:r>
            <a:r>
              <a:rPr lang="ru-RU" sz="2400" spc="10" dirty="0">
                <a:latin typeface="Bookman Old Style" panose="02050604050505020204" pitchFamily="18" charset="0"/>
                <a:cs typeface="Microsoft Sans Serif"/>
              </a:rPr>
              <a:t> </a:t>
            </a:r>
            <a:r>
              <a:rPr lang="ru-RU" sz="2400" spc="-10" dirty="0">
                <a:latin typeface="Bookman Old Style" panose="02050604050505020204" pitchFamily="18" charset="0"/>
                <a:cs typeface="Microsoft Sans Serif"/>
              </a:rPr>
              <a:t>операций</a:t>
            </a:r>
            <a:r>
              <a:rPr lang="ru-RU" sz="2400" spc="15" dirty="0">
                <a:latin typeface="Bookman Old Style" panose="02050604050505020204" pitchFamily="18" charset="0"/>
                <a:cs typeface="Microsoft Sans Serif"/>
              </a:rPr>
              <a:t> </a:t>
            </a:r>
            <a:r>
              <a:rPr lang="ru-RU" sz="2400" spc="-10" dirty="0">
                <a:latin typeface="Bookman Old Style" panose="02050604050505020204" pitchFamily="18" charset="0"/>
                <a:cs typeface="Microsoft Sans Serif"/>
              </a:rPr>
              <a:t>присваивания,</a:t>
            </a:r>
            <a:r>
              <a:rPr lang="ru-RU" sz="2400" dirty="0">
                <a:latin typeface="Bookman Old Style" panose="02050604050505020204" pitchFamily="18" charset="0"/>
                <a:cs typeface="Microsoft Sans Serif"/>
              </a:rPr>
              <a:t> </a:t>
            </a:r>
            <a:r>
              <a:rPr lang="ru-RU" sz="2400" spc="-30" dirty="0">
                <a:latin typeface="Bookman Old Style" panose="02050604050505020204" pitchFamily="18" charset="0"/>
                <a:cs typeface="Microsoft Sans Serif"/>
              </a:rPr>
              <a:t>которые</a:t>
            </a:r>
            <a:r>
              <a:rPr lang="ru-RU" sz="2400" spc="20" dirty="0">
                <a:latin typeface="Bookman Old Style" panose="02050604050505020204" pitchFamily="18" charset="0"/>
                <a:cs typeface="Microsoft Sans Serif"/>
              </a:rPr>
              <a:t> </a:t>
            </a:r>
            <a:r>
              <a:rPr lang="ru-RU" sz="2400" spc="-15" dirty="0">
                <a:latin typeface="Bookman Old Style" panose="02050604050505020204" pitchFamily="18" charset="0"/>
                <a:cs typeface="Microsoft Sans Serif"/>
              </a:rPr>
              <a:t>выполняются</a:t>
            </a:r>
            <a:r>
              <a:rPr lang="ru-RU" sz="2400" spc="35" dirty="0">
                <a:latin typeface="Bookman Old Style" panose="02050604050505020204" pitchFamily="18" charset="0"/>
                <a:cs typeface="Microsoft Sans Serif"/>
              </a:rPr>
              <a:t> </a:t>
            </a:r>
            <a:r>
              <a:rPr lang="ru-RU" sz="2400" spc="-10" dirty="0">
                <a:latin typeface="Bookman Old Style" panose="02050604050505020204" pitchFamily="18" charset="0"/>
                <a:cs typeface="Microsoft Sans Serif"/>
              </a:rPr>
              <a:t>справа</a:t>
            </a:r>
            <a:r>
              <a:rPr lang="ru-RU" sz="2400" spc="10" dirty="0">
                <a:latin typeface="Bookman Old Style" panose="02050604050505020204" pitchFamily="18" charset="0"/>
                <a:cs typeface="Microsoft Sans Serif"/>
              </a:rPr>
              <a:t> </a:t>
            </a:r>
            <a:r>
              <a:rPr lang="ru-RU" sz="2400" spc="-5" dirty="0">
                <a:latin typeface="Bookman Old Style" panose="02050604050505020204" pitchFamily="18" charset="0"/>
                <a:cs typeface="Microsoft Sans Serif"/>
              </a:rPr>
              <a:t>налево.</a:t>
            </a:r>
            <a:r>
              <a:rPr lang="ru-RU" sz="2400" dirty="0">
                <a:latin typeface="Bookman Old Style" panose="02050604050505020204" pitchFamily="18" charset="0"/>
                <a:cs typeface="Microsoft Sans Serif"/>
              </a:rPr>
              <a:t> </a:t>
            </a:r>
            <a:r>
              <a:rPr lang="ru-RU" sz="2400" spc="-25" dirty="0">
                <a:latin typeface="Bookman Old Style" panose="02050604050505020204" pitchFamily="18" charset="0"/>
                <a:cs typeface="Microsoft Sans Serif"/>
              </a:rPr>
              <a:t>Изменить</a:t>
            </a:r>
            <a:r>
              <a:rPr lang="ru-RU" sz="2400" spc="-5" dirty="0">
                <a:latin typeface="Bookman Old Style" panose="02050604050505020204" pitchFamily="18" charset="0"/>
                <a:cs typeface="Microsoft Sans Serif"/>
              </a:rPr>
              <a:t> </a:t>
            </a:r>
            <a:r>
              <a:rPr lang="ru-RU" sz="2400" spc="-15" dirty="0">
                <a:latin typeface="Bookman Old Style" panose="02050604050505020204" pitchFamily="18" charset="0"/>
                <a:cs typeface="Microsoft Sans Serif"/>
              </a:rPr>
              <a:t>очередность </a:t>
            </a:r>
            <a:r>
              <a:rPr lang="ru-RU" sz="2400" spc="-520" dirty="0">
                <a:latin typeface="Bookman Old Style" panose="02050604050505020204" pitchFamily="18" charset="0"/>
                <a:cs typeface="Microsoft Sans Serif"/>
              </a:rPr>
              <a:t> </a:t>
            </a:r>
            <a:r>
              <a:rPr lang="ru-RU" sz="2400" spc="-10" dirty="0">
                <a:latin typeface="Bookman Old Style" panose="02050604050505020204" pitchFamily="18" charset="0"/>
                <a:cs typeface="Microsoft Sans Serif"/>
              </a:rPr>
              <a:t>операции</a:t>
            </a:r>
            <a:r>
              <a:rPr lang="ru-RU" sz="2400" spc="10" dirty="0">
                <a:latin typeface="Bookman Old Style" panose="02050604050505020204" pitchFamily="18" charset="0"/>
                <a:cs typeface="Microsoft Sans Serif"/>
              </a:rPr>
              <a:t> </a:t>
            </a:r>
            <a:r>
              <a:rPr lang="ru-RU" sz="2400" dirty="0">
                <a:latin typeface="Bookman Old Style" panose="02050604050505020204" pitchFamily="18" charset="0"/>
                <a:cs typeface="Microsoft Sans Serif"/>
              </a:rPr>
              <a:t>в</a:t>
            </a:r>
            <a:r>
              <a:rPr lang="ru-RU" sz="2400" spc="10" dirty="0">
                <a:latin typeface="Bookman Old Style" panose="02050604050505020204" pitchFamily="18" charset="0"/>
                <a:cs typeface="Microsoft Sans Serif"/>
              </a:rPr>
              <a:t> </a:t>
            </a:r>
            <a:r>
              <a:rPr lang="ru-RU" sz="2400" spc="-10" dirty="0">
                <a:latin typeface="Bookman Old Style" panose="02050604050505020204" pitchFamily="18" charset="0"/>
                <a:cs typeface="Microsoft Sans Serif"/>
              </a:rPr>
              <a:t>выражении</a:t>
            </a:r>
            <a:r>
              <a:rPr lang="ru-RU" sz="2400" spc="-15" dirty="0">
                <a:latin typeface="Bookman Old Style" panose="02050604050505020204" pitchFamily="18" charset="0"/>
                <a:cs typeface="Microsoft Sans Serif"/>
              </a:rPr>
              <a:t> </a:t>
            </a:r>
            <a:r>
              <a:rPr lang="ru-RU" sz="2400" spc="-30" dirty="0">
                <a:latin typeface="Bookman Old Style" panose="02050604050505020204" pitchFamily="18" charset="0"/>
                <a:cs typeface="Microsoft Sans Serif"/>
              </a:rPr>
              <a:t>можно</a:t>
            </a:r>
            <a:r>
              <a:rPr lang="ru-RU" sz="2400" dirty="0">
                <a:latin typeface="Bookman Old Style" panose="02050604050505020204" pitchFamily="18" charset="0"/>
                <a:cs typeface="Microsoft Sans Serif"/>
              </a:rPr>
              <a:t> с</a:t>
            </a:r>
            <a:r>
              <a:rPr lang="ru-RU" sz="2400" spc="10" dirty="0">
                <a:latin typeface="Bookman Old Style" panose="02050604050505020204" pitchFamily="18" charset="0"/>
                <a:cs typeface="Microsoft Sans Serif"/>
              </a:rPr>
              <a:t> </a:t>
            </a:r>
            <a:r>
              <a:rPr lang="ru-RU" sz="2400" spc="-15" dirty="0">
                <a:latin typeface="Bookman Old Style" panose="02050604050505020204" pitchFamily="18" charset="0"/>
                <a:cs typeface="Microsoft Sans Serif"/>
              </a:rPr>
              <a:t>помощью</a:t>
            </a:r>
            <a:r>
              <a:rPr lang="ru-RU" sz="2400" spc="5" dirty="0">
                <a:latin typeface="Bookman Old Style" panose="02050604050505020204" pitchFamily="18" charset="0"/>
                <a:cs typeface="Microsoft Sans Serif"/>
              </a:rPr>
              <a:t> </a:t>
            </a:r>
            <a:r>
              <a:rPr lang="ru-RU" sz="2400" spc="-30" dirty="0">
                <a:latin typeface="Bookman Old Style" panose="02050604050505020204" pitchFamily="18" charset="0"/>
                <a:cs typeface="Microsoft Sans Serif"/>
              </a:rPr>
              <a:t>круглых</a:t>
            </a:r>
            <a:r>
              <a:rPr lang="ru-RU" sz="2400" spc="10" dirty="0">
                <a:latin typeface="Bookman Old Style" panose="02050604050505020204" pitchFamily="18" charset="0"/>
                <a:cs typeface="Microsoft Sans Serif"/>
              </a:rPr>
              <a:t> </a:t>
            </a:r>
            <a:r>
              <a:rPr lang="ru-RU" sz="2400" spc="-35" dirty="0">
                <a:latin typeface="Bookman Old Style" panose="02050604050505020204" pitchFamily="18" charset="0"/>
                <a:cs typeface="Microsoft Sans Serif"/>
              </a:rPr>
              <a:t>скобок</a:t>
            </a:r>
            <a:r>
              <a:rPr lang="ru-RU" sz="2400" spc="-35" dirty="0" smtClean="0">
                <a:latin typeface="Bookman Old Style" panose="02050604050505020204" pitchFamily="18" charset="0"/>
                <a:cs typeface="Microsoft Sans Serif"/>
              </a:rPr>
              <a:t>.</a:t>
            </a:r>
            <a:endParaRPr lang="ru-RU" sz="2400" dirty="0">
              <a:latin typeface="Bookman Old Style" panose="02050604050505020204" pitchFamily="18" charset="0"/>
              <a:cs typeface="Microsoft Sans Serif"/>
            </a:endParaRPr>
          </a:p>
        </p:txBody>
      </p:sp>
    </p:spTree>
    <p:extLst>
      <p:ext uri="{BB962C8B-B14F-4D97-AF65-F5344CB8AC3E}">
        <p14:creationId xmlns:p14="http://schemas.microsoft.com/office/powerpoint/2010/main" val="1543914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ject 2">
            <a:extLst>
              <a:ext uri="{FF2B5EF4-FFF2-40B4-BE49-F238E27FC236}">
                <a16:creationId xmlns:a16="http://schemas.microsoft.com/office/drawing/2014/main" id="{48ADAE9E-36A3-4D4F-A2F9-8F85CC1E4FE2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4742" y="0"/>
            <a:ext cx="10784114" cy="6813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889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2">
            <a:extLst>
              <a:ext uri="{FF2B5EF4-FFF2-40B4-BE49-F238E27FC236}">
                <a16:creationId xmlns:a16="http://schemas.microsoft.com/office/drawing/2014/main" id="{CEFEB437-C6AA-4BC0-A8D0-C4BF024B684E}"/>
              </a:ext>
            </a:extLst>
          </p:cNvPr>
          <p:cNvPicPr/>
          <p:nvPr/>
        </p:nvPicPr>
        <p:blipFill rotWithShape="1">
          <a:blip r:embed="rId3" cstate="print"/>
          <a:srcRect b="47536"/>
          <a:stretch/>
        </p:blipFill>
        <p:spPr>
          <a:xfrm>
            <a:off x="344244" y="0"/>
            <a:ext cx="11847756" cy="52653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745E338-A3CD-4EE9-9801-700400CA00F4}"/>
              </a:ext>
            </a:extLst>
          </p:cNvPr>
          <p:cNvSpPr txBox="1"/>
          <p:nvPr/>
        </p:nvSpPr>
        <p:spPr>
          <a:xfrm>
            <a:off x="344244" y="5265300"/>
            <a:ext cx="1184775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var1 = 5;</a:t>
            </a:r>
          </a:p>
          <a:p>
            <a:r>
              <a:rPr lang="en-US" sz="2400" dirty="0" err="1">
                <a:solidFill>
                  <a:srgbClr val="00B0F0"/>
                </a:solidFill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(++var1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6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B0F0"/>
                </a:solidFill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(var1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++);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6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, </a:t>
            </a:r>
            <a:r>
              <a:rPr lang="en-US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var1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= var1 +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1</a:t>
            </a:r>
            <a:r>
              <a:rPr lang="en-US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;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 </a:t>
            </a:r>
            <a:endParaRPr lang="en-US" sz="2400" dirty="0" smtClean="0">
              <a:solidFill>
                <a:srgbClr val="00800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но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после выполнения метода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969531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2">
            <a:extLst>
              <a:ext uri="{FF2B5EF4-FFF2-40B4-BE49-F238E27FC236}">
                <a16:creationId xmlns:a16="http://schemas.microsoft.com/office/drawing/2014/main" id="{CEFEB437-C6AA-4BC0-A8D0-C4BF024B684E}"/>
              </a:ext>
            </a:extLst>
          </p:cNvPr>
          <p:cNvPicPr/>
          <p:nvPr/>
        </p:nvPicPr>
        <p:blipFill rotWithShape="1">
          <a:blip r:embed="rId3" cstate="print"/>
          <a:srcRect t="51756"/>
          <a:stretch/>
        </p:blipFill>
        <p:spPr>
          <a:xfrm>
            <a:off x="236668" y="-1"/>
            <a:ext cx="11955332" cy="484179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745E338-A3CD-4EE9-9801-700400CA00F4}"/>
              </a:ext>
            </a:extLst>
          </p:cNvPr>
          <p:cNvSpPr txBox="1"/>
          <p:nvPr/>
        </p:nvSpPr>
        <p:spPr>
          <a:xfrm>
            <a:off x="236668" y="4841798"/>
            <a:ext cx="11955332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uint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value = 15; </a:t>
            </a:r>
            <a:r>
              <a:rPr lang="en-US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00001111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uint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doubled = value &lt;&lt; 1; </a:t>
            </a:r>
            <a:r>
              <a:rPr lang="en-US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00011110 = 30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uint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shiftFour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value &lt;&lt; 4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r>
              <a:rPr lang="en-US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11110000 =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240</a:t>
            </a:r>
            <a:endParaRPr lang="ru-RU" sz="2400" dirty="0" smtClean="0"/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var1 = 5;</a:t>
            </a: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bool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b1 = var1 == 5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r>
              <a:rPr lang="en-US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//true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649811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ject 2">
            <a:extLst>
              <a:ext uri="{FF2B5EF4-FFF2-40B4-BE49-F238E27FC236}">
                <a16:creationId xmlns:a16="http://schemas.microsoft.com/office/drawing/2014/main" id="{AE4CB31C-5E66-474B-9D08-92D7490CE614}"/>
              </a:ext>
            </a:extLst>
          </p:cNvPr>
          <p:cNvPicPr/>
          <p:nvPr/>
        </p:nvPicPr>
        <p:blipFill rotWithShape="1">
          <a:blip r:embed="rId3" cstate="print"/>
          <a:srcRect t="1" b="70846"/>
          <a:stretch/>
        </p:blipFill>
        <p:spPr>
          <a:xfrm>
            <a:off x="279698" y="0"/>
            <a:ext cx="11912301" cy="409866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CA0A6DA-C3DC-4EE3-BCBF-2AEDCAFBEDE4}"/>
              </a:ext>
            </a:extLst>
          </p:cNvPr>
          <p:cNvSpPr txBox="1"/>
          <p:nvPr/>
        </p:nvSpPr>
        <p:spPr>
          <a:xfrm>
            <a:off x="3048000" y="4424937"/>
            <a:ext cx="6096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var1 = 5;</a:t>
            </a: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var2 = 7;</a:t>
            </a: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bool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b = var1 &gt;= 3 &amp;&amp; var2 &lt; 11;</a:t>
            </a:r>
          </a:p>
          <a:p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</a:t>
            </a:r>
            <a:r>
              <a:rPr lang="en-US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true</a:t>
            </a:r>
            <a:endParaRPr lang="ru-RU" sz="2400" dirty="0" smtClean="0">
              <a:solidFill>
                <a:srgbClr val="008000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8992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Компоненты программирования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654356"/>
            <a:ext cx="12192000" cy="523218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ru-RU" altLang="ru-RU" sz="2800" b="1" dirty="0" smtClean="0">
                <a:latin typeface="Bookman Old Style" pitchFamily="18" charset="0"/>
              </a:rPr>
              <a:t>Что нужно знать, чтобы уметь программировать?</a:t>
            </a:r>
            <a:endParaRPr lang="en-US" altLang="ru-RU" sz="2000" dirty="0" smtClean="0">
              <a:latin typeface="Bookman Old Style" pitchFamily="18" charset="0"/>
            </a:endParaRPr>
          </a:p>
        </p:txBody>
      </p:sp>
      <p:sp>
        <p:nvSpPr>
          <p:cNvPr id="2" name="Овал 1"/>
          <p:cNvSpPr/>
          <p:nvPr/>
        </p:nvSpPr>
        <p:spPr>
          <a:xfrm>
            <a:off x="3631622" y="3109206"/>
            <a:ext cx="4928755" cy="1558636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 smtClean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Программирование</a:t>
            </a:r>
            <a:endParaRPr lang="ru-RU" sz="2400" b="1" dirty="0">
              <a:solidFill>
                <a:schemeClr val="tx1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53785" y="2199200"/>
            <a:ext cx="3141949" cy="523218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ru-RU" altLang="ru-RU" sz="2800" b="1" dirty="0" smtClean="0">
                <a:latin typeface="Bookman Old Style" pitchFamily="18" charset="0"/>
              </a:rPr>
              <a:t>Синтаксис ЯП</a:t>
            </a:r>
            <a:endParaRPr lang="en-US" altLang="ru-RU" sz="2000" dirty="0" smtClean="0">
              <a:latin typeface="Bookman Old Style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1669" y="4529167"/>
            <a:ext cx="3094761" cy="954105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ru-RU" altLang="ru-RU" sz="2800" b="1" dirty="0" smtClean="0">
                <a:latin typeface="Bookman Old Style" pitchFamily="18" charset="0"/>
              </a:rPr>
              <a:t>Прикладные библиотеки</a:t>
            </a:r>
            <a:endParaRPr lang="en-US" altLang="ru-RU" sz="2000" dirty="0" smtClean="0">
              <a:latin typeface="Bookman Old Style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95734" y="5344599"/>
            <a:ext cx="4200527" cy="954105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ru-RU" altLang="ru-RU" sz="2800" b="1" dirty="0" smtClean="0">
                <a:latin typeface="Bookman Old Style" pitchFamily="18" charset="0"/>
              </a:rPr>
              <a:t>Практика программирования</a:t>
            </a:r>
            <a:endParaRPr lang="en-US" altLang="ru-RU" sz="2000" dirty="0" smtClean="0">
              <a:latin typeface="Bookman Old Style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069572" y="4529167"/>
            <a:ext cx="2998381" cy="1902057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ru-RU" altLang="ru-RU" sz="2800" b="1" dirty="0" smtClean="0">
                <a:latin typeface="Bookman Old Style" pitchFamily="18" charset="0"/>
              </a:rPr>
              <a:t>Архитектура ПО</a:t>
            </a:r>
          </a:p>
          <a:p>
            <a:pPr algn="ctr">
              <a:spcBef>
                <a:spcPct val="20000"/>
              </a:spcBef>
            </a:pPr>
            <a:r>
              <a:rPr lang="ru-RU" altLang="ru-RU" sz="2800" b="1" dirty="0" smtClean="0">
                <a:latin typeface="Bookman Old Style" pitchFamily="18" charset="0"/>
              </a:rPr>
              <a:t>(принципы разработки) </a:t>
            </a:r>
            <a:endParaRPr lang="en-US" altLang="ru-RU" sz="2000" dirty="0" smtClean="0">
              <a:latin typeface="Bookman Old Style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477323" y="1768313"/>
            <a:ext cx="4623307" cy="954105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ru-RU" altLang="ru-RU" sz="2800" b="1" dirty="0" smtClean="0">
                <a:latin typeface="Bookman Old Style" pitchFamily="18" charset="0"/>
              </a:rPr>
              <a:t>Алгоритмы и структуры данных</a:t>
            </a:r>
            <a:endParaRPr lang="en-US" altLang="ru-RU" sz="2000" dirty="0" smtClean="0">
              <a:latin typeface="Bookman Old Style" pitchFamily="18" charset="0"/>
            </a:endParaRPr>
          </a:p>
        </p:txBody>
      </p:sp>
      <p:cxnSp>
        <p:nvCxnSpPr>
          <p:cNvPr id="12" name="Прямая со стрелкой 11"/>
          <p:cNvCxnSpPr>
            <a:stCxn id="2" idx="1"/>
          </p:cNvCxnSpPr>
          <p:nvPr/>
        </p:nvCxnSpPr>
        <p:spPr>
          <a:xfrm flipH="1" flipV="1">
            <a:off x="3460173" y="2722418"/>
            <a:ext cx="893248" cy="61504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>
            <a:stCxn id="2" idx="3"/>
            <a:endCxn id="7" idx="3"/>
          </p:cNvCxnSpPr>
          <p:nvPr/>
        </p:nvCxnSpPr>
        <p:spPr>
          <a:xfrm flipH="1">
            <a:off x="3316430" y="4439585"/>
            <a:ext cx="1036991" cy="56663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>
            <a:stCxn id="2" idx="4"/>
            <a:endCxn id="8" idx="0"/>
          </p:cNvCxnSpPr>
          <p:nvPr/>
        </p:nvCxnSpPr>
        <p:spPr>
          <a:xfrm flipH="1">
            <a:off x="6095998" y="4667842"/>
            <a:ext cx="2" cy="67675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>
            <a:stCxn id="2" idx="5"/>
            <a:endCxn id="9" idx="1"/>
          </p:cNvCxnSpPr>
          <p:nvPr/>
        </p:nvCxnSpPr>
        <p:spPr>
          <a:xfrm>
            <a:off x="7838578" y="4439585"/>
            <a:ext cx="1230994" cy="104061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stCxn id="2" idx="7"/>
            <a:endCxn id="10" idx="2"/>
          </p:cNvCxnSpPr>
          <p:nvPr/>
        </p:nvCxnSpPr>
        <p:spPr>
          <a:xfrm flipV="1">
            <a:off x="7838578" y="2722418"/>
            <a:ext cx="950399" cy="61504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ject 2">
            <a:extLst>
              <a:ext uri="{FF2B5EF4-FFF2-40B4-BE49-F238E27FC236}">
                <a16:creationId xmlns:a16="http://schemas.microsoft.com/office/drawing/2014/main" id="{AE4CB31C-5E66-474B-9D08-92D7490CE614}"/>
              </a:ext>
            </a:extLst>
          </p:cNvPr>
          <p:cNvPicPr/>
          <p:nvPr/>
        </p:nvPicPr>
        <p:blipFill rotWithShape="1">
          <a:blip r:embed="rId3" cstate="print"/>
          <a:srcRect t="29027" b="28624"/>
          <a:stretch/>
        </p:blipFill>
        <p:spPr>
          <a:xfrm>
            <a:off x="193638" y="-1"/>
            <a:ext cx="11998362" cy="599200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CA0A6DA-C3DC-4EE3-BCBF-2AEDCAFBEDE4}"/>
              </a:ext>
            </a:extLst>
          </p:cNvPr>
          <p:cNvSpPr txBox="1"/>
          <p:nvPr/>
        </p:nvSpPr>
        <p:spPr>
          <a:xfrm>
            <a:off x="7962900" y="3878640"/>
            <a:ext cx="42291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var1 = 5;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var1 += 7;</a:t>
            </a:r>
          </a:p>
          <a:p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//var1 = var1 + 7;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будет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12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524097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ject 2">
            <a:extLst>
              <a:ext uri="{FF2B5EF4-FFF2-40B4-BE49-F238E27FC236}">
                <a16:creationId xmlns:a16="http://schemas.microsoft.com/office/drawing/2014/main" id="{AE4CB31C-5E66-474B-9D08-92D7490CE614}"/>
              </a:ext>
            </a:extLst>
          </p:cNvPr>
          <p:cNvPicPr/>
          <p:nvPr/>
        </p:nvPicPr>
        <p:blipFill rotWithShape="1">
          <a:blip r:embed="rId3" cstate="print"/>
          <a:srcRect t="70967"/>
          <a:stretch/>
        </p:blipFill>
        <p:spPr>
          <a:xfrm>
            <a:off x="215153" y="0"/>
            <a:ext cx="11976848" cy="4152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054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3B76C38-5C63-40EA-9C87-3E38ECF3DF17}"/>
              </a:ext>
            </a:extLst>
          </p:cNvPr>
          <p:cNvSpPr txBox="1"/>
          <p:nvPr/>
        </p:nvSpPr>
        <p:spPr>
          <a:xfrm>
            <a:off x="269527" y="654356"/>
            <a:ext cx="11652946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Что получится в результате операций:</a:t>
            </a:r>
          </a:p>
          <a:p>
            <a:pPr>
              <a:lnSpc>
                <a:spcPct val="110000"/>
              </a:lnSpc>
            </a:pP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0;</a:t>
            </a:r>
          </a:p>
          <a:p>
            <a:pPr>
              <a:lnSpc>
                <a:spcPct val="110000"/>
              </a:lnSpc>
            </a:pP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++;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10000"/>
              </a:lnSpc>
            </a:pPr>
            <a:r>
              <a:rPr lang="en-US" sz="2400" dirty="0" err="1" smtClean="0">
                <a:solidFill>
                  <a:srgbClr val="00B0F0"/>
                </a:solidFill>
                <a:latin typeface="Cascadia Mono" panose="020B0609020000020004" pitchFamily="49" charset="0"/>
              </a:rPr>
              <a:t>Console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.WriteLine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>
              <a:lnSpc>
                <a:spcPct val="110000"/>
              </a:lnSpc>
            </a:pP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++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>
              <a:lnSpc>
                <a:spcPct val="110000"/>
              </a:lnSpc>
            </a:pPr>
            <a:r>
              <a:rPr lang="en-US" sz="2400" dirty="0" err="1">
                <a:solidFill>
                  <a:srgbClr val="00B0F0"/>
                </a:solidFill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>
              <a:lnSpc>
                <a:spcPct val="110000"/>
              </a:lnSpc>
            </a:pPr>
            <a:r>
              <a:rPr lang="en-US" sz="2400" dirty="0" err="1">
                <a:solidFill>
                  <a:srgbClr val="00B0F0"/>
                </a:solidFill>
                <a:latin typeface="Cascadia Mono" panose="020B0609020000020004" pitchFamily="49" charset="0"/>
              </a:rPr>
              <a:t>Console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.WriteLine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(++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>
              <a:lnSpc>
                <a:spcPct val="110000"/>
              </a:lnSpc>
            </a:pPr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10000"/>
              </a:lnSpc>
            </a:pPr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a = 10;</a:t>
            </a:r>
          </a:p>
          <a:p>
            <a:pPr>
              <a:lnSpc>
                <a:spcPct val="110000"/>
              </a:lnSpc>
            </a:pP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b = 3;</a:t>
            </a:r>
          </a:p>
          <a:p>
            <a:pPr>
              <a:lnSpc>
                <a:spcPct val="110000"/>
              </a:lnSpc>
            </a:pP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c = a % b;</a:t>
            </a:r>
          </a:p>
          <a:p>
            <a:pPr>
              <a:lnSpc>
                <a:spcPct val="110000"/>
              </a:lnSpc>
            </a:pPr>
            <a:r>
              <a:rPr lang="en-US" sz="2400" dirty="0" err="1" smtClean="0">
                <a:solidFill>
                  <a:srgbClr val="00B0F0"/>
                </a:solidFill>
                <a:latin typeface="Cascadia Mono" panose="020B0609020000020004" pitchFamily="49" charset="0"/>
              </a:rPr>
              <a:t>Console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.WriteLine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(c);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10000"/>
              </a:lnSpc>
            </a:pPr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bool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isBusy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=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false;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10000"/>
              </a:lnSpc>
            </a:pP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bool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e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=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!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isBusy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>
              <a:lnSpc>
                <a:spcPct val="110000"/>
              </a:lnSpc>
            </a:pPr>
            <a:r>
              <a:rPr lang="en-US" sz="2400" dirty="0" err="1" smtClean="0">
                <a:solidFill>
                  <a:srgbClr val="00B0F0"/>
                </a:solidFill>
                <a:latin typeface="Cascadia Mono" panose="020B0609020000020004" pitchFamily="49" charset="0"/>
              </a:rPr>
              <a:t>Console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.WriteLine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(e);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  <p:sp>
        <p:nvSpPr>
          <p:cNvPr id="9" name="Rectangle 28" descr="Светлый диагональный 2">
            <a:extLst>
              <a:ext uri="{FF2B5EF4-FFF2-40B4-BE49-F238E27FC236}">
                <a16:creationId xmlns:a16="http://schemas.microsoft.com/office/drawing/2014/main" id="{2A0E99F7-A4CC-4E8F-8C74-D6A0327657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Вопросы</a:t>
            </a:r>
          </a:p>
        </p:txBody>
      </p:sp>
    </p:spTree>
    <p:extLst>
      <p:ext uri="{BB962C8B-B14F-4D97-AF65-F5344CB8AC3E}">
        <p14:creationId xmlns:p14="http://schemas.microsoft.com/office/powerpoint/2010/main" val="3578660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3B76C38-5C63-40EA-9C87-3E38ECF3DF17}"/>
              </a:ext>
            </a:extLst>
          </p:cNvPr>
          <p:cNvSpPr txBox="1"/>
          <p:nvPr/>
        </p:nvSpPr>
        <p:spPr>
          <a:xfrm>
            <a:off x="240266" y="149607"/>
            <a:ext cx="11652946" cy="45612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Что получится в результате операций: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>
              <a:lnSpc>
                <a:spcPct val="110000"/>
              </a:lnSpc>
            </a:pPr>
            <a:endParaRPr lang="ru-RU" sz="2400" dirty="0" smtClean="0">
              <a:latin typeface="Bookman Old Style" panose="02050604050505020204" pitchFamily="18" charset="0"/>
            </a:endParaRPr>
          </a:p>
          <a:p>
            <a:pPr>
              <a:lnSpc>
                <a:spcPct val="110000"/>
              </a:lnSpc>
            </a:pP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0;</a:t>
            </a:r>
          </a:p>
          <a:p>
            <a:pPr>
              <a:lnSpc>
                <a:spcPct val="110000"/>
              </a:lnSpc>
            </a:pP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+= 10;</a:t>
            </a:r>
          </a:p>
          <a:p>
            <a:pPr>
              <a:lnSpc>
                <a:spcPct val="110000"/>
              </a:lnSpc>
            </a:pP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*= 3;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bool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c =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&lt; 30;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bool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d =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== 30;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bool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e = (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&gt; 0 &amp;&amp;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&lt; 20) || (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&gt; 25 &amp;&amp;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&lt; 40);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10000"/>
              </a:lnSpc>
            </a:pPr>
            <a:r>
              <a:rPr lang="en-US" sz="2400" dirty="0" err="1" smtClean="0">
                <a:solidFill>
                  <a:srgbClr val="00B0F0"/>
                </a:solidFill>
                <a:latin typeface="Cascadia Mono" panose="020B0609020000020004" pitchFamily="49" charset="0"/>
              </a:rPr>
              <a:t>Console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.WriteLine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>
              <a:lnSpc>
                <a:spcPct val="110000"/>
              </a:lnSpc>
            </a:pP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/= 5;</a:t>
            </a:r>
          </a:p>
          <a:p>
            <a:pPr>
              <a:lnSpc>
                <a:spcPct val="110000"/>
              </a:lnSpc>
            </a:pPr>
            <a:r>
              <a:rPr lang="en-US" sz="2400" dirty="0" err="1" smtClean="0">
                <a:solidFill>
                  <a:srgbClr val="00B0F0"/>
                </a:solidFill>
                <a:latin typeface="Cascadia Mono" panose="020B0609020000020004" pitchFamily="49" charset="0"/>
              </a:rPr>
              <a:t>Console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.WriteLine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1446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8" descr="Светлый диагональный 2">
            <a:extLst>
              <a:ext uri="{FF2B5EF4-FFF2-40B4-BE49-F238E27FC236}">
                <a16:creationId xmlns:a16="http://schemas.microsoft.com/office/drawing/2014/main" id="{D6502A20-AA0C-4850-8A10-B79FACCCD9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Математические операции,</a:t>
            </a:r>
            <a:r>
              <a:rPr lang="en-US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класс </a:t>
            </a:r>
            <a:r>
              <a:rPr lang="en-US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Math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A1D36E1-C8C4-4E3C-9577-E86EAC399465}"/>
              </a:ext>
            </a:extLst>
          </p:cNvPr>
          <p:cNvSpPr txBox="1"/>
          <p:nvPr/>
        </p:nvSpPr>
        <p:spPr>
          <a:xfrm>
            <a:off x="0" y="654356"/>
            <a:ext cx="12191999" cy="6001643"/>
          </a:xfrm>
          <a:prstGeom prst="rect">
            <a:avLst/>
          </a:prstGeom>
          <a:noFill/>
        </p:spPr>
        <p:txBody>
          <a:bodyPr wrap="square" lIns="360000" rIns="36000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Для выполнения различных математических операций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в .NET существует класс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Math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</a:p>
          <a:p>
            <a:r>
              <a:rPr lang="ru-RU" sz="24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Примеры использования:</a:t>
            </a:r>
            <a:endParaRPr lang="en-US" sz="2400" b="1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Вводим с консоли число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value =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.Parse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Console.ReadLine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());</a:t>
            </a:r>
          </a:p>
          <a:p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Далее операции с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Math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sqrt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Math.Sqrt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(value);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Квадратный корень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pow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Math.Pow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sqrt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5);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Возведение в 5-ю степень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abs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Math.Abs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(value);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Модуль числа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cos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Math.Cos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(value);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Косинус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asin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Math.Asin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(value);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Арксинус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floor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Math.Floor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value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Округление до ближайшего целого в меньшую сторону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ceiling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Math.Ceiling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value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Округление до ближайшего целого в большую сторону</a:t>
            </a: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6465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6A1D36E1-C8C4-4E3C-9577-E86EAC399465}"/>
              </a:ext>
            </a:extLst>
          </p:cNvPr>
          <p:cNvSpPr txBox="1"/>
          <p:nvPr/>
        </p:nvSpPr>
        <p:spPr>
          <a:xfrm>
            <a:off x="0" y="186765"/>
            <a:ext cx="12192000" cy="4524315"/>
          </a:xfrm>
          <a:prstGeom prst="rect">
            <a:avLst/>
          </a:prstGeom>
          <a:noFill/>
        </p:spPr>
        <p:txBody>
          <a:bodyPr wrap="square" lIns="360000" rIns="36000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pi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Math.PI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Число Пи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exp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Math.Exp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value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e^value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 Возведение числа e в заданную степень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min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Math.Min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(0, value);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минимум двух заданных чисел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max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Math.Max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(0, value);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максимум двух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заданных чисел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round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Math.Round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value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3);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Округление с заданной точностью (3)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clamp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Math.Clamp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(value, 1, 5);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Ограничивание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 значения диапазоном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sign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Math.Sign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(value);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1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если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value &gt; 0, -1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если &lt; 0, 0 если = 0</a:t>
            </a: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5851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История создания языка 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C#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89B0D2C-0018-42DF-877A-CCACB021655D}"/>
              </a:ext>
            </a:extLst>
          </p:cNvPr>
          <p:cNvSpPr txBox="1"/>
          <p:nvPr/>
        </p:nvSpPr>
        <p:spPr>
          <a:xfrm>
            <a:off x="0" y="2246389"/>
            <a:ext cx="9081386" cy="3453253"/>
          </a:xfrm>
          <a:prstGeom prst="rect">
            <a:avLst/>
          </a:prstGeom>
          <a:noFill/>
        </p:spPr>
        <p:txBody>
          <a:bodyPr wrap="square" lIns="360000" rIns="360000">
            <a:spAutoFit/>
          </a:bodyPr>
          <a:lstStyle/>
          <a:p>
            <a:pPr indent="723900" algn="just">
              <a:lnSpc>
                <a:spcPct val="130000"/>
              </a:lnSpc>
            </a:pPr>
            <a:r>
              <a:rPr lang="ru-RU" sz="2400" b="1" spc="-5" dirty="0">
                <a:solidFill>
                  <a:prstClr val="black"/>
                </a:solidFill>
                <a:latin typeface="Bookman Old Style" panose="02050604050505020204" pitchFamily="18" charset="0"/>
                <a:cs typeface="Times New Roman"/>
              </a:rPr>
              <a:t>C</a:t>
            </a:r>
            <a:r>
              <a:rPr lang="ru-RU" sz="2400" spc="-5" dirty="0">
                <a:solidFill>
                  <a:prstClr val="black"/>
                </a:solidFill>
                <a:latin typeface="Bookman Old Style" panose="02050604050505020204" pitchFamily="18" charset="0"/>
                <a:cs typeface="Times New Roman"/>
              </a:rPr>
              <a:t> был разработан в начале 1970-х годов </a:t>
            </a:r>
            <a:r>
              <a:rPr lang="ru-RU" sz="2400" b="1" spc="-5" dirty="0" err="1">
                <a:solidFill>
                  <a:prstClr val="black"/>
                </a:solidFill>
                <a:latin typeface="Bookman Old Style" panose="02050604050505020204" pitchFamily="18" charset="0"/>
                <a:cs typeface="Times New Roman"/>
              </a:rPr>
              <a:t>Деннисом</a:t>
            </a:r>
            <a:r>
              <a:rPr lang="ru-RU" sz="2400" b="1" spc="-5" dirty="0">
                <a:solidFill>
                  <a:prstClr val="black"/>
                </a:solidFill>
                <a:latin typeface="Bookman Old Style" panose="02050604050505020204" pitchFamily="18" charset="0"/>
                <a:cs typeface="Times New Roman"/>
              </a:rPr>
              <a:t> </a:t>
            </a:r>
            <a:r>
              <a:rPr lang="ru-RU" sz="2400" b="1" spc="-5" dirty="0" err="1">
                <a:solidFill>
                  <a:prstClr val="black"/>
                </a:solidFill>
                <a:latin typeface="Bookman Old Style" panose="02050604050505020204" pitchFamily="18" charset="0"/>
                <a:cs typeface="Times New Roman"/>
              </a:rPr>
              <a:t>Ритчи</a:t>
            </a:r>
            <a:r>
              <a:rPr lang="ru-RU" sz="2400" b="1" spc="-5" dirty="0">
                <a:solidFill>
                  <a:prstClr val="black"/>
                </a:solidFill>
                <a:latin typeface="Bookman Old Style" panose="02050604050505020204" pitchFamily="18" charset="0"/>
                <a:cs typeface="Times New Roman"/>
              </a:rPr>
              <a:t> </a:t>
            </a:r>
            <a:r>
              <a:rPr lang="ru-RU" sz="2400" spc="-5" dirty="0">
                <a:solidFill>
                  <a:prstClr val="black"/>
                </a:solidFill>
                <a:latin typeface="Bookman Old Style" panose="02050604050505020204" pitchFamily="18" charset="0"/>
                <a:cs typeface="Times New Roman"/>
              </a:rPr>
              <a:t>в </a:t>
            </a:r>
            <a:r>
              <a:rPr lang="ru-RU" sz="2400" b="1" spc="-5" dirty="0" err="1">
                <a:solidFill>
                  <a:prstClr val="black"/>
                </a:solidFill>
                <a:latin typeface="Bookman Old Style" panose="02050604050505020204" pitchFamily="18" charset="0"/>
                <a:cs typeface="Times New Roman"/>
              </a:rPr>
              <a:t>Bell</a:t>
            </a:r>
            <a:r>
              <a:rPr lang="ru-RU" sz="2400" b="1" spc="-5" dirty="0">
                <a:solidFill>
                  <a:prstClr val="black"/>
                </a:solidFill>
                <a:latin typeface="Bookman Old Style" panose="02050604050505020204" pitchFamily="18" charset="0"/>
                <a:cs typeface="Times New Roman"/>
              </a:rPr>
              <a:t> </a:t>
            </a:r>
            <a:r>
              <a:rPr lang="ru-RU" sz="2400" b="1" spc="-5" dirty="0" err="1">
                <a:solidFill>
                  <a:prstClr val="black"/>
                </a:solidFill>
                <a:latin typeface="Bookman Old Style" panose="02050604050505020204" pitchFamily="18" charset="0"/>
                <a:cs typeface="Times New Roman"/>
              </a:rPr>
              <a:t>Labs</a:t>
            </a:r>
            <a:r>
              <a:rPr lang="ru-RU" sz="2400" spc="-5" dirty="0">
                <a:solidFill>
                  <a:prstClr val="black"/>
                </a:solidFill>
                <a:latin typeface="Bookman Old Style" panose="02050604050505020204" pitchFamily="18" charset="0"/>
                <a:cs typeface="Times New Roman"/>
              </a:rPr>
              <a:t>. Он был создан как </a:t>
            </a:r>
            <a:r>
              <a:rPr lang="ru-RU" sz="2400" spc="-5" dirty="0" smtClean="0">
                <a:solidFill>
                  <a:prstClr val="black"/>
                </a:solidFill>
                <a:latin typeface="Bookman Old Style" panose="02050604050505020204" pitchFamily="18" charset="0"/>
                <a:cs typeface="Times New Roman"/>
              </a:rPr>
              <a:t>ЯП </a:t>
            </a:r>
            <a:r>
              <a:rPr lang="ru-RU" sz="2400" spc="-5" dirty="0">
                <a:solidFill>
                  <a:prstClr val="black"/>
                </a:solidFill>
                <a:latin typeface="Bookman Old Style" panose="02050604050505020204" pitchFamily="18" charset="0"/>
                <a:cs typeface="Times New Roman"/>
              </a:rPr>
              <a:t>общего назначения, предназначенный для написания операционных систем и другого системного программного обеспечения. C отличался своим структурным подходом, портативностью и эффективностью.</a:t>
            </a:r>
            <a:endParaRPr lang="en-US" sz="2400" spc="-5" dirty="0">
              <a:solidFill>
                <a:prstClr val="black"/>
              </a:solidFill>
              <a:latin typeface="Bookman Old Style" panose="02050604050505020204" pitchFamily="18" charset="0"/>
              <a:cs typeface="Times New Roman"/>
            </a:endParaRPr>
          </a:p>
        </p:txBody>
      </p:sp>
      <p:grpSp>
        <p:nvGrpSpPr>
          <p:cNvPr id="46" name="Группа 45">
            <a:extLst>
              <a:ext uri="{FF2B5EF4-FFF2-40B4-BE49-F238E27FC236}">
                <a16:creationId xmlns:a16="http://schemas.microsoft.com/office/drawing/2014/main" id="{259CF808-FDEC-404B-9021-D9644DEED751}"/>
              </a:ext>
            </a:extLst>
          </p:cNvPr>
          <p:cNvGrpSpPr/>
          <p:nvPr/>
        </p:nvGrpSpPr>
        <p:grpSpPr>
          <a:xfrm>
            <a:off x="1980192" y="1165133"/>
            <a:ext cx="8231616" cy="912401"/>
            <a:chOff x="2617463" y="2288412"/>
            <a:chExt cx="8231616" cy="912401"/>
          </a:xfrm>
        </p:grpSpPr>
        <p:sp>
          <p:nvSpPr>
            <p:cNvPr id="36" name="Прямоугольник 35">
              <a:extLst>
                <a:ext uri="{FF2B5EF4-FFF2-40B4-BE49-F238E27FC236}">
                  <a16:creationId xmlns:a16="http://schemas.microsoft.com/office/drawing/2014/main" id="{81B8DD6E-DB8A-49C8-8BE9-48882B5BAC55}"/>
                </a:ext>
              </a:extLst>
            </p:cNvPr>
            <p:cNvSpPr/>
            <p:nvPr/>
          </p:nvSpPr>
          <p:spPr>
            <a:xfrm>
              <a:off x="3892006" y="2288412"/>
              <a:ext cx="1469329" cy="912401"/>
            </a:xfrm>
            <a:prstGeom prst="rect">
              <a:avLst/>
            </a:prstGeom>
            <a:ln w="571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Bookman Old Style" panose="02050604050505020204" pitchFamily="18" charset="0"/>
                </a:rPr>
                <a:t>C (</a:t>
              </a:r>
              <a:r>
                <a:rPr lang="ru-RU" sz="2400" dirty="0">
                  <a:latin typeface="Bookman Old Style" panose="02050604050505020204" pitchFamily="18" charset="0"/>
                </a:rPr>
                <a:t>Си</a:t>
              </a:r>
              <a:r>
                <a:rPr lang="en-US" sz="2400" dirty="0">
                  <a:latin typeface="Bookman Old Style" panose="02050604050505020204" pitchFamily="18" charset="0"/>
                </a:rPr>
                <a:t>)</a:t>
              </a:r>
              <a:r>
                <a:rPr lang="ru-RU" sz="2400" dirty="0">
                  <a:latin typeface="Bookman Old Style" panose="02050604050505020204" pitchFamily="18" charset="0"/>
                </a:rPr>
                <a:t>, 1973 г.</a:t>
              </a:r>
            </a:p>
          </p:txBody>
        </p:sp>
        <p:sp>
          <p:nvSpPr>
            <p:cNvPr id="37" name="Прямоугольник 36">
              <a:extLst>
                <a:ext uri="{FF2B5EF4-FFF2-40B4-BE49-F238E27FC236}">
                  <a16:creationId xmlns:a16="http://schemas.microsoft.com/office/drawing/2014/main" id="{EEDA65F8-FEC4-4F53-8EC0-11AEAA114C9F}"/>
                </a:ext>
              </a:extLst>
            </p:cNvPr>
            <p:cNvSpPr/>
            <p:nvPr/>
          </p:nvSpPr>
          <p:spPr>
            <a:xfrm>
              <a:off x="6635878" y="2288413"/>
              <a:ext cx="1469329" cy="912400"/>
            </a:xfrm>
            <a:prstGeom prst="rect">
              <a:avLst/>
            </a:prstGeom>
            <a:ln w="571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Bookman Old Style" panose="02050604050505020204" pitchFamily="18" charset="0"/>
                </a:rPr>
                <a:t>C++</a:t>
              </a:r>
              <a:r>
                <a:rPr lang="ru-RU" sz="2400" dirty="0">
                  <a:latin typeface="Bookman Old Style" panose="02050604050505020204" pitchFamily="18" charset="0"/>
                </a:rPr>
                <a:t>,</a:t>
              </a:r>
            </a:p>
            <a:p>
              <a:pPr algn="ctr"/>
              <a:r>
                <a:rPr lang="ru-RU" sz="2400" dirty="0">
                  <a:latin typeface="Bookman Old Style" panose="02050604050505020204" pitchFamily="18" charset="0"/>
                </a:rPr>
                <a:t>1984 г.</a:t>
              </a:r>
            </a:p>
          </p:txBody>
        </p:sp>
        <p:sp>
          <p:nvSpPr>
            <p:cNvPr id="38" name="Прямоугольник 37">
              <a:extLst>
                <a:ext uri="{FF2B5EF4-FFF2-40B4-BE49-F238E27FC236}">
                  <a16:creationId xmlns:a16="http://schemas.microsoft.com/office/drawing/2014/main" id="{1FB65849-4720-4EA1-BF88-57D898657A78}"/>
                </a:ext>
              </a:extLst>
            </p:cNvPr>
            <p:cNvSpPr/>
            <p:nvPr/>
          </p:nvSpPr>
          <p:spPr>
            <a:xfrm>
              <a:off x="9379750" y="2288412"/>
              <a:ext cx="1469329" cy="912400"/>
            </a:xfrm>
            <a:prstGeom prst="rect">
              <a:avLst/>
            </a:prstGeom>
            <a:ln w="571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Bookman Old Style" panose="02050604050505020204" pitchFamily="18" charset="0"/>
                </a:rPr>
                <a:t>C#</a:t>
              </a:r>
              <a:r>
                <a:rPr lang="ru-RU" sz="2400" dirty="0">
                  <a:latin typeface="Bookman Old Style" panose="02050604050505020204" pitchFamily="18" charset="0"/>
                </a:rPr>
                <a:t>,</a:t>
              </a:r>
            </a:p>
            <a:p>
              <a:pPr algn="ctr"/>
              <a:r>
                <a:rPr lang="ru-RU" sz="2400" dirty="0">
                  <a:latin typeface="Bookman Old Style" panose="02050604050505020204" pitchFamily="18" charset="0"/>
                </a:rPr>
                <a:t>2000 г.</a:t>
              </a:r>
            </a:p>
          </p:txBody>
        </p:sp>
        <p:cxnSp>
          <p:nvCxnSpPr>
            <p:cNvPr id="39" name="Прямая со стрелкой 38">
              <a:extLst>
                <a:ext uri="{FF2B5EF4-FFF2-40B4-BE49-F238E27FC236}">
                  <a16:creationId xmlns:a16="http://schemas.microsoft.com/office/drawing/2014/main" id="{A1A07A0C-8973-40B8-8D9E-16308056F0AE}"/>
                </a:ext>
              </a:extLst>
            </p:cNvPr>
            <p:cNvCxnSpPr>
              <a:cxnSpLocks/>
              <a:endCxn id="36" idx="1"/>
            </p:cNvCxnSpPr>
            <p:nvPr/>
          </p:nvCxnSpPr>
          <p:spPr>
            <a:xfrm>
              <a:off x="2617463" y="2729130"/>
              <a:ext cx="1274543" cy="15483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Прямая со стрелкой 41">
              <a:extLst>
                <a:ext uri="{FF2B5EF4-FFF2-40B4-BE49-F238E27FC236}">
                  <a16:creationId xmlns:a16="http://schemas.microsoft.com/office/drawing/2014/main" id="{66575EE3-1F50-4066-908C-42819E162798}"/>
                </a:ext>
              </a:extLst>
            </p:cNvPr>
            <p:cNvCxnSpPr>
              <a:cxnSpLocks/>
              <a:stCxn id="36" idx="3"/>
              <a:endCxn id="37" idx="1"/>
            </p:cNvCxnSpPr>
            <p:nvPr/>
          </p:nvCxnSpPr>
          <p:spPr>
            <a:xfrm>
              <a:off x="5361335" y="2744613"/>
              <a:ext cx="1274543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Прямая со стрелкой 44">
              <a:extLst>
                <a:ext uri="{FF2B5EF4-FFF2-40B4-BE49-F238E27FC236}">
                  <a16:creationId xmlns:a16="http://schemas.microsoft.com/office/drawing/2014/main" id="{F6BE3228-D158-4958-9E0A-A32806A0FB19}"/>
                </a:ext>
              </a:extLst>
            </p:cNvPr>
            <p:cNvCxnSpPr>
              <a:cxnSpLocks/>
              <a:stCxn id="37" idx="3"/>
              <a:endCxn id="38" idx="1"/>
            </p:cNvCxnSpPr>
            <p:nvPr/>
          </p:nvCxnSpPr>
          <p:spPr>
            <a:xfrm flipV="1">
              <a:off x="8105207" y="2744612"/>
              <a:ext cx="1274543" cy="1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599A06E-78B4-4F36-A9B1-2F8FC9FC1C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1386" y="2246388"/>
            <a:ext cx="2395033" cy="307859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DFDB2B9-53A5-400D-9BFD-77ABF1976DD0}"/>
              </a:ext>
            </a:extLst>
          </p:cNvPr>
          <p:cNvSpPr txBox="1"/>
          <p:nvPr/>
        </p:nvSpPr>
        <p:spPr>
          <a:xfrm>
            <a:off x="9020175" y="5324982"/>
            <a:ext cx="2781349" cy="4985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ru-RU" sz="2400" b="1" i="0" dirty="0">
                <a:solidFill>
                  <a:srgbClr val="0C0C0C"/>
                </a:solidFill>
                <a:effectLst/>
                <a:latin typeface="Bookman Old Style" panose="02050604050505020204" pitchFamily="18" charset="0"/>
              </a:rPr>
              <a:t>Деннис </a:t>
            </a:r>
            <a:r>
              <a:rPr lang="ru-RU" sz="2400" b="1" i="0" dirty="0" err="1">
                <a:solidFill>
                  <a:srgbClr val="0C0C0C"/>
                </a:solidFill>
                <a:effectLst/>
                <a:latin typeface="Bookman Old Style" panose="02050604050505020204" pitchFamily="18" charset="0"/>
              </a:rPr>
              <a:t>Ритчи</a:t>
            </a:r>
            <a:endParaRPr lang="en-US" sz="2400" b="0" i="0" dirty="0">
              <a:solidFill>
                <a:srgbClr val="111111"/>
              </a:solidFill>
              <a:effectLst/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8555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CD0478D-DBA8-49E3-99F5-14EE8A29FA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7651" y="2610297"/>
            <a:ext cx="3732907" cy="279968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803E179-9370-4450-A401-0A04F80F3ED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9788" y="131929"/>
            <a:ext cx="2168631" cy="2437627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7962786" y="5409754"/>
            <a:ext cx="35426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spc="-5" dirty="0">
                <a:latin typeface="Bookman Old Style" panose="02050604050505020204" pitchFamily="18" charset="0"/>
                <a:cs typeface="Times New Roman"/>
              </a:rPr>
              <a:t>Бьярне Страуструп</a:t>
            </a:r>
            <a:r>
              <a:rPr lang="ru-RU" sz="2400" spc="-5" dirty="0">
                <a:latin typeface="Bookman Old Style" panose="02050604050505020204" pitchFamily="18" charset="0"/>
                <a:cs typeface="Times New Roman"/>
              </a:rPr>
              <a:t> </a:t>
            </a:r>
            <a:endParaRPr lang="ru-RU" sz="2400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22956EA0-33B4-48F1-925B-D54652BE9463}"/>
              </a:ext>
            </a:extLst>
          </p:cNvPr>
          <p:cNvSpPr/>
          <p:nvPr/>
        </p:nvSpPr>
        <p:spPr>
          <a:xfrm>
            <a:off x="1" y="372405"/>
            <a:ext cx="7867650" cy="5078313"/>
          </a:xfrm>
          <a:prstGeom prst="rect">
            <a:avLst/>
          </a:prstGeom>
        </p:spPr>
        <p:txBody>
          <a:bodyPr wrap="square" lIns="360000" rIns="360000">
            <a:spAutoFit/>
          </a:bodyPr>
          <a:lstStyle/>
          <a:p>
            <a:pPr indent="711200" algn="just">
              <a:lnSpc>
                <a:spcPct val="150000"/>
              </a:lnSpc>
            </a:pPr>
            <a:r>
              <a:rPr lang="ru-RU" sz="2400" spc="-5" dirty="0">
                <a:latin typeface="Bookman Old Style" panose="02050604050505020204" pitchFamily="18" charset="0"/>
                <a:cs typeface="Times New Roman"/>
              </a:rPr>
              <a:t>В начале 1980-х годов </a:t>
            </a:r>
            <a:r>
              <a:rPr lang="ru-RU" sz="2400" b="1" spc="-5" dirty="0">
                <a:latin typeface="Bookman Old Style" panose="02050604050505020204" pitchFamily="18" charset="0"/>
                <a:cs typeface="Times New Roman"/>
              </a:rPr>
              <a:t>Бьярн Страуструп </a:t>
            </a:r>
            <a:r>
              <a:rPr lang="ru-RU" sz="2400" spc="-5" dirty="0">
                <a:latin typeface="Bookman Old Style" panose="02050604050505020204" pitchFamily="18" charset="0"/>
                <a:cs typeface="Times New Roman"/>
              </a:rPr>
              <a:t>в </a:t>
            </a:r>
            <a:r>
              <a:rPr lang="ru-RU" sz="2400" b="1" spc="-5" dirty="0" err="1">
                <a:latin typeface="Bookman Old Style" panose="02050604050505020204" pitchFamily="18" charset="0"/>
                <a:cs typeface="Times New Roman"/>
              </a:rPr>
              <a:t>Bell</a:t>
            </a:r>
            <a:r>
              <a:rPr lang="ru-RU" sz="2400" b="1" spc="-5" dirty="0">
                <a:latin typeface="Bookman Old Style" panose="02050604050505020204" pitchFamily="18" charset="0"/>
                <a:cs typeface="Times New Roman"/>
              </a:rPr>
              <a:t> </a:t>
            </a:r>
            <a:r>
              <a:rPr lang="ru-RU" sz="2400" b="1" spc="-5" dirty="0" err="1">
                <a:latin typeface="Bookman Old Style" panose="02050604050505020204" pitchFamily="18" charset="0"/>
                <a:cs typeface="Times New Roman"/>
              </a:rPr>
              <a:t>Labs</a:t>
            </a:r>
            <a:r>
              <a:rPr lang="ru-RU" sz="2400" b="1" spc="-5" dirty="0">
                <a:latin typeface="Bookman Old Style" panose="02050604050505020204" pitchFamily="18" charset="0"/>
                <a:cs typeface="Times New Roman"/>
              </a:rPr>
              <a:t> </a:t>
            </a:r>
            <a:r>
              <a:rPr lang="ru-RU" sz="2400" spc="-5" dirty="0">
                <a:latin typeface="Bookman Old Style" panose="02050604050505020204" pitchFamily="18" charset="0"/>
                <a:cs typeface="Times New Roman"/>
              </a:rPr>
              <a:t>расширил возможности языка </a:t>
            </a:r>
            <a:r>
              <a:rPr lang="ru-RU" sz="2400" b="1" spc="-5" dirty="0">
                <a:latin typeface="Bookman Old Style" panose="02050604050505020204" pitchFamily="18" charset="0"/>
                <a:cs typeface="Times New Roman"/>
              </a:rPr>
              <a:t>C</a:t>
            </a:r>
            <a:r>
              <a:rPr lang="ru-RU" sz="2400" spc="-5" dirty="0">
                <a:latin typeface="Bookman Old Style" panose="02050604050505020204" pitchFamily="18" charset="0"/>
                <a:cs typeface="Times New Roman"/>
              </a:rPr>
              <a:t>, создав </a:t>
            </a:r>
            <a:r>
              <a:rPr lang="ru-RU" sz="2400" b="1" spc="-5" dirty="0">
                <a:latin typeface="Bookman Old Style" panose="02050604050505020204" pitchFamily="18" charset="0"/>
                <a:cs typeface="Times New Roman"/>
              </a:rPr>
              <a:t>C++</a:t>
            </a:r>
            <a:r>
              <a:rPr lang="ru-RU" sz="2400" spc="-5" dirty="0">
                <a:latin typeface="Bookman Old Style" panose="02050604050505020204" pitchFamily="18" charset="0"/>
                <a:cs typeface="Times New Roman"/>
              </a:rPr>
              <a:t>. </a:t>
            </a:r>
          </a:p>
          <a:p>
            <a:pPr indent="711200" algn="just">
              <a:lnSpc>
                <a:spcPct val="150000"/>
              </a:lnSpc>
            </a:pPr>
            <a:r>
              <a:rPr lang="ru-RU" sz="2400" b="1" spc="-5" dirty="0">
                <a:latin typeface="Bookman Old Style" panose="02050604050505020204" pitchFamily="18" charset="0"/>
                <a:cs typeface="Times New Roman"/>
              </a:rPr>
              <a:t>C++ </a:t>
            </a:r>
            <a:r>
              <a:rPr lang="ru-RU" sz="2400" spc="-5" dirty="0">
                <a:latin typeface="Bookman Old Style" panose="02050604050505020204" pitchFamily="18" charset="0"/>
                <a:cs typeface="Times New Roman"/>
              </a:rPr>
              <a:t>быстро стал популярным благодаря своей универсальности и эффективности. Он используется для создания программного обеспечения разного рода: от игр до ОС. Этот язык также широко применяется в обработке данных и научных расчетах.</a:t>
            </a:r>
          </a:p>
        </p:txBody>
      </p:sp>
    </p:spTree>
    <p:extLst>
      <p:ext uri="{BB962C8B-B14F-4D97-AF65-F5344CB8AC3E}">
        <p14:creationId xmlns:p14="http://schemas.microsoft.com/office/powerpoint/2010/main" val="3390680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22956EA0-33B4-48F1-925B-D54652BE9463}"/>
              </a:ext>
            </a:extLst>
          </p:cNvPr>
          <p:cNvSpPr/>
          <p:nvPr/>
        </p:nvSpPr>
        <p:spPr>
          <a:xfrm>
            <a:off x="2836924" y="0"/>
            <a:ext cx="9355077" cy="6740307"/>
          </a:xfrm>
          <a:prstGeom prst="rect">
            <a:avLst/>
          </a:prstGeom>
        </p:spPr>
        <p:txBody>
          <a:bodyPr wrap="square" lIns="360000" rIns="360000">
            <a:spAutoFit/>
          </a:bodyPr>
          <a:lstStyle/>
          <a:p>
            <a:pPr indent="711200" algn="just">
              <a:lnSpc>
                <a:spcPct val="150000"/>
              </a:lnSpc>
            </a:pPr>
            <a:r>
              <a:rPr lang="ru-RU" sz="2400" spc="-5" dirty="0">
                <a:latin typeface="Bookman Old Style" panose="02050604050505020204" pitchFamily="18" charset="0"/>
                <a:cs typeface="Times New Roman"/>
              </a:rPr>
              <a:t>В конце </a:t>
            </a:r>
            <a:r>
              <a:rPr lang="ru-RU" sz="2400" b="1" spc="-5" dirty="0">
                <a:latin typeface="Bookman Old Style" panose="02050604050505020204" pitchFamily="18" charset="0"/>
                <a:cs typeface="Times New Roman"/>
              </a:rPr>
              <a:t>1990-х</a:t>
            </a:r>
            <a:r>
              <a:rPr lang="ru-RU" sz="2400" spc="-5" dirty="0">
                <a:latin typeface="Bookman Old Style" panose="02050604050505020204" pitchFamily="18" charset="0"/>
                <a:cs typeface="Times New Roman"/>
              </a:rPr>
              <a:t> годов компания </a:t>
            </a:r>
            <a:r>
              <a:rPr lang="ru-RU" sz="2400" b="1" spc="-5" dirty="0" err="1">
                <a:latin typeface="Bookman Old Style" panose="02050604050505020204" pitchFamily="18" charset="0"/>
                <a:cs typeface="Times New Roman"/>
              </a:rPr>
              <a:t>Microsoft</a:t>
            </a:r>
            <a:r>
              <a:rPr lang="ru-RU" sz="2400" spc="-5" dirty="0">
                <a:latin typeface="Bookman Old Style" panose="02050604050505020204" pitchFamily="18" charset="0"/>
                <a:cs typeface="Times New Roman"/>
              </a:rPr>
              <a:t> начала разрабатывать новый язык программирования, который должен был стать более современным и безопасным, чем C++. Этот язык получил название </a:t>
            </a:r>
            <a:r>
              <a:rPr lang="ru-RU" sz="2400" b="1" spc="-5" dirty="0">
                <a:latin typeface="Bookman Old Style" panose="02050604050505020204" pitchFamily="18" charset="0"/>
                <a:cs typeface="Times New Roman"/>
              </a:rPr>
              <a:t>C#</a:t>
            </a:r>
            <a:r>
              <a:rPr lang="ru-RU" sz="2400" spc="-5" dirty="0">
                <a:latin typeface="Bookman Old Style" panose="02050604050505020204" pitchFamily="18" charset="0"/>
                <a:cs typeface="Times New Roman"/>
              </a:rPr>
              <a:t>.</a:t>
            </a:r>
          </a:p>
          <a:p>
            <a:pPr indent="711200" algn="just">
              <a:lnSpc>
                <a:spcPct val="150000"/>
              </a:lnSpc>
            </a:pPr>
            <a:r>
              <a:rPr lang="ru-RU" sz="2400" b="1" spc="-5" dirty="0">
                <a:latin typeface="Bookman Old Style" panose="02050604050505020204" pitchFamily="18" charset="0"/>
                <a:cs typeface="Times New Roman"/>
              </a:rPr>
              <a:t>C# </a:t>
            </a:r>
            <a:r>
              <a:rPr lang="ru-RU" sz="2400" spc="-5" dirty="0">
                <a:latin typeface="Bookman Old Style" panose="02050604050505020204" pitchFamily="18" charset="0"/>
                <a:cs typeface="Times New Roman"/>
              </a:rPr>
              <a:t>был разработан командой под руководством </a:t>
            </a:r>
            <a:r>
              <a:rPr lang="ru-RU" sz="2400" b="1" spc="-5" dirty="0">
                <a:latin typeface="Bookman Old Style" panose="02050604050505020204" pitchFamily="18" charset="0"/>
                <a:cs typeface="Times New Roman"/>
              </a:rPr>
              <a:t>Андерса </a:t>
            </a:r>
            <a:r>
              <a:rPr lang="ru-RU" sz="2400" b="1" spc="-5" dirty="0" err="1">
                <a:latin typeface="Bookman Old Style" panose="02050604050505020204" pitchFamily="18" charset="0"/>
                <a:cs typeface="Times New Roman"/>
              </a:rPr>
              <a:t>Хейлсберга</a:t>
            </a:r>
            <a:r>
              <a:rPr lang="ru-RU" sz="2400" spc="-5" dirty="0">
                <a:latin typeface="Bookman Old Style" panose="02050604050505020204" pitchFamily="18" charset="0"/>
                <a:cs typeface="Times New Roman"/>
              </a:rPr>
              <a:t>. Он был вдохновлен C++ и другими языками, такими как </a:t>
            </a:r>
            <a:r>
              <a:rPr lang="ru-RU" sz="2400" spc="-5" dirty="0" err="1">
                <a:latin typeface="Bookman Old Style" panose="02050604050505020204" pitchFamily="18" charset="0"/>
                <a:cs typeface="Times New Roman"/>
              </a:rPr>
              <a:t>Java</a:t>
            </a:r>
            <a:r>
              <a:rPr lang="ru-RU" sz="2400" spc="-5" dirty="0">
                <a:latin typeface="Bookman Old Style" panose="02050604050505020204" pitchFamily="18" charset="0"/>
                <a:cs typeface="Times New Roman"/>
              </a:rPr>
              <a:t> и Modula-3</a:t>
            </a:r>
            <a:r>
              <a:rPr lang="ru-RU" sz="2400" spc="-5" dirty="0" smtClean="0">
                <a:latin typeface="Bookman Old Style" panose="02050604050505020204" pitchFamily="18" charset="0"/>
                <a:cs typeface="Times New Roman"/>
              </a:rPr>
              <a:t>.</a:t>
            </a:r>
            <a:endParaRPr lang="en-US" sz="2400" spc="-5" dirty="0" smtClean="0">
              <a:latin typeface="Bookman Old Style" panose="02050604050505020204" pitchFamily="18" charset="0"/>
              <a:cs typeface="Times New Roman"/>
            </a:endParaRPr>
          </a:p>
          <a:p>
            <a:pPr indent="711200" algn="just">
              <a:lnSpc>
                <a:spcPct val="150000"/>
              </a:lnSpc>
            </a:pPr>
            <a:r>
              <a:rPr lang="ru-RU" sz="2400" spc="-5" dirty="0">
                <a:latin typeface="Bookman Old Style" panose="02050604050505020204" pitchFamily="18" charset="0"/>
                <a:cs typeface="Times New Roman"/>
              </a:rPr>
              <a:t>C# был официально выпущен в 2002 году и быстро завоевал популярность среди разработчиков. Он стал одним из ведущих языков программирования для разработки приложений </a:t>
            </a:r>
            <a:r>
              <a:rPr lang="ru-RU" sz="2400" b="1" spc="-5" dirty="0" err="1">
                <a:latin typeface="Bookman Old Style" panose="02050604050505020204" pitchFamily="18" charset="0"/>
                <a:cs typeface="Times New Roman"/>
              </a:rPr>
              <a:t>Windows</a:t>
            </a:r>
            <a:r>
              <a:rPr lang="ru-RU" sz="2400" spc="-5" dirty="0">
                <a:latin typeface="Bookman Old Style" panose="02050604050505020204" pitchFamily="18" charset="0"/>
                <a:cs typeface="Times New Roman"/>
              </a:rPr>
              <a:t>, </a:t>
            </a:r>
            <a:r>
              <a:rPr lang="ru-RU" sz="2400" b="1" spc="-5" dirty="0">
                <a:latin typeface="Bookman Old Style" panose="02050604050505020204" pitchFamily="18" charset="0"/>
                <a:cs typeface="Times New Roman"/>
              </a:rPr>
              <a:t>веб-приложений</a:t>
            </a:r>
            <a:r>
              <a:rPr lang="ru-RU" sz="2400" spc="-5" dirty="0">
                <a:latin typeface="Bookman Old Style" panose="02050604050505020204" pitchFamily="18" charset="0"/>
                <a:cs typeface="Times New Roman"/>
              </a:rPr>
              <a:t> и </a:t>
            </a:r>
            <a:r>
              <a:rPr lang="ru-RU" sz="2400" b="1" spc="-5" dirty="0">
                <a:latin typeface="Bookman Old Style" panose="02050604050505020204" pitchFamily="18" charset="0"/>
                <a:cs typeface="Times New Roman"/>
              </a:rPr>
              <a:t>мобильных приложений</a:t>
            </a:r>
            <a:r>
              <a:rPr lang="ru-RU" sz="2400" spc="-5" dirty="0" smtClean="0">
                <a:latin typeface="Bookman Old Style" panose="02050604050505020204" pitchFamily="18" charset="0"/>
                <a:cs typeface="Times New Roman"/>
              </a:rPr>
              <a:t>.</a:t>
            </a:r>
            <a:endParaRPr lang="ru-RU" sz="2400" spc="-5" dirty="0">
              <a:latin typeface="Bookman Old Style" panose="02050604050505020204" pitchFamily="18" charset="0"/>
              <a:cs typeface="Times New Roman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8AE2332-BF36-41E5-8565-CFDE4EF6FD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0"/>
            <a:ext cx="2513074" cy="3429001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323851" y="3429001"/>
            <a:ext cx="251307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spc="-5" dirty="0">
                <a:latin typeface="Bookman Old Style" panose="02050604050505020204" pitchFamily="18" charset="0"/>
                <a:cs typeface="Times New Roman"/>
              </a:rPr>
              <a:t>Андерс </a:t>
            </a:r>
            <a:r>
              <a:rPr lang="ru-RU" sz="2400" b="1" spc="-5" dirty="0" err="1">
                <a:latin typeface="Bookman Old Style" panose="02050604050505020204" pitchFamily="18" charset="0"/>
                <a:cs typeface="Times New Roman"/>
              </a:rPr>
              <a:t>Хейлсберг</a:t>
            </a:r>
            <a:endParaRPr lang="ru-RU" sz="2400" b="1" spc="-5" dirty="0">
              <a:latin typeface="Bookman Old Style" panose="02050604050505020204" pitchFamily="18" charset="0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58557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22956EA0-33B4-48F1-925B-D54652BE9463}"/>
              </a:ext>
            </a:extLst>
          </p:cNvPr>
          <p:cNvSpPr/>
          <p:nvPr/>
        </p:nvSpPr>
        <p:spPr>
          <a:xfrm>
            <a:off x="1" y="0"/>
            <a:ext cx="12192000" cy="5569666"/>
          </a:xfrm>
          <a:prstGeom prst="rect">
            <a:avLst/>
          </a:prstGeom>
        </p:spPr>
        <p:txBody>
          <a:bodyPr wrap="square" lIns="360000" rIns="36000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Ключевые особенности C#</a:t>
            </a:r>
            <a:endParaRPr lang="ru-RU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C# унаследовал многие функции от C++, но также добавил ряд новых функций, в том числе: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b="1" dirty="0" smtClean="0">
                <a:latin typeface="Bookman Old Style" panose="02050604050505020204" pitchFamily="18" charset="0"/>
              </a:rPr>
              <a:t>Управляемая </a:t>
            </a:r>
            <a:r>
              <a:rPr lang="ru-RU" sz="2400" b="1" dirty="0">
                <a:latin typeface="Bookman Old Style" panose="02050604050505020204" pitchFamily="18" charset="0"/>
              </a:rPr>
              <a:t>среда:</a:t>
            </a:r>
            <a:r>
              <a:rPr lang="ru-RU" sz="2400" dirty="0">
                <a:latin typeface="Bookman Old Style" panose="02050604050505020204" pitchFamily="18" charset="0"/>
              </a:rPr>
              <a:t> C# выполняется в управляемой среде, которая обеспечивает автоматическое управление памятью и защиту от сбоев.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b="1" dirty="0">
                <a:latin typeface="Bookman Old Style" panose="02050604050505020204" pitchFamily="18" charset="0"/>
              </a:rPr>
              <a:t>Безопасность типов:</a:t>
            </a:r>
            <a:r>
              <a:rPr lang="ru-RU" sz="2400" dirty="0">
                <a:latin typeface="Bookman Old Style" panose="02050604050505020204" pitchFamily="18" charset="0"/>
              </a:rPr>
              <a:t> C# использует строгую систему типов, которая помогает предотвратить ошибки во время выполнения.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b="1" dirty="0" smtClean="0">
                <a:latin typeface="Bookman Old Style" panose="02050604050505020204" pitchFamily="18" charset="0"/>
              </a:rPr>
              <a:t>Совместимость </a:t>
            </a:r>
            <a:r>
              <a:rPr lang="ru-RU" sz="2400" b="1" dirty="0">
                <a:latin typeface="Bookman Old Style" panose="02050604050505020204" pitchFamily="18" charset="0"/>
              </a:rPr>
              <a:t>с .NET:</a:t>
            </a:r>
            <a:r>
              <a:rPr lang="ru-RU" sz="2400" dirty="0">
                <a:latin typeface="Bookman Old Style" panose="02050604050505020204" pitchFamily="18" charset="0"/>
              </a:rPr>
              <a:t> C# является частью платформы .NET, которая предоставляет богатый набор библиотек и служб для разработки приложений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en-US" sz="2400" spc="-5" dirty="0" smtClean="0">
              <a:latin typeface="Bookman Old Style" panose="02050604050505020204" pitchFamily="18" charset="0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12325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12369</TotalTime>
  <Words>2950</Words>
  <Application>Microsoft Office PowerPoint</Application>
  <PresentationFormat>Широкоэкранный</PresentationFormat>
  <Paragraphs>518</Paragraphs>
  <Slides>55</Slides>
  <Notes>55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55</vt:i4>
      </vt:variant>
    </vt:vector>
  </HeadingPairs>
  <TitlesOfParts>
    <vt:vector size="64" baseType="lpstr">
      <vt:lpstr>Arial</vt:lpstr>
      <vt:lpstr>Bookman Old Style</vt:lpstr>
      <vt:lpstr>Calibri</vt:lpstr>
      <vt:lpstr>Calibri Light</vt:lpstr>
      <vt:lpstr>Cascadia Code</vt:lpstr>
      <vt:lpstr>Cascadia Mono</vt:lpstr>
      <vt:lpstr>Microsoft Sans Serif</vt:lpstr>
      <vt:lpstr>Times New Roman</vt:lpstr>
      <vt:lpstr>Тема Office</vt:lpstr>
      <vt:lpstr>Лекция 1. Основы языка C# Содержание лекции: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ПРОГРАММЫ ДЛЯ РАСЧЁТА ПРОДОЛЬНО-ПОПЕРЕЧНЫХ КОЛЕБАНИЙ СТВОЛА АРТИЛЛЕРИЙСКОГО ОРУДИЯ</dc:title>
  <dc:creator>vsufiy</dc:creator>
  <cp:lastModifiedBy>Daniil Kljukin</cp:lastModifiedBy>
  <cp:revision>600</cp:revision>
  <dcterms:modified xsi:type="dcterms:W3CDTF">2025-05-01T12:27:13Z</dcterms:modified>
</cp:coreProperties>
</file>