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7"/>
  </p:notesMasterIdLst>
  <p:sldIdLst>
    <p:sldId id="273" r:id="rId2"/>
    <p:sldId id="1061" r:id="rId3"/>
    <p:sldId id="1062" r:id="rId4"/>
    <p:sldId id="1063" r:id="rId5"/>
    <p:sldId id="1009" r:id="rId6"/>
    <p:sldId id="1010" r:id="rId7"/>
    <p:sldId id="1011" r:id="rId8"/>
    <p:sldId id="1012" r:id="rId9"/>
    <p:sldId id="990" r:id="rId10"/>
    <p:sldId id="971" r:id="rId11"/>
    <p:sldId id="1018" r:id="rId12"/>
    <p:sldId id="992" r:id="rId13"/>
    <p:sldId id="993" r:id="rId14"/>
    <p:sldId id="1051" r:id="rId15"/>
    <p:sldId id="1067" r:id="rId16"/>
    <p:sldId id="1006" r:id="rId17"/>
    <p:sldId id="1007" r:id="rId18"/>
    <p:sldId id="972" r:id="rId19"/>
    <p:sldId id="991" r:id="rId20"/>
    <p:sldId id="994" r:id="rId21"/>
    <p:sldId id="1008" r:id="rId22"/>
    <p:sldId id="1001" r:id="rId23"/>
    <p:sldId id="988" r:id="rId24"/>
    <p:sldId id="1013" r:id="rId25"/>
    <p:sldId id="1014" r:id="rId26"/>
    <p:sldId id="996" r:id="rId27"/>
    <p:sldId id="1055" r:id="rId28"/>
    <p:sldId id="1053" r:id="rId29"/>
    <p:sldId id="995" r:id="rId30"/>
    <p:sldId id="1068" r:id="rId31"/>
    <p:sldId id="1069" r:id="rId32"/>
    <p:sldId id="997" r:id="rId33"/>
    <p:sldId id="1015" r:id="rId34"/>
    <p:sldId id="1016" r:id="rId35"/>
    <p:sldId id="998" r:id="rId36"/>
    <p:sldId id="999" r:id="rId37"/>
    <p:sldId id="1059" r:id="rId38"/>
    <p:sldId id="1060" r:id="rId39"/>
    <p:sldId id="987" r:id="rId40"/>
    <p:sldId id="1000" r:id="rId41"/>
    <p:sldId id="1002" r:id="rId42"/>
    <p:sldId id="1065" r:id="rId43"/>
    <p:sldId id="1066" r:id="rId44"/>
    <p:sldId id="1064" r:id="rId45"/>
    <p:sldId id="105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FC9"/>
    <a:srgbClr val="29292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77741" autoAdjust="0"/>
  </p:normalViewPr>
  <p:slideViewPr>
    <p:cSldViewPr snapToGrid="0">
      <p:cViewPr varScale="1">
        <p:scale>
          <a:sx n="124" d="100"/>
          <a:sy n="124" d="100"/>
        </p:scale>
        <p:origin x="144" y="90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85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68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84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83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будущее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https://learn.microsoft.com/ru-ru/dotnet/csharp/language-reference/operators/switch-expression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40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4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71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47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0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0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9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38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81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0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90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816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785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00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15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12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746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359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39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593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681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26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523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19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166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71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6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875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010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928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003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932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393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03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24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5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3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3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maze.com/csharp-quicksort-algorithm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rogramm.top/c-sharp/algorithm/array-sort/comb-sort/" TargetMode="External"/><Relationship Id="rId5" Type="http://schemas.openxmlformats.org/officeDocument/2006/relationships/hyperlink" Target="https://programm.top/c-sharp/algorithm/array-sort/insertion-sort/" TargetMode="External"/><Relationship Id="rId4" Type="http://schemas.openxmlformats.org/officeDocument/2006/relationships/hyperlink" Target="https://programm.top/c-sharp/algorithm/array-sort/shaker-sor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1453543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2. 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35468" y="2838538"/>
            <a:ext cx="897801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Перечисления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Форматированный вывод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Типы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вычислительных процессов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Операторы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выбора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Циклы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Массивы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Генерация псевдослучайных чисел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Алгоритмы сортировки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Операторы выбора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654356"/>
            <a:ext cx="6556664" cy="2308324"/>
          </a:xfrm>
          <a:prstGeom prst="rect">
            <a:avLst/>
          </a:prstGeom>
          <a:noFill/>
        </p:spPr>
        <p:txBody>
          <a:bodyPr wrap="square" lIns="360000">
            <a:spAutoFit/>
          </a:bodyPr>
          <a:lstStyle/>
          <a:p>
            <a:pPr marL="457200" indent="-457200"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Оператор </a:t>
            </a:r>
            <a:r>
              <a:rPr lang="en-US" sz="2400" b="1" i="0" dirty="0" smtClean="0">
                <a:effectLst/>
                <a:latin typeface="Bookman Old Style" panose="02050604050505020204" pitchFamily="18" charset="0"/>
              </a:rPr>
              <a:t>if</a:t>
            </a:r>
            <a:endParaRPr lang="ru-RU" sz="2400" b="1" i="0" dirty="0" smtClean="0">
              <a:effectLst/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логическая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668380" y="654356"/>
            <a:ext cx="55158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Иначе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2]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1" y="3415421"/>
            <a:ext cx="7218381" cy="3416320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latin typeface="Cascadia Mono" panose="020B0609020000020004" pitchFamily="49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0)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Положительное"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ru-RU" sz="2400" dirty="0" smtClean="0">
                <a:latin typeface="Cascadia Mono" panose="020B06090200000200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% 2 ==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Четное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"Нечётное"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06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7026914" cy="6370975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 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2])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2]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...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 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Иначе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N+1]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11473" y="3811012"/>
            <a:ext cx="81805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value = </a:t>
            </a:r>
            <a:r>
              <a:rPr lang="en-US" sz="2400" dirty="0">
                <a:latin typeface="Cascadia Mono" panose="020B06090200000200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&gt;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"Положительное"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&lt;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"Отрицательное"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"Равно 0"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1471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29389"/>
            <a:ext cx="12192000" cy="6370975"/>
          </a:xfrm>
          <a:prstGeom prst="rect">
            <a:avLst/>
          </a:prstGeom>
          <a:noFill/>
        </p:spPr>
        <p:txBody>
          <a:bodyPr wrap="square" lIns="360000">
            <a:spAutoFit/>
          </a:bodyPr>
          <a:lstStyle/>
          <a:p>
            <a:r>
              <a:rPr lang="ru-RU" sz="2400" i="0" dirty="0">
                <a:effectLst/>
                <a:latin typeface="Bookman Old Style" panose="02050604050505020204" pitchFamily="18" charset="0"/>
              </a:rPr>
              <a:t>2. Оператор </a:t>
            </a:r>
            <a:r>
              <a:rPr lang="en-US" sz="2400" b="1" dirty="0">
                <a:latin typeface="Bookman Old Style" panose="02050604050505020204" pitchFamily="18" charset="0"/>
              </a:rPr>
              <a:t>:? 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dirty="0">
                <a:latin typeface="Bookman Old Style" panose="02050604050505020204" pitchFamily="18" charset="0"/>
              </a:rPr>
              <a:t>тернарный оператор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a=0;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b=10;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(b &lt;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a = -1;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a = 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ctr"/>
            <a:r>
              <a:rPr lang="ru-RU" sz="2400" dirty="0">
                <a:latin typeface="Bookman Old Style" panose="02050604050505020204" pitchFamily="18" charset="0"/>
              </a:rPr>
              <a:t>эквивалентно 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[</a:t>
            </a:r>
            <a:r>
              <a:rPr lang="ru-RU" sz="2400" dirty="0">
                <a:latin typeface="Cascadia Mono" panose="020B0609020000020004" pitchFamily="49" charset="0"/>
              </a:rPr>
              <a:t>тип данных</a:t>
            </a:r>
            <a:r>
              <a:rPr lang="en-US" sz="2400" dirty="0">
                <a:latin typeface="Cascadia Mono" panose="020B0609020000020004" pitchFamily="49" charset="0"/>
              </a:rPr>
              <a:t>] [</a:t>
            </a:r>
            <a:r>
              <a:rPr lang="ru-RU" sz="2400" dirty="0">
                <a:latin typeface="Cascadia Mono" panose="020B0609020000020004" pitchFamily="49" charset="0"/>
              </a:rPr>
              <a:t>имя переменной</a:t>
            </a:r>
            <a:r>
              <a:rPr lang="en-US" sz="2400" dirty="0">
                <a:latin typeface="Cascadia Mono" panose="020B0609020000020004" pitchFamily="49" charset="0"/>
              </a:rPr>
              <a:t>]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= [</a:t>
            </a:r>
            <a:r>
              <a:rPr lang="ru-RU" sz="2400" dirty="0">
                <a:latin typeface="Cascadia Mono" panose="020B0609020000020004" pitchFamily="49" charset="0"/>
              </a:rPr>
              <a:t>логическая конструкция</a:t>
            </a:r>
            <a:r>
              <a:rPr lang="en-US" sz="2400" dirty="0">
                <a:latin typeface="Cascadia Mono" panose="020B0609020000020004" pitchFamily="49" charset="0"/>
              </a:rPr>
              <a:t>]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								? [</a:t>
            </a:r>
            <a:r>
              <a:rPr lang="ru-RU" sz="2400" dirty="0">
                <a:latin typeface="Cascadia Mono" panose="020B0609020000020004" pitchFamily="49" charset="0"/>
              </a:rPr>
              <a:t>значение если истина</a:t>
            </a:r>
            <a:r>
              <a:rPr lang="en-US" sz="2400" dirty="0">
                <a:latin typeface="Cascadia Mono" panose="020B0609020000020004" pitchFamily="49" charset="0"/>
              </a:rPr>
              <a:t>]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								</a:t>
            </a:r>
            <a:r>
              <a:rPr lang="en-US" sz="2400" dirty="0">
                <a:latin typeface="Cascadia Mono" panose="020B0609020000020004" pitchFamily="49" charset="0"/>
              </a:rPr>
              <a:t>: [</a:t>
            </a:r>
            <a:r>
              <a:rPr lang="ru-RU" sz="2400" dirty="0">
                <a:latin typeface="Cascadia Mono" panose="020B0609020000020004" pitchFamily="49" charset="0"/>
              </a:rPr>
              <a:t>значение если ложь</a:t>
            </a:r>
            <a:r>
              <a:rPr lang="en-US" sz="2400" dirty="0">
                <a:latin typeface="Cascadia Mono" panose="020B0609020000020004" pitchFamily="49" charset="0"/>
              </a:rPr>
              <a:t>];</a:t>
            </a:r>
          </a:p>
          <a:p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b = 10;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 = </a:t>
            </a:r>
            <a:r>
              <a:rPr lang="it-IT" sz="2400" dirty="0">
                <a:latin typeface="Cascadia Mono" panose="020B0609020000020004" pitchFamily="49" charset="0"/>
              </a:rPr>
              <a:t>b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 0 ? -1 : 1</a:t>
            </a:r>
            <a:r>
              <a:rPr lang="it-IT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99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6095999" cy="3416320"/>
          </a:xfrm>
          <a:prstGeom prst="rect">
            <a:avLst/>
          </a:prstGeom>
          <a:noFill/>
        </p:spPr>
        <p:txBody>
          <a:bodyPr wrap="square" l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0" dirty="0">
                <a:effectLst/>
                <a:latin typeface="Bookman Old Style" panose="02050604050505020204" pitchFamily="18" charset="0"/>
              </a:rPr>
              <a:t>3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. Оператор </a:t>
            </a:r>
            <a:r>
              <a:rPr lang="en-US" sz="2400" b="1" dirty="0" smtClean="0">
                <a:latin typeface="Bookman Old Style" panose="02050604050505020204" pitchFamily="18" charset="0"/>
              </a:rPr>
              <a:t>switch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Конструкция </a:t>
            </a:r>
            <a:r>
              <a:rPr lang="ru-RU" sz="2400" dirty="0" err="1">
                <a:latin typeface="Bookman Old Style" panose="02050604050505020204" pitchFamily="18" charset="0"/>
              </a:rPr>
              <a:t>switch</a:t>
            </a:r>
            <a:r>
              <a:rPr lang="ru-RU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</a:rPr>
              <a:t>case</a:t>
            </a:r>
            <a:r>
              <a:rPr lang="ru-RU" sz="2400" dirty="0">
                <a:latin typeface="Bookman Old Style" panose="02050604050505020204" pitchFamily="18" charset="0"/>
              </a:rPr>
              <a:t> оценивает некоторое выражение и сравнивает его значение с набором значений. И при совпадении значений выполняет определенный код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0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 </a:t>
            </a:r>
            <a:r>
              <a:rPr lang="en-US" sz="2400" dirty="0">
                <a:latin typeface="Cascadia Mono" panose="020B0609020000020004" pitchFamily="49" charset="0"/>
              </a:rPr>
              <a:t>([</a:t>
            </a:r>
            <a:r>
              <a:rPr lang="ru-RU" sz="2400" dirty="0">
                <a:latin typeface="Cascadia Mono" panose="020B0609020000020004" pitchFamily="49" charset="0"/>
              </a:rPr>
              <a:t>значение переменной</a:t>
            </a:r>
            <a:r>
              <a:rPr lang="en-US" sz="2400" dirty="0">
                <a:latin typeface="Cascadia Mono" panose="020B0609020000020004" pitchFamily="49" charset="0"/>
              </a:rPr>
              <a:t>])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[</a:t>
            </a:r>
            <a:r>
              <a:rPr lang="ru-RU" sz="2400" dirty="0">
                <a:latin typeface="Cascadia Mono" panose="020B0609020000020004" pitchFamily="49" charset="0"/>
              </a:rPr>
              <a:t>шаблон</a:t>
            </a:r>
            <a:r>
              <a:rPr lang="en-US" sz="2400" dirty="0">
                <a:latin typeface="Cascadia Mono" panose="020B0609020000020004" pitchFamily="49" charset="0"/>
              </a:rPr>
              <a:t> 1]: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[</a:t>
            </a:r>
            <a:r>
              <a:rPr lang="ru-RU" sz="2400" dirty="0"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latin typeface="Cascadia Mono" panose="020B0609020000020004" pitchFamily="49" charset="0"/>
              </a:rPr>
              <a:t> 1]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...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[</a:t>
            </a:r>
            <a:r>
              <a:rPr lang="ru-RU" sz="2400" dirty="0">
                <a:latin typeface="Cascadia Mono" panose="020B0609020000020004" pitchFamily="49" charset="0"/>
              </a:rPr>
              <a:t>шаблон</a:t>
            </a:r>
            <a:r>
              <a:rPr lang="en-US" sz="2400" dirty="0">
                <a:latin typeface="Cascadia Mono" panose="020B0609020000020004" pitchFamily="49" charset="0"/>
              </a:rPr>
              <a:t> N]: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[</a:t>
            </a:r>
            <a:r>
              <a:rPr lang="ru-RU" sz="2400" dirty="0"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latin typeface="Cascadia Mono" panose="020B0609020000020004" pitchFamily="49" charset="0"/>
              </a:rPr>
              <a:t> N]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default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[</a:t>
            </a:r>
            <a:r>
              <a:rPr lang="ru-RU" sz="2400" dirty="0"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latin typeface="Cascadia Mono" panose="020B0609020000020004" pitchFamily="49" charset="0"/>
              </a:rPr>
              <a:t> N+1]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9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"0"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“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Привет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"1"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“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Пока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default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"..."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+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-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default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0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3555619" y="4472795"/>
            <a:ext cx="8636381" cy="2308324"/>
          </a:xfrm>
          <a:prstGeom prst="rect">
            <a:avLst/>
          </a:prstGeom>
          <a:noFill/>
        </p:spPr>
        <p:txBody>
          <a:bodyPr wrap="square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Блок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default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не обязателен.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Специальное слово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также не обязательно, оно говорит о выходе из текущего блока, если его нет, то будут проверяться остальные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3" name="Прямоугольник 2"/>
          <p:cNvSpPr/>
          <p:nvPr/>
        </p:nvSpPr>
        <p:spPr>
          <a:xfrm>
            <a:off x="1411112" y="925688"/>
            <a:ext cx="107808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switch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Morning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Доброе утро"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Добрый день"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Добрый вечер"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Night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Доброй ночи"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_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"Неизвестное время суток"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Morning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Night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311125"/>
            <a:ext cx="12192000" cy="461665"/>
          </a:xfrm>
          <a:prstGeom prst="rect">
            <a:avLst/>
          </a:prstGeom>
          <a:noFill/>
        </p:spPr>
        <p:txBody>
          <a:bodyPr wrap="square" lIns="360000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switch-expression</a:t>
            </a:r>
            <a:r>
              <a:rPr lang="ru-RU" sz="2400" dirty="0" smtClean="0">
                <a:latin typeface="Bookman Old Style" panose="02050604050505020204" pitchFamily="18" charset="0"/>
              </a:rPr>
              <a:t>: 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86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1" y="654356"/>
            <a:ext cx="6516060" cy="6186309"/>
          </a:xfrm>
          <a:prstGeom prst="rect">
            <a:avLst/>
          </a:prstGeom>
          <a:noFill/>
        </p:spPr>
        <p:txBody>
          <a:bodyPr wrap="square" lIns="36000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 получится в результате операций: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10)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100;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50)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3;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2;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6516061" y="1077956"/>
            <a:ext cx="5675939" cy="578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10)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100;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5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3;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+= 2;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34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10821" y="0"/>
            <a:ext cx="6205701" cy="5780044"/>
          </a:xfrm>
          <a:prstGeom prst="rect">
            <a:avLst/>
          </a:prstGeom>
          <a:noFill/>
        </p:spPr>
        <p:txBody>
          <a:bodyPr wrap="square" lIns="360000">
            <a:spAutoFit/>
          </a:bodyPr>
          <a:lstStyle/>
          <a:p>
            <a:pPr>
              <a:lnSpc>
                <a:spcPct val="110000"/>
              </a:lnSpc>
            </a:pP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5;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j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10;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k =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 j ?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 j :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- j;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13;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b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5;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c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 == b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 : b;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5;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w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 % 2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w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w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461051" y="-41"/>
            <a:ext cx="5730949" cy="685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 = 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Вася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”;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Петя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”;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 </a:t>
            </a:r>
            <a:r>
              <a:rPr lang="en-US" sz="2400" dirty="0">
                <a:latin typeface="Cascadia Mono" panose="020B0609020000020004" pitchFamily="49" charset="0"/>
              </a:rPr>
              <a:t>(a)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“</a:t>
            </a:r>
            <a:r>
              <a:rPr lang="ru-RU" sz="2400" dirty="0">
                <a:latin typeface="Cascadia Mono" panose="020B0609020000020004" pitchFamily="49" charset="0"/>
              </a:rPr>
              <a:t>Коля</a:t>
            </a:r>
            <a:r>
              <a:rPr lang="en-US" sz="2400" dirty="0" smtClean="0">
                <a:latin typeface="Cascadia Mono" panose="020B0609020000020004" pitchFamily="49" charset="0"/>
              </a:rPr>
              <a:t>”: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</a:t>
            </a:r>
            <a:r>
              <a:rPr lang="en-US" sz="2400" dirty="0" err="1"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latin typeface="Cascadia Mono" panose="020B0609020000020004" pitchFamily="49" charset="0"/>
              </a:rPr>
              <a:t>(1);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latin typeface="Cascadia Mono" panose="020B0609020000020004" pitchFamily="49" charset="0"/>
              </a:rPr>
              <a:t>“</a:t>
            </a:r>
            <a:r>
              <a:rPr lang="ru-RU" sz="2400" dirty="0" smtClean="0">
                <a:latin typeface="Cascadia Mono" panose="020B0609020000020004" pitchFamily="49" charset="0"/>
              </a:rPr>
              <a:t>Петя</a:t>
            </a:r>
            <a:r>
              <a:rPr lang="en-US" sz="2400" dirty="0" smtClean="0">
                <a:latin typeface="Cascadia Mono" panose="020B0609020000020004" pitchFamily="49" charset="0"/>
              </a:rPr>
              <a:t>”: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latin typeface="Cascadia Mono" panose="020B0609020000020004" pitchFamily="49" charset="0"/>
              </a:rPr>
              <a:t>2</a:t>
            </a:r>
            <a:r>
              <a:rPr lang="en-US" sz="2400" dirty="0" smtClean="0">
                <a:latin typeface="Cascadia Mono" panose="020B0609020000020004" pitchFamily="49" charset="0"/>
              </a:rPr>
              <a:t>);</a:t>
            </a:r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latin typeface="Cascadia Mono" panose="020B0609020000020004" pitchFamily="49" charset="0"/>
              </a:rPr>
              <a:t>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Вася</a:t>
            </a:r>
            <a:r>
              <a:rPr lang="en-US" sz="2400" dirty="0" smtClean="0">
                <a:latin typeface="Cascadia Mono" panose="020B0609020000020004" pitchFamily="49" charset="0"/>
              </a:rPr>
              <a:t>”: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latin typeface="Cascadia Mono" panose="020B0609020000020004" pitchFamily="49" charset="0"/>
              </a:rPr>
              <a:t>3</a:t>
            </a:r>
            <a:r>
              <a:rPr lang="en-US" sz="2400" dirty="0" smtClean="0">
                <a:latin typeface="Cascadia Mono" panose="020B0609020000020004" pitchFamily="49" charset="0"/>
              </a:rPr>
              <a:t>);</a:t>
            </a:r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5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65" y="-616"/>
            <a:ext cx="12191999" cy="90486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Цикличные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программы – когда действие необходимо выполнять множество раз пока выполняется какое-либо условие.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002738" y="1110493"/>
            <a:ext cx="2643372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1</a:t>
            </a:r>
          </a:p>
        </p:txBody>
      </p:sp>
      <p:cxnSp>
        <p:nvCxnSpPr>
          <p:cNvPr id="16" name="Прямая со стрелкой 15"/>
          <p:cNvCxnSpPr>
            <a:stCxn id="15" idx="2"/>
            <a:endCxn id="20" idx="0"/>
          </p:cNvCxnSpPr>
          <p:nvPr/>
        </p:nvCxnSpPr>
        <p:spPr>
          <a:xfrm>
            <a:off x="8324424" y="1619124"/>
            <a:ext cx="0" cy="60172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7002738" y="3500567"/>
            <a:ext cx="2650892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2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0218191" y="2365217"/>
            <a:ext cx="1697183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err="1" smtClean="0">
                <a:latin typeface="Bookman Old Style" panose="02050604050505020204" pitchFamily="18" charset="0"/>
              </a:rPr>
              <a:t>Инстр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3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19" name="Прямая со стрелкой 18"/>
          <p:cNvCxnSpPr>
            <a:stCxn id="20" idx="3"/>
            <a:endCxn id="18" idx="1"/>
          </p:cNvCxnSpPr>
          <p:nvPr/>
        </p:nvCxnSpPr>
        <p:spPr>
          <a:xfrm>
            <a:off x="9871365" y="2619532"/>
            <a:ext cx="346826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Блок-схема: решение 19"/>
          <p:cNvSpPr/>
          <p:nvPr/>
        </p:nvSpPr>
        <p:spPr>
          <a:xfrm>
            <a:off x="6777483" y="2220845"/>
            <a:ext cx="3093882" cy="797374"/>
          </a:xfrm>
          <a:prstGeom prst="flowChartDecision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dk1"/>
                </a:solidFill>
                <a:latin typeface="Bookman Old Style" panose="02050604050505020204" pitchFamily="18" charset="0"/>
              </a:rPr>
              <a:t>Условие</a:t>
            </a:r>
          </a:p>
        </p:txBody>
      </p:sp>
      <p:cxnSp>
        <p:nvCxnSpPr>
          <p:cNvPr id="21" name="Прямая со стрелкой 20"/>
          <p:cNvCxnSpPr>
            <a:stCxn id="20" idx="2"/>
            <a:endCxn id="17" idx="0"/>
          </p:cNvCxnSpPr>
          <p:nvPr/>
        </p:nvCxnSpPr>
        <p:spPr>
          <a:xfrm>
            <a:off x="8324424" y="3018219"/>
            <a:ext cx="3760" cy="48234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9156715" y="1945401"/>
            <a:ext cx="146886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Истина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8541170" y="2968891"/>
            <a:ext cx="146886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Ложь</a:t>
            </a:r>
          </a:p>
        </p:txBody>
      </p:sp>
      <p:cxnSp>
        <p:nvCxnSpPr>
          <p:cNvPr id="25" name="Прямая со стрелкой 24"/>
          <p:cNvCxnSpPr>
            <a:stCxn id="18" idx="0"/>
          </p:cNvCxnSpPr>
          <p:nvPr/>
        </p:nvCxnSpPr>
        <p:spPr>
          <a:xfrm flipV="1">
            <a:off x="11066783" y="1909531"/>
            <a:ext cx="0" cy="45568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8303451" y="1909531"/>
            <a:ext cx="276333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0" y="833040"/>
            <a:ext cx="6777482" cy="3979551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Виды циклов: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Безусловные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(бесконечные) – когда условие выхода не предусмотрено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предусловием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сначала проверяется условие, потом выполняется тело цикла.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постусловием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сначала выполняется тело цикла, потом проверяется условие.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0" y="4719199"/>
            <a:ext cx="12191999" cy="2200602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выходом из середины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наиболее общая форма цикла. Синтаксически цикл оформляется с помощью: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начала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цикла,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конца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и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команды выхода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Совместный цикл (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цикл по коллекции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) – «Выполнить для всех элементов»</a:t>
            </a:r>
          </a:p>
        </p:txBody>
      </p:sp>
    </p:spTree>
    <p:extLst>
      <p:ext uri="{BB962C8B-B14F-4D97-AF65-F5344CB8AC3E}">
        <p14:creationId xmlns:p14="http://schemas.microsoft.com/office/powerpoint/2010/main" val="33906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Циклы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86514" y="776834"/>
            <a:ext cx="1313463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>
                <a:effectLst/>
                <a:latin typeface="Bookman Old Style" panose="02050604050505020204" pitchFamily="18" charset="0"/>
              </a:rPr>
              <a:t>Итерация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– повторение какого-либо действия.</a:t>
            </a:r>
          </a:p>
          <a:p>
            <a:pPr marL="457200" indent="-457200" algn="l">
              <a:buAutoNum type="arabicPeriod"/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Цикл </a:t>
            </a:r>
            <a:r>
              <a:rPr lang="en-US" sz="2400" b="1" i="0" dirty="0">
                <a:effectLst/>
                <a:latin typeface="Bookman Old Style" panose="02050604050505020204" pitchFamily="18" charset="0"/>
              </a:rPr>
              <a:t>for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ru-RU" sz="2400" dirty="0">
                <a:latin typeface="Bookman Old Style" panose="02050604050505020204" pitchFamily="18" charset="0"/>
              </a:rPr>
              <a:t> (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 	</a:t>
            </a:r>
            <a:r>
              <a:rPr lang="ru-RU" sz="2400" dirty="0">
                <a:latin typeface="Bookman Old Style" panose="02050604050505020204" pitchFamily="18" charset="0"/>
              </a:rPr>
              <a:t>[</a:t>
            </a:r>
            <a:r>
              <a:rPr lang="ru-RU" sz="2400" dirty="0" err="1">
                <a:latin typeface="Bookman Old Style" panose="02050604050505020204" pitchFamily="18" charset="0"/>
              </a:rPr>
              <a:t>действия_до_выполнения_цикла</a:t>
            </a:r>
            <a:r>
              <a:rPr lang="ru-RU" sz="2400" dirty="0">
                <a:latin typeface="Bookman Old Style" panose="02050604050505020204" pitchFamily="18" charset="0"/>
              </a:rPr>
              <a:t>];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	</a:t>
            </a:r>
            <a:r>
              <a:rPr lang="ru-RU" sz="2400" dirty="0">
                <a:latin typeface="Bookman Old Style" panose="02050604050505020204" pitchFamily="18" charset="0"/>
              </a:rPr>
              <a:t>[условие];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 	</a:t>
            </a:r>
            <a:r>
              <a:rPr lang="ru-RU" sz="2400" dirty="0">
                <a:latin typeface="Bookman Old Style" panose="02050604050505020204" pitchFamily="18" charset="0"/>
              </a:rPr>
              <a:t>[</a:t>
            </a:r>
            <a:r>
              <a:rPr lang="ru-RU" sz="2400" dirty="0" err="1">
                <a:latin typeface="Bookman Old Style" panose="02050604050505020204" pitchFamily="18" charset="0"/>
              </a:rPr>
              <a:t>действия_после_выполнения</a:t>
            </a:r>
            <a:r>
              <a:rPr lang="en-US" sz="2400" dirty="0">
                <a:latin typeface="Bookman Old Style" panose="02050604050505020204" pitchFamily="18" charset="0"/>
              </a:rPr>
              <a:t>_</a:t>
            </a:r>
            <a:r>
              <a:rPr lang="ru-RU" sz="2400" dirty="0">
                <a:latin typeface="Bookman Old Style" panose="02050604050505020204" pitchFamily="18" charset="0"/>
              </a:rPr>
              <a:t>итерации])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{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    // действия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&lt;= 10;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10 ?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"_"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246" y="5718095"/>
            <a:ext cx="7297168" cy="1124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6423925" y="3341119"/>
            <a:ext cx="5374375" cy="120032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Bookman Old Style" panose="02050604050505020204" pitchFamily="18" charset="0"/>
              </a:rPr>
              <a:t>Сначала проверяется условие,</a:t>
            </a:r>
          </a:p>
          <a:p>
            <a:pPr algn="l"/>
            <a:r>
              <a:rPr lang="ru-RU" sz="2400" dirty="0">
                <a:latin typeface="Bookman Old Style" panose="02050604050505020204" pitchFamily="18" charset="0"/>
              </a:rPr>
              <a:t>потом выполняется тело цикла,</a:t>
            </a:r>
          </a:p>
          <a:p>
            <a:pPr algn="l"/>
            <a:r>
              <a:rPr lang="ru-RU" sz="2400" dirty="0">
                <a:latin typeface="Bookman Old Style" panose="02050604050505020204" pitchFamily="18" charset="0"/>
              </a:rPr>
              <a:t>потом выполняется инкремент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1" y="654356"/>
            <a:ext cx="12192001" cy="5937010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Перечислимые константы (перечисления)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это тип значения, определенный набором именованных констант применяемого целочисленного типа. Чтобы определить тип перечисления, используйте ключевое слово </a:t>
            </a:r>
            <a:r>
              <a:rPr lang="ru-RU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enum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и укажите имена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: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Transport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myTransport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Transport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.Car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dayTime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en-US" sz="2400" dirty="0" err="1" smtClean="0">
                <a:latin typeface="Cascadia Mono" panose="020B0609020000020004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Evening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Создаем возможные транспортные средства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Transport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Car, Airplane, Bicycle, Boat, Spaceship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Создаем возможные времена дня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Morning, Afternoon, Evening, Night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Перечисления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936" y="2492373"/>
            <a:ext cx="10628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1333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96904" y="258951"/>
            <a:ext cx="131346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Цикл </a:t>
            </a:r>
            <a:r>
              <a:rPr lang="en-US" sz="2400" b="1" i="0" dirty="0">
                <a:effectLst/>
                <a:latin typeface="Bookman Old Style" panose="02050604050505020204" pitchFamily="18" charset="0"/>
              </a:rPr>
              <a:t>do while</a:t>
            </a:r>
          </a:p>
          <a:p>
            <a:endParaRPr lang="en-US" sz="2400" dirty="0"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ru-RU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действия цикла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ru-RU" sz="2400" dirty="0">
                <a:latin typeface="Consolas" panose="020B0609020204030204" pitchFamily="49" charset="0"/>
              </a:rPr>
              <a:t> (условие)</a:t>
            </a:r>
            <a:endParaRPr lang="nn-NO" sz="2400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17191" y="258951"/>
            <a:ext cx="6096000" cy="2677656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5);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6904" y="3792992"/>
            <a:ext cx="324319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ru-RU" sz="2400" b="1" dirty="0">
                <a:latin typeface="Bookman Old Style" panose="02050604050505020204" pitchFamily="18" charset="0"/>
              </a:rPr>
              <a:t>Цикл </a:t>
            </a:r>
            <a:r>
              <a:rPr lang="en-US" sz="2400" b="1" dirty="0">
                <a:latin typeface="Bookman Old Style" panose="02050604050505020204" pitchFamily="18" charset="0"/>
              </a:rPr>
              <a:t>while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ru-RU" sz="2400" dirty="0">
                <a:latin typeface="Consolas" panose="020B0609020204030204" pitchFamily="49" charset="0"/>
              </a:rPr>
              <a:t>условие)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действия цикла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17191" y="3792992"/>
            <a:ext cx="6096000" cy="2308324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5)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6285804" y="4116157"/>
            <a:ext cx="5746172" cy="83099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Сначала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проверяется условие, потом выполняется тело цикла.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6285804" y="970329"/>
            <a:ext cx="5746172" cy="83099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Bookman Old Style" panose="02050604050505020204" pitchFamily="18" charset="0"/>
              </a:rPr>
              <a:t>Сначала выполняется тело цикла,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l"/>
            <a:r>
              <a:rPr lang="ru-RU" sz="2400" dirty="0">
                <a:latin typeface="Bookman Old Style" panose="02050604050505020204" pitchFamily="18" charset="0"/>
              </a:rPr>
              <a:t>потом проверяется условие.</a:t>
            </a:r>
          </a:p>
        </p:txBody>
      </p:sp>
    </p:spTree>
    <p:extLst>
      <p:ext uri="{BB962C8B-B14F-4D97-AF65-F5344CB8AC3E}">
        <p14:creationId xmlns:p14="http://schemas.microsoft.com/office/powerpoint/2010/main" val="14566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80103" y="654356"/>
            <a:ext cx="12111897" cy="6444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Мы хотим повторить действие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5 раз</a:t>
            </a:r>
            <a:r>
              <a:rPr lang="ru-RU" sz="2400" dirty="0" smtClean="0">
                <a:latin typeface="Bookman Old Style" panose="02050604050505020204" pitchFamily="18" charset="0"/>
              </a:rPr>
              <a:t>, что должно стоять вместо </a:t>
            </a:r>
            <a:r>
              <a:rPr lang="en-US" sz="2400" b="1" dirty="0" smtClean="0">
                <a:latin typeface="Bookman Old Style" panose="02050604050505020204" pitchFamily="18" charset="0"/>
              </a:rPr>
              <a:t>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&lt;=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100;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 &gt;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N;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i--)</a:t>
            </a:r>
            <a:endParaRPr lang="nn-NO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0;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N;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i += 3)</a:t>
            </a:r>
            <a:endParaRPr lang="nn-NO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61710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96904" y="126639"/>
            <a:ext cx="1199509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>
                <a:effectLst/>
                <a:latin typeface="Bookman Old Style" panose="02050604050505020204" pitchFamily="18" charset="0"/>
              </a:rPr>
              <a:t>Специальное слово </a:t>
            </a:r>
            <a:r>
              <a:rPr lang="en-US" sz="2400" b="1" i="0" dirty="0">
                <a:effectLst/>
                <a:latin typeface="Bookman Old Style" panose="02050604050505020204" pitchFamily="18" charset="0"/>
              </a:rPr>
              <a:t>continue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применяется для перехода к следующей итерации цикла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1000;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i++)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Если число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равно 100,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то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завершаем цикл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== 100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Если число четное, то переходим к следующей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итерации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% 2 ==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continue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Специальное слово </a:t>
            </a:r>
            <a:r>
              <a:rPr lang="en-US" sz="2400" b="1" dirty="0">
                <a:latin typeface="Bookman Old Style" panose="02050604050505020204" pitchFamily="18" charset="0"/>
              </a:rPr>
              <a:t>break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применяется для прерывания текущего блока кода, например, для остановки цикла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Массивы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Массив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</a:t>
            </a:r>
            <a:r>
              <a:rPr lang="ru-RU" sz="2400" dirty="0" smtClean="0">
                <a:latin typeface="Bookman Old Style" panose="02050604050505020204" pitchFamily="18" charset="0"/>
              </a:rPr>
              <a:t>собой набор </a:t>
            </a:r>
            <a:r>
              <a:rPr lang="ru-RU" sz="2400" dirty="0">
                <a:latin typeface="Bookman Old Style" panose="02050604050505020204" pitchFamily="18" charset="0"/>
              </a:rPr>
              <a:t>однотипных данных. Объявление массива похоже на объявление переменной за тем исключением, что после указания типа ставятся квадратные скобки: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тип_переменных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Инициализация массива: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new </a:t>
            </a:r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тип_переменных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количество_элементов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[5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array2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array3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[500];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58389" y="179312"/>
            <a:ext cx="1166622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работы с массивом: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 элементам массива обращаются по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Индексу.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Индексация начинается с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нуля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!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Создадим массив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длины 5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Внутри: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0 0 0 0 0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array[0] = 3;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0 0 0 0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array[2] = 7;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новых версиях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C#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возможно обращение с конца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[^1]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3 0 7 0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[^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3 0 7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5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Чтобы узнать длину массива, необходимо вызвать свойство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Length: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58389" y="0"/>
            <a:ext cx="1166622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работы с массивом: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Создадим и сразу заполним массив: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{1, 3, 2, 5, 4};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Внутри: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1 3 2 5 4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Можно написать так: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3, 2, 5, 4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Но тогда нужно явно указать, что числа вещественные написав знак после запятой хотя бы в одном числе: 1.0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3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2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5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4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 применением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[]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{1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.0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3, 2, 5, 4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1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3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2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5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4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3496350" y="1180483"/>
            <a:ext cx="5199300" cy="979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Стек</a:t>
            </a:r>
          </a:p>
          <a:p>
            <a:pPr algn="ctr"/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38743" y="2763069"/>
            <a:ext cx="4334472" cy="3777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Непрерывная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область </a:t>
            </a:r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памяти в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Куче</a:t>
            </a:r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640974" y="3698289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891664" y="1635743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Прямая со стрелкой 28"/>
          <p:cNvCxnSpPr>
            <a:stCxn id="27" idx="2"/>
            <a:endCxn id="19" idx="0"/>
          </p:cNvCxnSpPr>
          <p:nvPr/>
        </p:nvCxnSpPr>
        <p:spPr>
          <a:xfrm flipH="1">
            <a:off x="2705979" y="2062246"/>
            <a:ext cx="1960538" cy="7008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6891491" y="1635743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array2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1" name="Прямая со стрелкой 30"/>
          <p:cNvCxnSpPr>
            <a:stCxn id="30" idx="2"/>
            <a:endCxn id="43" idx="0"/>
          </p:cNvCxnSpPr>
          <p:nvPr/>
        </p:nvCxnSpPr>
        <p:spPr>
          <a:xfrm>
            <a:off x="7666344" y="2062246"/>
            <a:ext cx="1883292" cy="7005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Особенности работы с массивами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0" y="66536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Создание 2 массивов выглядит следующим образом в памяти: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1640974" y="4353519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640973" y="5008749"/>
            <a:ext cx="2414659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…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640974" y="5663979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</a:t>
            </a:r>
            <a:r>
              <a:rPr lang="en-US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N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7382400" y="2762843"/>
            <a:ext cx="4334472" cy="3777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Непрерывная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область </a:t>
            </a:r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памяти в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Куче</a:t>
            </a:r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8484631" y="3698063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8484631" y="4353293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8484630" y="5008523"/>
            <a:ext cx="2414659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…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8484631" y="5663753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</a:t>
            </a:r>
            <a:r>
              <a:rPr lang="en-US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N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0549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array2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array2 = array;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B050"/>
                </a:solidFill>
                <a:latin typeface="Consolas" panose="020B0609020204030204" pitchFamily="49" charset="0"/>
              </a:rPr>
              <a:t>Теперь ссылка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array2 </a:t>
            </a:r>
            <a:r>
              <a:rPr lang="ru-RU" sz="2400" dirty="0">
                <a:solidFill>
                  <a:srgbClr val="00B050"/>
                </a:solidFill>
                <a:latin typeface="Consolas" panose="020B0609020204030204" pitchFamily="49" charset="0"/>
              </a:rPr>
              <a:t>указывает на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B050"/>
                </a:solidFill>
                <a:latin typeface="Consolas" panose="020B0609020204030204" pitchFamily="49" charset="0"/>
              </a:rPr>
              <a:t>ту же область памяти, что и у 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array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{array2[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992700" y="2553005"/>
            <a:ext cx="5199300" cy="979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Стек</a:t>
            </a:r>
          </a:p>
          <a:p>
            <a:pPr algn="ctr"/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057491" y="397923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9" name="Прямоугольник 18"/>
          <p:cNvSpPr/>
          <p:nvPr/>
        </p:nvSpPr>
        <p:spPr>
          <a:xfrm>
            <a:off x="2604211" y="3979232"/>
            <a:ext cx="9109268" cy="20291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Непрерывная область в памяти в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Куче</a:t>
            </a:r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771059" y="4534075"/>
            <a:ext cx="1869120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866978" y="4522469"/>
            <a:ext cx="1884664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1</a:t>
            </a:r>
            <a:endParaRPr lang="ru-RU" sz="24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983273" y="4517662"/>
            <a:ext cx="2141611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…</a:t>
            </a:r>
            <a:endParaRPr lang="ru-RU" sz="24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9356514" y="4517662"/>
            <a:ext cx="2081919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N</a:t>
            </a:r>
            <a:endParaRPr lang="ru-RU" sz="24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7408629" y="3012655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Прямая со стрелкой 28"/>
          <p:cNvCxnSpPr>
            <a:stCxn id="27" idx="2"/>
            <a:endCxn id="19" idx="0"/>
          </p:cNvCxnSpPr>
          <p:nvPr/>
        </p:nvCxnSpPr>
        <p:spPr>
          <a:xfrm flipH="1">
            <a:off x="7158845" y="3439158"/>
            <a:ext cx="1024637" cy="5400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10282783" y="3011448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array2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1" name="Прямая со стрелкой 30"/>
          <p:cNvCxnSpPr>
            <a:stCxn id="30" idx="2"/>
            <a:endCxn id="19" idx="0"/>
          </p:cNvCxnSpPr>
          <p:nvPr/>
        </p:nvCxnSpPr>
        <p:spPr>
          <a:xfrm flipH="1">
            <a:off x="7158845" y="3437951"/>
            <a:ext cx="3898791" cy="5412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2" y="5838683"/>
            <a:ext cx="6697010" cy="1019317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5686248" y="0"/>
            <a:ext cx="6505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ВАЖНО! </a:t>
            </a:r>
          </a:p>
          <a:p>
            <a:r>
              <a:rPr lang="ru-RU" sz="2400" b="1" dirty="0">
                <a:latin typeface="Bookman Old Style" panose="02050604050505020204" pitchFamily="18" charset="0"/>
              </a:rPr>
              <a:t>Массивы – ссылочные типы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9999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596DC6-9603-4C7D-83E7-F88E4663228E}"/>
              </a:ext>
            </a:extLst>
          </p:cNvPr>
          <p:cNvSpPr txBox="1"/>
          <p:nvPr/>
        </p:nvSpPr>
        <p:spPr>
          <a:xfrm>
            <a:off x="269527" y="88931"/>
            <a:ext cx="11652946" cy="2097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Классификация типов по организации в памяти: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Значимые</a:t>
            </a:r>
            <a:r>
              <a:rPr lang="ru-RU" sz="2400" dirty="0">
                <a:latin typeface="Bookman Old Style" panose="02050604050505020204" pitchFamily="18" charset="0"/>
              </a:rPr>
              <a:t> типы: </a:t>
            </a:r>
            <a:r>
              <a:rPr lang="en-US" sz="2400" dirty="0">
                <a:latin typeface="Bookman Old Style" panose="02050604050505020204" pitchFamily="18" charset="0"/>
              </a:rPr>
              <a:t>bool, byte, short, int, long, float, decimal, double, char, </a:t>
            </a:r>
            <a:r>
              <a:rPr lang="en-US" sz="2400" dirty="0" err="1">
                <a:latin typeface="Bookman Old Style" panose="02050604050505020204" pitchFamily="18" charset="0"/>
              </a:rPr>
              <a:t>enum</a:t>
            </a:r>
            <a:r>
              <a:rPr lang="en-US" sz="2400" dirty="0">
                <a:latin typeface="Bookman Old Style" panose="02050604050505020204" pitchFamily="18" charset="0"/>
              </a:rPr>
              <a:t>, struct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Ссылочные</a:t>
            </a:r>
            <a:r>
              <a:rPr lang="ru-RU" sz="2400" dirty="0">
                <a:latin typeface="Bookman Old Style" panose="02050604050505020204" pitchFamily="18" charset="0"/>
              </a:rPr>
              <a:t> типы:</a:t>
            </a:r>
            <a:r>
              <a:rPr lang="en-US" sz="2400" dirty="0">
                <a:latin typeface="Bookman Old Style" panose="02050604050505020204" pitchFamily="18" charset="0"/>
              </a:rPr>
              <a:t> string, </a:t>
            </a:r>
            <a:r>
              <a:rPr lang="ru-RU" sz="2400" dirty="0">
                <a:latin typeface="Bookman Old Style" panose="02050604050505020204" pitchFamily="18" charset="0"/>
              </a:rPr>
              <a:t>массивы значений, классы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интерфейсы, </a:t>
            </a:r>
            <a:r>
              <a:rPr lang="en-US" sz="2400" dirty="0">
                <a:latin typeface="Bookman Old Style" panose="02050604050505020204" pitchFamily="18" charset="0"/>
              </a:rPr>
              <a:t>object, </a:t>
            </a:r>
            <a:r>
              <a:rPr lang="ru-RU" sz="2400" dirty="0">
                <a:latin typeface="Bookman Old Style" panose="02050604050505020204" pitchFamily="18" charset="0"/>
              </a:rPr>
              <a:t>делегаты.</a:t>
            </a:r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F8ACBECF-83C1-4378-8A40-2C9A9BE3E1D2}"/>
              </a:ext>
            </a:extLst>
          </p:cNvPr>
          <p:cNvGrpSpPr/>
          <p:nvPr/>
        </p:nvGrpSpPr>
        <p:grpSpPr>
          <a:xfrm>
            <a:off x="800100" y="2164472"/>
            <a:ext cx="10477500" cy="4211794"/>
            <a:chOff x="800100" y="2164472"/>
            <a:chExt cx="10477500" cy="4211794"/>
          </a:xfrm>
        </p:grpSpPr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EE945D43-FB69-44C9-8FA3-D7962E359FCC}"/>
                </a:ext>
              </a:extLst>
            </p:cNvPr>
            <p:cNvSpPr/>
            <p:nvPr/>
          </p:nvSpPr>
          <p:spPr>
            <a:xfrm>
              <a:off x="800100" y="4447288"/>
              <a:ext cx="10477500" cy="1928978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b="1" dirty="0">
                  <a:latin typeface="Bookman Old Style" panose="02050604050505020204" pitchFamily="18" charset="0"/>
                </a:rPr>
                <a:t>Куча</a:t>
              </a:r>
              <a:r>
                <a:rPr lang="en-US" sz="2400" b="1" dirty="0">
                  <a:latin typeface="Bookman Old Style" panose="02050604050505020204" pitchFamily="18" charset="0"/>
                </a:rPr>
                <a:t> (Heap)</a:t>
              </a:r>
            </a:p>
          </p:txBody>
        </p:sp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5200D70B-29AE-4226-96BA-0F97CD53E4B9}"/>
                </a:ext>
              </a:extLst>
            </p:cNvPr>
            <p:cNvGrpSpPr/>
            <p:nvPr/>
          </p:nvGrpSpPr>
          <p:grpSpPr>
            <a:xfrm>
              <a:off x="800100" y="2164472"/>
              <a:ext cx="10477500" cy="3945372"/>
              <a:chOff x="685800" y="2164472"/>
              <a:chExt cx="10477500" cy="3945372"/>
            </a:xfrm>
          </p:grpSpPr>
          <p:grpSp>
            <p:nvGrpSpPr>
              <p:cNvPr id="27" name="Группа 26">
                <a:extLst>
                  <a:ext uri="{FF2B5EF4-FFF2-40B4-BE49-F238E27FC236}">
                    <a16:creationId xmlns:a16="http://schemas.microsoft.com/office/drawing/2014/main" id="{6D90A6C4-7933-487F-9693-207B5061C590}"/>
                  </a:ext>
                </a:extLst>
              </p:cNvPr>
              <p:cNvGrpSpPr/>
              <p:nvPr/>
            </p:nvGrpSpPr>
            <p:grpSpPr>
              <a:xfrm>
                <a:off x="685800" y="2164472"/>
                <a:ext cx="10477500" cy="1781152"/>
                <a:chOff x="1098550" y="-224272"/>
                <a:chExt cx="10477500" cy="1781152"/>
              </a:xfrm>
            </p:grpSpPr>
            <p:sp>
              <p:nvSpPr>
                <p:cNvPr id="28" name="Прямоугольник 27">
                  <a:extLst>
                    <a:ext uri="{FF2B5EF4-FFF2-40B4-BE49-F238E27FC236}">
                      <a16:creationId xmlns:a16="http://schemas.microsoft.com/office/drawing/2014/main" id="{807030FF-28BE-4A46-8AAA-A80468C75441}"/>
                    </a:ext>
                  </a:extLst>
                </p:cNvPr>
                <p:cNvSpPr/>
                <p:nvPr/>
              </p:nvSpPr>
              <p:spPr>
                <a:xfrm>
                  <a:off x="1098550" y="-224272"/>
                  <a:ext cx="10477500" cy="1781152"/>
                </a:xfrm>
                <a:prstGeom prst="rect">
                  <a:avLst/>
                </a:prstGeom>
                <a:ln w="571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latin typeface="Bookman Old Style" panose="02050604050505020204" pitchFamily="18" charset="0"/>
                  </a:endParaRPr>
                </a:p>
                <a:p>
                  <a:pPr algn="ctr"/>
                  <a:endParaRPr lang="ru-RU" sz="2400" dirty="0">
                    <a:latin typeface="Bookman Old Style" panose="02050604050505020204" pitchFamily="18" charset="0"/>
                  </a:endParaRPr>
                </a:p>
                <a:p>
                  <a:pPr algn="ctr"/>
                  <a:endParaRPr lang="ru-RU" sz="2400" dirty="0">
                    <a:latin typeface="Bookman Old Style" panose="02050604050505020204" pitchFamily="18" charset="0"/>
                  </a:endParaRPr>
                </a:p>
                <a:p>
                  <a:pPr algn="ctr"/>
                  <a:r>
                    <a:rPr lang="ru-RU" sz="2400" b="1" dirty="0">
                      <a:latin typeface="Bookman Old Style" panose="02050604050505020204" pitchFamily="18" charset="0"/>
                    </a:rPr>
                    <a:t>Стек (</a:t>
                  </a:r>
                  <a:r>
                    <a:rPr lang="en-US" sz="2400" b="1" dirty="0">
                      <a:latin typeface="Bookman Old Style" panose="02050604050505020204" pitchFamily="18" charset="0"/>
                    </a:rPr>
                    <a:t>Stack</a:t>
                  </a:r>
                  <a:r>
                    <a:rPr lang="ru-RU" sz="2400" b="1" dirty="0">
                      <a:latin typeface="Bookman Old Style" panose="02050604050505020204" pitchFamily="18" charset="0"/>
                    </a:rPr>
                    <a:t>)</a:t>
                  </a:r>
                </a:p>
              </p:txBody>
            </p:sp>
            <p:grpSp>
              <p:nvGrpSpPr>
                <p:cNvPr id="9" name="Группа 8">
                  <a:extLst>
                    <a:ext uri="{FF2B5EF4-FFF2-40B4-BE49-F238E27FC236}">
                      <a16:creationId xmlns:a16="http://schemas.microsoft.com/office/drawing/2014/main" id="{D771CDE3-86D6-4AC2-A9C0-6F7337B2E52A}"/>
                    </a:ext>
                  </a:extLst>
                </p:cNvPr>
                <p:cNvGrpSpPr/>
                <p:nvPr/>
              </p:nvGrpSpPr>
              <p:grpSpPr>
                <a:xfrm>
                  <a:off x="1655641" y="-23112"/>
                  <a:ext cx="9382112" cy="913256"/>
                  <a:chOff x="1741109" y="-1261018"/>
                  <a:chExt cx="9382112" cy="913256"/>
                </a:xfrm>
              </p:grpSpPr>
              <p:sp>
                <p:nvSpPr>
                  <p:cNvPr id="13" name="Прямоугольник 12">
                    <a:extLst>
                      <a:ext uri="{FF2B5EF4-FFF2-40B4-BE49-F238E27FC236}">
                        <a16:creationId xmlns:a16="http://schemas.microsoft.com/office/drawing/2014/main" id="{C5B3F426-C6AB-4971-BF1E-5C15D602CEAF}"/>
                      </a:ext>
                    </a:extLst>
                  </p:cNvPr>
                  <p:cNvSpPr/>
                  <p:nvPr/>
                </p:nvSpPr>
                <p:spPr>
                  <a:xfrm>
                    <a:off x="1741109" y="-1261018"/>
                    <a:ext cx="3181349" cy="913256"/>
                  </a:xfrm>
                  <a:prstGeom prst="rect">
                    <a:avLst/>
                  </a:prstGeom>
                  <a:ln w="5715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latin typeface="Bookman Old Style" panose="02050604050505020204" pitchFamily="18" charset="0"/>
                      </a:rPr>
                      <a:t>11</a:t>
                    </a:r>
                  </a:p>
                  <a:p>
                    <a:pPr algn="ctr"/>
                    <a:r>
                      <a:rPr lang="en-US" sz="2400" dirty="0" err="1">
                        <a:latin typeface="Bookman Old Style" panose="02050604050505020204" pitchFamily="18" charset="0"/>
                      </a:rPr>
                      <a:t>myIntegerVariable</a:t>
                    </a:r>
                    <a:endParaRPr lang="ru-RU" sz="2400" dirty="0">
                      <a:latin typeface="Bookman Old Style" panose="02050604050505020204" pitchFamily="18" charset="0"/>
                    </a:endParaRPr>
                  </a:p>
                </p:txBody>
              </p:sp>
              <p:sp>
                <p:nvSpPr>
                  <p:cNvPr id="14" name="Прямоугольник 13">
                    <a:extLst>
                      <a:ext uri="{FF2B5EF4-FFF2-40B4-BE49-F238E27FC236}">
                        <a16:creationId xmlns:a16="http://schemas.microsoft.com/office/drawing/2014/main" id="{788BA2BB-E730-49B7-B223-CD016A833589}"/>
                      </a:ext>
                    </a:extLst>
                  </p:cNvPr>
                  <p:cNvSpPr/>
                  <p:nvPr/>
                </p:nvSpPr>
                <p:spPr>
                  <a:xfrm>
                    <a:off x="8507021" y="-1261018"/>
                    <a:ext cx="2616200" cy="913256"/>
                  </a:xfrm>
                  <a:prstGeom prst="rect">
                    <a:avLst/>
                  </a:prstGeom>
                  <a:ln w="5715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2400" b="1" dirty="0">
                        <a:latin typeface="Bookman Old Style" panose="02050604050505020204" pitchFamily="18" charset="0"/>
                      </a:rPr>
                      <a:t>ссылка</a:t>
                    </a:r>
                  </a:p>
                  <a:p>
                    <a:pPr algn="ctr"/>
                    <a:r>
                      <a:rPr lang="en-US" sz="2400" dirty="0" err="1">
                        <a:latin typeface="Bookman Old Style" panose="02050604050505020204" pitchFamily="18" charset="0"/>
                      </a:rPr>
                      <a:t>myStrVariable</a:t>
                    </a:r>
                    <a:endParaRPr lang="ru-RU" sz="2400" dirty="0">
                      <a:latin typeface="Bookman Old Style" panose="02050604050505020204" pitchFamily="18" charset="0"/>
                    </a:endParaRPr>
                  </a:p>
                </p:txBody>
              </p:sp>
            </p:grpSp>
          </p:grp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D4CF6140-571E-4782-BC0D-C21B33997ABD}"/>
                  </a:ext>
                </a:extLst>
              </p:cNvPr>
              <p:cNvSpPr/>
              <p:nvPr/>
            </p:nvSpPr>
            <p:spPr>
              <a:xfrm>
                <a:off x="4625847" y="2365632"/>
                <a:ext cx="3181349" cy="913256"/>
              </a:xfrm>
              <a:prstGeom prst="rect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Bookman Old Style" panose="02050604050505020204" pitchFamily="18" charset="0"/>
                  </a:rPr>
                  <a:t>10.2</a:t>
                </a:r>
              </a:p>
              <a:p>
                <a:pPr algn="ctr"/>
                <a:r>
                  <a:rPr lang="en-US" sz="2400" dirty="0" err="1">
                    <a:latin typeface="Bookman Old Style" panose="02050604050505020204" pitchFamily="18" charset="0"/>
                  </a:rPr>
                  <a:t>myFloatVariable</a:t>
                </a:r>
                <a:endParaRPr lang="ru-RU" sz="24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C54FA159-79E5-495C-8052-773785830B80}"/>
                  </a:ext>
                </a:extLst>
              </p:cNvPr>
              <p:cNvSpPr/>
              <p:nvPr/>
            </p:nvSpPr>
            <p:spPr>
              <a:xfrm>
                <a:off x="8008803" y="5196588"/>
                <a:ext cx="2616200" cy="913256"/>
              </a:xfrm>
              <a:prstGeom prst="rect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>
                    <a:latin typeface="Bookman Old Style" panose="02050604050505020204" pitchFamily="18" charset="0"/>
                  </a:rPr>
                  <a:t>«Строка»</a:t>
                </a:r>
                <a:endParaRPr lang="en-US" sz="2400" b="1" dirty="0"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5" name="Прямая со стрелкой 34">
                <a:extLst>
                  <a:ext uri="{FF2B5EF4-FFF2-40B4-BE49-F238E27FC236}">
                    <a16:creationId xmlns:a16="http://schemas.microsoft.com/office/drawing/2014/main" id="{AA09A283-B353-4142-92AB-6715E1C3BEF5}"/>
                  </a:ext>
                </a:extLst>
              </p:cNvPr>
              <p:cNvCxnSpPr>
                <a:cxnSpLocks/>
                <a:stCxn id="14" idx="2"/>
                <a:endCxn id="34" idx="0"/>
              </p:cNvCxnSpPr>
              <p:nvPr/>
            </p:nvCxnSpPr>
            <p:spPr>
              <a:xfrm>
                <a:off x="9316903" y="3278888"/>
                <a:ext cx="0" cy="191770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026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295590" y="1549010"/>
            <a:ext cx="1313463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ru-RU" sz="2400" dirty="0" err="1">
                <a:latin typeface="Consolas" panose="020B0609020204030204" pitchFamily="49" charset="0"/>
              </a:rPr>
              <a:t>тип_данных</a:t>
            </a:r>
            <a:r>
              <a:rPr lang="ru-RU" sz="2400" dirty="0">
                <a:latin typeface="Consolas" panose="020B0609020204030204" pitchFamily="49" charset="0"/>
              </a:rPr>
              <a:t> переменная </a:t>
            </a:r>
            <a:r>
              <a:rPr lang="ru-RU" sz="2400" dirty="0" err="1">
                <a:latin typeface="Consolas" panose="020B0609020204030204" pitchFamily="49" charset="0"/>
              </a:rPr>
              <a:t>in</a:t>
            </a:r>
            <a:r>
              <a:rPr lang="ru-RU" sz="2400" dirty="0">
                <a:latin typeface="Consolas" panose="020B0609020204030204" pitchFamily="49" charset="0"/>
              </a:rPr>
              <a:t> коллекция)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// действия цикла</a:t>
            </a:r>
          </a:p>
          <a:p>
            <a:r>
              <a:rPr lang="ru-RU" sz="2400" dirty="0" smtClean="0">
                <a:latin typeface="Consolas" panose="020B0609020204030204" pitchFamily="49" charset="0"/>
              </a:rPr>
              <a:t>}</a:t>
            </a:r>
            <a:endParaRPr lang="en-US" sz="2400" dirty="0" smtClean="0">
              <a:latin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[] { 7, 1, 6, 9, 8 };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t in array)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(t);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376031" y="840648"/>
            <a:ext cx="5482936" cy="83099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Bookman Old Style" panose="02050604050505020204" pitchFamily="18" charset="0"/>
              </a:rPr>
              <a:t>Когда надо пробежаться по всем элементам коллекции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421" y="1653386"/>
            <a:ext cx="1014592" cy="4734761"/>
          </a:xfrm>
          <a:prstGeom prst="rect">
            <a:avLst/>
          </a:prstGeom>
        </p:spPr>
      </p:pic>
      <p:sp>
        <p:nvSpPr>
          <p:cNvPr id="11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</a:rPr>
              <a:t>Цикл </a:t>
            </a:r>
            <a:r>
              <a:rPr lang="en-US" sz="2800" b="1" dirty="0" err="1">
                <a:latin typeface="Bookman Old Style" panose="02050604050505020204" pitchFamily="18" charset="0"/>
              </a:rPr>
              <a:t>foreach</a:t>
            </a:r>
            <a:endParaRPr lang="en-US" sz="2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4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5232202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Morning, Afternoon, Evening, Night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Перечисление возможно перевести в целое число, первое значение –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Morning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будет переведено в 0,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Afternoon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в 1 и т.д.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intDayTime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</a:p>
          <a:p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Можно задать свои значения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для каждой именованной константы:</a:t>
            </a:r>
          </a:p>
          <a:p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Morning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Night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936" y="2492373"/>
            <a:ext cx="10628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479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Диапазон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35130" y="691338"/>
            <a:ext cx="117565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 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C# 8.0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была добавлена новая функциональность - индексы и диапазоны, которые упрощают получение из массивов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подмассивов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Для этого в 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C#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есть два типа: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System.Range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и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System.Index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Оба типа являются структурами. Тип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Range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представляет некоторый диапазон значений в некоторой последовательность, а тип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- индекс в последовательности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3..7;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 3 индекса до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35130" y="691338"/>
            <a:ext cx="1175657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Диапазон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представляет часть последовательности, которая ограничена двумя индексами. Начальный индекс включается в диапазон, а конечный индекс НЕ входит в диапазон. Для определения диапазона применяется оператор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«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..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»: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indent="358775" algn="just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3..7;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 3 индекса до 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range2 = 2..;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 2 индекса до конца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range3 = 1..^1;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 1 индекса до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предпоследнего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arr1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[range];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3, 4, 5, 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arr2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[range2];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2, 3, 4, 5, 6, 7, 8,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arr3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[range3];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1, 2, 3, 4, 5, 6, 7,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8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034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Многомерный массив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Массивы характеризуются таким понятием как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ранг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или количество измерений.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Выше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рассматривали массивы, которые имеют одно измерение (то есть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их ранг равен 1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- такие массивы можно представлять в виде ряда (строки или столбца) элемента. 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Но массивы также бывают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многомерными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У таких массивов количество измерений (то есть ранг)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больше 1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Массивы которые имеют два измерения (ранг равен 2) называют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двухмерными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indent="717550"/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[кол-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во_строк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кол-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во_столбцов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M, K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И т.д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8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594324" y="0"/>
            <a:ext cx="933648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Создадим массив с 2 строками и 3 столбцами: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lvl="4"/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2,3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 algn="just"/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Внутри массива:</a:t>
            </a:r>
          </a:p>
          <a:p>
            <a:pPr lvl="4" algn="just"/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0 0 0</a:t>
            </a:r>
          </a:p>
          <a:p>
            <a:pPr lvl="4" algn="just"/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0 0 0</a:t>
            </a:r>
          </a:p>
          <a:p>
            <a:pPr lvl="4"/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array[0,0] = 1;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array[1,2] = 2;</a:t>
            </a:r>
          </a:p>
          <a:p>
            <a:pPr lvl="4"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Внутри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массива: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lvl="4" algn="just"/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0 0</a:t>
            </a:r>
          </a:p>
          <a:p>
            <a:pPr lvl="4"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0 0 </a:t>
            </a:r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  <a:p>
            <a:pPr lvl="4"/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array[0,1]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array[1,0]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Внутри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массива: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lvl="4" algn="just"/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  <a:p>
            <a:pPr lvl="4" algn="just"/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4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0 </a:t>
            </a:r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15859" y="0"/>
            <a:ext cx="933648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 2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Создадим массив с 3 строками и 4 столбцами и сразу заполним его: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{1, 0, 2, 3},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{2, 6, 5, 0},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{9, 8, 4, 2}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4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Внутри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массива: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2 3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5 0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9 8 4 2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16522" y="1366199"/>
            <a:ext cx="608591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Чтобы узнать общую длину массива (общее количество элементов):</a:t>
            </a:r>
          </a:p>
          <a:p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Чтобы узнать длину массива по заданной размерности: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Количество строк: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array.GetLength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  <a:endParaRPr lang="ru-RU" sz="2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Количество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столбцов: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array.GetLength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80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9020" y="167598"/>
            <a:ext cx="1166622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[,]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sz="2400" dirty="0">
                <a:latin typeface="Consolas" panose="020B0609020204030204" pitchFamily="49" charset="0"/>
              </a:rPr>
              <a:t>[10, 5];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array.Rank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array.Length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($"{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(0)} {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(1)}");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(0);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j = 0; j &lt; 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(1); j++)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</a:t>
            </a:r>
            <a:r>
              <a:rPr lang="ru-RU" sz="2400" dirty="0" smtClean="0">
                <a:latin typeface="Consolas" panose="020B06090202040302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	array[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, j] =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* 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(1) + j;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-3796" b="-3393"/>
          <a:stretch/>
        </p:blipFill>
        <p:spPr>
          <a:xfrm>
            <a:off x="9581593" y="2203755"/>
            <a:ext cx="2610407" cy="254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34835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Массивы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][];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array.Rank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].Length; j++)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][j] = j * 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].Length/2 +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][j]}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r="38641" b="31951"/>
          <a:stretch/>
        </p:blipFill>
        <p:spPr>
          <a:xfrm>
            <a:off x="7692571" y="0"/>
            <a:ext cx="4499429" cy="44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8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Генерация псевдослучайных чисел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659380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Когда требуется произвольный массив данных</a:t>
            </a:r>
            <a:r>
              <a:rPr lang="en-US" sz="240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lang="ru-RU" sz="240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 довольно неудобно его вводить вручную, тем более если необходимо проверить программу на  ра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зличных примерах. Здесь нам поможет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генерация псевдослучайных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чисел: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Генератор псевдослучайных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чисел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Генерация числа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от 0 до 2147483647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строго от 0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max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-1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number_3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строго от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min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строго до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max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-1</a:t>
            </a:r>
            <a:endParaRPr lang="ru-RU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number_4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ru-RU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ru-RU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NextDouble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от 0 строго до 1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не включительно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9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Заполним массив:</a:t>
            </a:r>
          </a:p>
          <a:p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Генератор псевдослучайных чисел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Генерация целого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числа от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min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max (max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не включается)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]}</a:t>
            </a:r>
            <a:r>
              <a:rPr lang="en-US" sz="24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1508"/>
            <a:ext cx="12192000" cy="5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4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Алгоритмы сортировки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56674" y="659380"/>
            <a:ext cx="11279741" cy="619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Сортировка </a:t>
            </a:r>
            <a:r>
              <a:rPr lang="ru-RU" sz="2400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– процесс упорядочивания элементов по некоторому признаку.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rnd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[10];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array[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latin typeface="Consolas" panose="020B0609020204030204" pitchFamily="49" charset="0"/>
              </a:rPr>
              <a:t>rnd.Next</a:t>
            </a:r>
            <a:r>
              <a:rPr lang="en-US" sz="2400" dirty="0">
                <a:latin typeface="Consolas" panose="020B0609020204030204" pitchFamily="49" charset="0"/>
              </a:rPr>
              <a:t>(0, 100);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latin typeface="Consolas" panose="020B0609020204030204" pitchFamily="49" charset="0"/>
              </a:rPr>
              <a:t>.Sort</a:t>
            </a:r>
            <a:r>
              <a:rPr lang="en-US" sz="2400" dirty="0">
                <a:latin typeface="Consolas" panose="020B0609020204030204" pitchFamily="49" charset="0"/>
              </a:rPr>
              <a:t>(array);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($"{array[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]}");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  <a:endParaRPr lang="ru-RU" sz="240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415" y="654356"/>
            <a:ext cx="647770" cy="620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638" y="5008547"/>
            <a:ext cx="5791614" cy="174780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88" y="5008547"/>
            <a:ext cx="5831350" cy="17481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-36831"/>
            <a:ext cx="12192000" cy="4601260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Перечисления используются для понятного обозначения возможных значений, например, изменим цвет нашей консоли: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ConsoleColor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White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ForegroundColor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ConsoleColor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Black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"┌─────────────────┐"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"│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Необычная консоль│"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"└─────────────────┘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Гораздо удобнее читать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ConsoleColor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White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чем какое-нибудь «магическое число» 15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File:Bubble-sort-example-300px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974" y="3131104"/>
            <a:ext cx="7723111" cy="463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56527" y="111816"/>
            <a:ext cx="11578273" cy="603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Сортировка пузырьком</a:t>
            </a:r>
            <a:endParaRPr lang="en-US" sz="2400" b="1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arr.Length;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0;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arr.Length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1;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j++)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arr[j] &gt; arr[j+1])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temp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[j]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[j+1];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[j+1]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temp;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07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Сортировка перемешиванием</a:t>
            </a:r>
            <a:r>
              <a:rPr lang="ru-RU" sz="2400" dirty="0">
                <a:latin typeface="Bookman Old Style" panose="02050604050505020204" pitchFamily="18" charset="0"/>
              </a:rPr>
              <a:t> (</a:t>
            </a:r>
            <a:r>
              <a:rPr lang="ru-RU" sz="2400" i="1" dirty="0" err="1">
                <a:latin typeface="Bookman Old Style" panose="02050604050505020204" pitchFamily="18" charset="0"/>
              </a:rPr>
              <a:t>cocktail</a:t>
            </a:r>
            <a:r>
              <a:rPr lang="ru-RU" sz="2400" i="1" dirty="0"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latin typeface="Bookman Old Style" panose="02050604050505020204" pitchFamily="18" charset="0"/>
              </a:rPr>
              <a:t>sort</a:t>
            </a:r>
            <a:r>
              <a:rPr lang="ru-RU" sz="2400" dirty="0">
                <a:latin typeface="Bookman Old Style" panose="02050604050505020204" pitchFamily="18" charset="0"/>
              </a:rPr>
              <a:t>, </a:t>
            </a:r>
            <a:r>
              <a:rPr lang="ru-RU" sz="2400" i="1" dirty="0" err="1">
                <a:latin typeface="Bookman Old Style" panose="02050604050505020204" pitchFamily="18" charset="0"/>
              </a:rPr>
              <a:t>shaker</a:t>
            </a:r>
            <a:r>
              <a:rPr lang="ru-RU" sz="2400" i="1" dirty="0"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latin typeface="Bookman Old Style" panose="02050604050505020204" pitchFamily="18" charset="0"/>
              </a:rPr>
              <a:t>sort</a:t>
            </a:r>
            <a:r>
              <a:rPr lang="ru-RU" sz="2400" dirty="0">
                <a:latin typeface="Bookman Old Style" panose="02050604050505020204" pitchFamily="18" charset="0"/>
              </a:rPr>
              <a:t>), или </a:t>
            </a:r>
            <a:r>
              <a:rPr lang="ru-RU" sz="2400" dirty="0" err="1">
                <a:latin typeface="Bookman Old Style" panose="02050604050505020204" pitchFamily="18" charset="0"/>
              </a:rPr>
              <a:t>шейкерная</a:t>
            </a:r>
            <a:r>
              <a:rPr lang="ru-RU" sz="2400" dirty="0">
                <a:latin typeface="Bookman Old Style" panose="02050604050505020204" pitchFamily="18" charset="0"/>
              </a:rPr>
              <a:t> сортировка – это усовершенствованная разновидность сортировки пузырьком, при которой сортировка производиться в двух направлениях, меняя направление при каждом проходе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на каждой итерации, фиксируем границы части массива в которой происходит обмен;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массив обходится поочередно от начала массива к концу и от конца к началу;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latin typeface="Bookman Old Style" panose="02050604050505020204" pitchFamily="18" charset="0"/>
              </a:rPr>
              <a:t>этом минимальный элемент перемещается в начало массива, а максимальный - в конец, после этого уменьшается рабочая область массива.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2068" y="0"/>
            <a:ext cx="1196993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//метод обмена элементов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j2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//сортировка перемешиванием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ShakerSort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проход слева направо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90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113604" y="0"/>
            <a:ext cx="123444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//проход справа налево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если обменов не было выходим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07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Известные сортировки: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Случайная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Пузырьком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Шейкерная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Вставками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 частям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Блинная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Шелла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Слиянием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Выбором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Быстрая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933950" y="494437"/>
            <a:ext cx="6096000" cy="224567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Гномья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Бинарным деревом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Расческой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Подсчетом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61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56527" y="111816"/>
            <a:ext cx="11578273" cy="5015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Полезные ссылки: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Быстрая сортировка (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https://code-maze.com/csharp-quicksort-algorithm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, сложность алгоритма </a:t>
            </a:r>
            <a:r>
              <a:rPr lang="en-US" sz="2400" dirty="0" smtClean="0">
                <a:latin typeface="Bookman Old Style" panose="02050604050505020204" pitchFamily="18" charset="0"/>
              </a:rPr>
              <a:t>O(</a:t>
            </a:r>
            <a:r>
              <a:rPr lang="en-US" sz="2400" dirty="0" err="1" smtClean="0">
                <a:latin typeface="Bookman Old Style" panose="02050604050505020204" pitchFamily="18" charset="0"/>
              </a:rPr>
              <a:t>nlog</a:t>
            </a:r>
            <a:r>
              <a:rPr lang="en-US" sz="2400" dirty="0" smtClean="0">
                <a:latin typeface="Bookman Old Style" panose="02050604050505020204" pitchFamily="18" charset="0"/>
              </a:rPr>
              <a:t>(n))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Tx/>
              <a:buAutoNum type="arabicPeriod"/>
            </a:pPr>
            <a:r>
              <a:rPr lang="ru-RU" sz="2400" dirty="0" err="1" smtClean="0">
                <a:latin typeface="Bookman Old Style" panose="02050604050505020204" pitchFamily="18" charset="0"/>
              </a:rPr>
              <a:t>Шейкерная</a:t>
            </a:r>
            <a:r>
              <a:rPr lang="ru-RU" sz="2400" dirty="0" smtClean="0">
                <a:latin typeface="Bookman Old Style" panose="02050604050505020204" pitchFamily="18" charset="0"/>
              </a:rPr>
              <a:t> сортировка</a:t>
            </a:r>
            <a:r>
              <a:rPr lang="en-US" sz="2400" dirty="0">
                <a:latin typeface="Bookman Old Style" panose="02050604050505020204" pitchFamily="18" charset="0"/>
              </a:rPr>
              <a:t> (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https://programm.top/c-sharp/algorithm/array-sort/shaker-sort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 smtClean="0">
                <a:latin typeface="Bookman Old Style" panose="02050604050505020204" pitchFamily="18" charset="0"/>
              </a:rPr>
              <a:t>сложность </a:t>
            </a:r>
            <a:r>
              <a:rPr lang="en-US" sz="2400" dirty="0" smtClean="0">
                <a:latin typeface="Bookman Old Style" panose="02050604050505020204" pitchFamily="18" charset="0"/>
              </a:rPr>
              <a:t>O(n</a:t>
            </a:r>
            <a:r>
              <a:rPr lang="en-US" sz="2400" baseline="300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Tx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Сортировка вставками (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https://programm.top/c-sharp/algorithm/array-sort/insertion-sort/</a:t>
            </a:r>
            <a:r>
              <a:rPr lang="ru-RU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>
                <a:latin typeface="Bookman Old Style" panose="02050604050505020204" pitchFamily="18" charset="0"/>
              </a:rPr>
              <a:t>сложность </a:t>
            </a:r>
            <a:r>
              <a:rPr lang="en-US" sz="2400" dirty="0" smtClean="0">
                <a:latin typeface="Bookman Old Style" panose="02050604050505020204" pitchFamily="18" charset="0"/>
              </a:rPr>
              <a:t>O(n</a:t>
            </a:r>
            <a:r>
              <a:rPr lang="en-US" sz="2400" baseline="300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Сортировка </a:t>
            </a:r>
            <a:r>
              <a:rPr lang="ru-RU" sz="2400" dirty="0" smtClean="0">
                <a:latin typeface="Bookman Old Style" panose="02050604050505020204" pitchFamily="18" charset="0"/>
              </a:rPr>
              <a:t>расческой (</a:t>
            </a: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https://programm.top/c-sharp/algorithm/array-sort/comb-sort/</a:t>
            </a:r>
            <a:r>
              <a:rPr lang="ru-RU" sz="2400" dirty="0" smtClean="0">
                <a:latin typeface="Bookman Old Style" panose="02050604050505020204" pitchFamily="18" charset="0"/>
              </a:rPr>
              <a:t>), сложность </a:t>
            </a:r>
            <a:r>
              <a:rPr lang="en-US" sz="2400" dirty="0" smtClean="0">
                <a:latin typeface="Bookman Old Style" panose="02050604050505020204" pitchFamily="18" charset="0"/>
              </a:rPr>
              <a:t>O(</a:t>
            </a:r>
            <a:r>
              <a:rPr lang="en-US" sz="2400" dirty="0" err="1" smtClean="0">
                <a:latin typeface="Bookman Old Style" panose="02050604050505020204" pitchFamily="18" charset="0"/>
              </a:rPr>
              <a:t>nlog</a:t>
            </a:r>
            <a:r>
              <a:rPr lang="en-US" sz="2400" dirty="0" smtClean="0">
                <a:latin typeface="Bookman Old Style" panose="02050604050505020204" pitchFamily="18" charset="0"/>
              </a:rPr>
              <a:t>(n))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Форматированный вывод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" y="654356"/>
            <a:ext cx="12192000" cy="600164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Рассмотрим на примерах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У нас есть некоторая переменная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latin typeface="Bookman Old Style" panose="02050604050505020204" pitchFamily="18" charset="0"/>
              </a:rPr>
              <a:t> value = 5;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</a:t>
            </a:r>
            <a:r>
              <a:rPr lang="ru-RU" sz="2400" b="1" dirty="0">
                <a:latin typeface="Bookman Old Style" panose="02050604050505020204" pitchFamily="18" charset="0"/>
              </a:rPr>
              <a:t>» («Васе </a:t>
            </a:r>
            <a:r>
              <a:rPr lang="ru-RU" sz="2400" b="1" dirty="0" smtClean="0">
                <a:latin typeface="Cascadia Mono" panose="020B0609020000020004" pitchFamily="49" charset="0"/>
              </a:rPr>
              <a:t>5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ru-RU" sz="2400" b="1" dirty="0" smtClean="0">
                <a:latin typeface="Bookman Old Style" panose="02050604050505020204" pitchFamily="18" charset="0"/>
              </a:rPr>
              <a:t>»),</a:t>
            </a:r>
          </a:p>
          <a:p>
            <a:pPr algn="l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вопрос: </a:t>
            </a:r>
            <a:r>
              <a:rPr lang="ru-RU" sz="2400" dirty="0" smtClean="0">
                <a:latin typeface="Bookman Old Style" panose="02050604050505020204" pitchFamily="18" charset="0"/>
              </a:rPr>
              <a:t>как подставить значение из переменной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 строку?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Для этого есть ряд способов: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str</a:t>
            </a:r>
            <a:r>
              <a:rPr lang="en-US" sz="2400" dirty="0" smtClean="0">
                <a:latin typeface="Bookman Old Style" panose="02050604050505020204" pitchFamily="18" charset="0"/>
              </a:rPr>
              <a:t> =  </a:t>
            </a:r>
            <a:r>
              <a:rPr lang="ru-RU" sz="2400" dirty="0" smtClean="0">
                <a:latin typeface="Bookman Old Style" panose="02050604050505020204" pitchFamily="18" charset="0"/>
              </a:rPr>
              <a:t>«Васе » +</a:t>
            </a:r>
            <a:r>
              <a:rPr lang="en-US" sz="2400" dirty="0" smtClean="0">
                <a:latin typeface="Bookman Old Style" panose="02050604050505020204" pitchFamily="18" charset="0"/>
              </a:rPr>
              <a:t> value</a:t>
            </a:r>
            <a:r>
              <a:rPr lang="ru-RU" sz="2400" dirty="0" smtClean="0">
                <a:latin typeface="Bookman Old Style" panose="02050604050505020204" pitchFamily="18" charset="0"/>
              </a:rPr>
              <a:t> + « лет»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Конкатенация строк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Недостатки: </a:t>
            </a:r>
            <a:r>
              <a:rPr lang="ru-RU" sz="2400" dirty="0" smtClean="0">
                <a:latin typeface="Bookman Old Style" panose="02050604050505020204" pitchFamily="18" charset="0"/>
              </a:rPr>
              <a:t>при каждом вызове оператора конкатенации «+», в памяти выделяется место под новую строку, новая строка записывается в новую ячейку памяти, а старая строка уничтожается.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Много «+» =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очень медленная работа программы.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" y="0"/>
            <a:ext cx="12192000" cy="674030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Продолжение примера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лет»,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вопрос: </a:t>
            </a:r>
            <a:r>
              <a:rPr lang="ru-RU" sz="2400" dirty="0" smtClean="0">
                <a:latin typeface="Bookman Old Style" panose="02050604050505020204" pitchFamily="18" charset="0"/>
              </a:rPr>
              <a:t>как подставить значение из переменной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 строку?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value = 5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str</a:t>
            </a:r>
            <a:r>
              <a:rPr lang="en-US" sz="2400" dirty="0" smtClean="0">
                <a:latin typeface="Bookman Old Style" panose="02050604050505020204" pitchFamily="18" charset="0"/>
              </a:rPr>
              <a:t> =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{0}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лет»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dirty="0">
                <a:latin typeface="Bookman Old Style" panose="02050604050505020204" pitchFamily="18" charset="0"/>
              </a:rPr>
              <a:t>value</a:t>
            </a:r>
            <a:r>
              <a:rPr lang="en-US" sz="2400" dirty="0" smtClean="0">
                <a:latin typeface="Bookman Old Style" panose="02050604050505020204" pitchFamily="18" charset="0"/>
              </a:rPr>
              <a:t>);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Примечание: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строку нужно вывести в консоль, то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ru-RU" sz="2400" dirty="0" smtClean="0">
                <a:latin typeface="Bookman Old Style" panose="02050604050505020204" pitchFamily="18" charset="0"/>
              </a:rPr>
              <a:t> можно не писать: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latin typeface="Bookman Old Style" panose="02050604050505020204" pitchFamily="18" charset="0"/>
              </a:rPr>
              <a:t>Console.WriteLine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{0} </a:t>
            </a:r>
            <a:r>
              <a:rPr lang="ru-RU" sz="2400" b="1" dirty="0">
                <a:latin typeface="Bookman Old Style" panose="02050604050505020204" pitchFamily="18" charset="0"/>
              </a:rPr>
              <a:t>лет»</a:t>
            </a:r>
            <a:r>
              <a:rPr lang="en-US" sz="2400" dirty="0">
                <a:latin typeface="Bookman Old Style" panose="02050604050505020204" pitchFamily="18" charset="0"/>
              </a:rPr>
              <a:t>, value</a:t>
            </a:r>
            <a:r>
              <a:rPr lang="en-US" sz="2400" dirty="0" smtClean="0">
                <a:latin typeface="Bookman Old Style" panose="02050604050505020204" pitchFamily="18" charset="0"/>
              </a:rPr>
              <a:t>);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И самый удобный способ: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$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</a:t>
            </a:r>
            <a:r>
              <a:rPr lang="en-US" sz="2400" dirty="0">
                <a:latin typeface="Bookman Old Style" panose="02050604050505020204" pitchFamily="18" charset="0"/>
              </a:rPr>
              <a:t>value</a:t>
            </a:r>
            <a:r>
              <a:rPr lang="en-US" sz="2400" b="1" dirty="0">
                <a:latin typeface="Bookman Old Style" panose="02050604050505020204" pitchFamily="18" charset="0"/>
              </a:rPr>
              <a:t>} </a:t>
            </a:r>
            <a:r>
              <a:rPr lang="ru-RU" sz="2400" b="1" dirty="0">
                <a:latin typeface="Bookman Old Style" panose="02050604050505020204" pitchFamily="18" charset="0"/>
              </a:rPr>
              <a:t>лет»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Интерполяция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строк</a:t>
            </a:r>
            <a:r>
              <a:rPr lang="ru-RU" sz="2400" dirty="0" smtClean="0">
                <a:latin typeface="Bookman Old Style" panose="02050604050505020204" pitchFamily="18" charset="0"/>
              </a:rPr>
              <a:t> (знак доллара)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6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" y="0"/>
            <a:ext cx="12192000" cy="618630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2: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age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лет, у него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money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рублей»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age </a:t>
            </a:r>
            <a:r>
              <a:rPr lang="en-US" sz="2400" dirty="0">
                <a:latin typeface="Bookman Old Style" panose="02050604050505020204" pitchFamily="18" charset="0"/>
              </a:rPr>
              <a:t>= </a:t>
            </a:r>
            <a:r>
              <a:rPr lang="ru-RU" sz="24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5;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money = </a:t>
            </a:r>
            <a:r>
              <a:rPr lang="en-US" sz="2400" dirty="0" smtClean="0">
                <a:latin typeface="Bookman Old Style" panose="02050604050505020204" pitchFamily="18" charset="0"/>
              </a:rPr>
              <a:t>20000;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str</a:t>
            </a:r>
            <a:r>
              <a:rPr lang="en-US" sz="2400" dirty="0" smtClean="0">
                <a:latin typeface="Bookman Old Style" panose="02050604050505020204" pitchFamily="18" charset="0"/>
              </a:rPr>
              <a:t> =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{0}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</a:t>
            </a:r>
            <a:r>
              <a:rPr lang="en-US" sz="2400" b="1" dirty="0" smtClean="0">
                <a:latin typeface="Bookman Old Style" panose="02050604050505020204" pitchFamily="18" charset="0"/>
              </a:rPr>
              <a:t>, </a:t>
            </a:r>
            <a:r>
              <a:rPr lang="ru-RU" sz="2400" b="1" dirty="0" smtClean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{1}</a:t>
            </a:r>
            <a:r>
              <a:rPr lang="ru-RU" sz="2400" b="1" dirty="0" smtClean="0">
                <a:latin typeface="Bookman Old Style" panose="02050604050505020204" pitchFamily="18" charset="0"/>
              </a:rPr>
              <a:t> 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en-US" sz="2400" dirty="0" err="1" smtClean="0">
                <a:latin typeface="Bookman Old Style" panose="02050604050505020204" pitchFamily="18" charset="0"/>
              </a:rPr>
              <a:t>age,money</a:t>
            </a:r>
            <a:r>
              <a:rPr lang="en-US" sz="2400" dirty="0" smtClean="0">
                <a:latin typeface="Bookman Old Style" panose="02050604050505020204" pitchFamily="18" charset="0"/>
              </a:rPr>
              <a:t>);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</a:t>
            </a:r>
            <a:r>
              <a:rPr lang="en-US" sz="2400" dirty="0" smtClean="0">
                <a:latin typeface="Bookman Old Style" panose="02050604050505020204" pitchFamily="18" charset="0"/>
              </a:rPr>
              <a:t>$</a:t>
            </a:r>
            <a:r>
              <a:rPr lang="ru-RU" sz="2400" b="1" dirty="0" smtClean="0">
                <a:latin typeface="Bookman Old Style" panose="02050604050505020204" pitchFamily="18" charset="0"/>
              </a:rPr>
              <a:t>«</a:t>
            </a:r>
            <a:r>
              <a:rPr lang="ru-RU" sz="2400" b="1" dirty="0">
                <a:latin typeface="Bookman Old Style" panose="02050604050505020204" pitchFamily="18" charset="0"/>
              </a:rPr>
              <a:t>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{age}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{money}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Вопрос к аудитории</a:t>
            </a:r>
            <a:r>
              <a:rPr lang="en-US" sz="2400" b="1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Что будет, если написать: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{0}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0</a:t>
            </a:r>
            <a:r>
              <a:rPr lang="en-US" sz="2400" b="1" dirty="0" smtClean="0">
                <a:latin typeface="Bookman Old Style" panose="02050604050505020204" pitchFamily="18" charset="0"/>
              </a:rPr>
              <a:t>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>
                <a:latin typeface="Bookman Old Style" panose="02050604050505020204" pitchFamily="18" charset="0"/>
              </a:rPr>
              <a:t>, age, money);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1</a:t>
            </a:r>
            <a:r>
              <a:rPr lang="en-US" sz="2400" b="1" dirty="0" smtClean="0">
                <a:latin typeface="Bookman Old Style" panose="02050604050505020204" pitchFamily="18" charset="0"/>
              </a:rPr>
              <a:t>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>
                <a:latin typeface="Bookman Old Style" panose="02050604050505020204" pitchFamily="18" charset="0"/>
              </a:rPr>
              <a:t>{1}</a:t>
            </a:r>
            <a:r>
              <a:rPr lang="ru-RU" sz="2400" b="1" dirty="0">
                <a:latin typeface="Bookman Old Style" panose="02050604050505020204" pitchFamily="18" charset="0"/>
              </a:rPr>
              <a:t> рублей»</a:t>
            </a:r>
            <a:r>
              <a:rPr lang="en-US" sz="2400" dirty="0">
                <a:latin typeface="Bookman Old Style" panose="02050604050505020204" pitchFamily="18" charset="0"/>
              </a:rPr>
              <a:t>, age, money);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latin typeface="Bookman Old Style" panose="02050604050505020204" pitchFamily="18" charset="0"/>
              </a:rPr>
              <a:t>.Format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1</a:t>
            </a:r>
            <a:r>
              <a:rPr lang="en-US" sz="2400" b="1" dirty="0" smtClean="0">
                <a:latin typeface="Bookman Old Style" panose="02050604050505020204" pitchFamily="18" charset="0"/>
              </a:rPr>
              <a:t>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0</a:t>
            </a:r>
            <a:r>
              <a:rPr lang="en-US" sz="2400" b="1" dirty="0" smtClean="0">
                <a:latin typeface="Bookman Old Style" panose="02050604050505020204" pitchFamily="18" charset="0"/>
              </a:rPr>
              <a:t>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en-US" sz="2400" dirty="0" smtClean="0">
                <a:latin typeface="Bookman Old Style" panose="02050604050505020204" pitchFamily="18" charset="0"/>
              </a:rPr>
              <a:t>money</a:t>
            </a:r>
            <a:r>
              <a:rPr lang="ru-RU" sz="2400" dirty="0" smtClean="0">
                <a:latin typeface="Bookman Old Style" panose="02050604050505020204" pitchFamily="18" charset="0"/>
              </a:rPr>
              <a:t>,</a:t>
            </a:r>
            <a:r>
              <a:rPr lang="en-US" sz="2400" dirty="0" smtClean="0">
                <a:latin typeface="Bookman Old Style" panose="02050604050505020204" pitchFamily="18" charset="0"/>
              </a:rPr>
              <a:t> age);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" y="0"/>
            <a:ext cx="12192000" cy="6909584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</a:t>
            </a:r>
            <a:r>
              <a:rPr lang="en-US" sz="2400" b="1" dirty="0" smtClean="0">
                <a:latin typeface="Bookman Old Style" panose="02050604050505020204" pitchFamily="18" charset="0"/>
              </a:rPr>
              <a:t>3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age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лет, у него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money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рублей»</a:t>
            </a:r>
            <a:r>
              <a:rPr lang="en-US" sz="2400" b="1" dirty="0" smtClean="0">
                <a:latin typeface="Bookman Old Style" panose="02050604050505020204" pitchFamily="18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 тип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money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вещественный и нам нужно только 2 знака.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age </a:t>
            </a:r>
            <a:r>
              <a:rPr lang="en-US" sz="2400" dirty="0">
                <a:latin typeface="Bookman Old Style" panose="02050604050505020204" pitchFamily="18" charset="0"/>
              </a:rPr>
              <a:t>= </a:t>
            </a:r>
            <a:r>
              <a:rPr lang="ru-RU" sz="24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5;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money = </a:t>
            </a:r>
            <a:r>
              <a:rPr lang="en-US" sz="2400" dirty="0" smtClean="0">
                <a:latin typeface="Bookman Old Style" panose="02050604050505020204" pitchFamily="18" charset="0"/>
              </a:rPr>
              <a:t>2.15367521E4; </a:t>
            </a:r>
            <a:r>
              <a:rPr lang="en-US" sz="2400" b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//21536.7521</a:t>
            </a:r>
            <a:endParaRPr lang="ru-RU" sz="24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300" dirty="0" smtClean="0">
                <a:latin typeface="Bookman Old Style" panose="02050604050505020204" pitchFamily="18" charset="0"/>
              </a:rPr>
              <a:t> </a:t>
            </a:r>
            <a:r>
              <a:rPr lang="en-US" sz="2300" dirty="0" err="1" smtClean="0">
                <a:latin typeface="Bookman Old Style" panose="02050604050505020204" pitchFamily="18" charset="0"/>
              </a:rPr>
              <a:t>str</a:t>
            </a:r>
            <a:r>
              <a:rPr lang="en-US" sz="2300" dirty="0" smtClean="0">
                <a:latin typeface="Bookman Old Style" panose="02050604050505020204" pitchFamily="18" charset="0"/>
              </a:rPr>
              <a:t> = </a:t>
            </a:r>
            <a:r>
              <a:rPr lang="en-US" sz="2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3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300" dirty="0" smtClean="0">
                <a:latin typeface="Bookman Old Style" panose="02050604050505020204" pitchFamily="18" charset="0"/>
              </a:rPr>
              <a:t>(</a:t>
            </a:r>
            <a:r>
              <a:rPr lang="ru-RU" sz="23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300" b="1" dirty="0" smtClean="0">
                <a:latin typeface="Bookman Old Style" panose="02050604050505020204" pitchFamily="18" charset="0"/>
              </a:rPr>
              <a:t>{0} </a:t>
            </a:r>
            <a:r>
              <a:rPr lang="ru-RU" sz="2300" b="1" dirty="0" smtClean="0">
                <a:latin typeface="Bookman Old Style" panose="02050604050505020204" pitchFamily="18" charset="0"/>
              </a:rPr>
              <a:t>лет</a:t>
            </a:r>
            <a:r>
              <a:rPr lang="en-US" sz="2300" b="1" dirty="0" smtClean="0">
                <a:latin typeface="Bookman Old Style" panose="02050604050505020204" pitchFamily="18" charset="0"/>
              </a:rPr>
              <a:t>, </a:t>
            </a:r>
            <a:r>
              <a:rPr lang="ru-RU" sz="2300" b="1" dirty="0" smtClean="0">
                <a:latin typeface="Bookman Old Style" panose="02050604050505020204" pitchFamily="18" charset="0"/>
              </a:rPr>
              <a:t>у него </a:t>
            </a:r>
            <a:r>
              <a:rPr lang="en-US" sz="2300" b="1" dirty="0" smtClean="0">
                <a:latin typeface="Bookman Old Style" panose="02050604050505020204" pitchFamily="18" charset="0"/>
              </a:rPr>
              <a:t>{1</a:t>
            </a:r>
            <a:r>
              <a:rPr lang="ru-RU" sz="2300" b="1" dirty="0" smtClean="0">
                <a:latin typeface="Bookman Old Style" panose="02050604050505020204" pitchFamily="18" charset="0"/>
              </a:rPr>
              <a:t> </a:t>
            </a:r>
            <a:r>
              <a:rPr lang="en-US" sz="2300" b="1" dirty="0" smtClean="0">
                <a:latin typeface="Bookman Old Style" panose="02050604050505020204" pitchFamily="18" charset="0"/>
              </a:rPr>
              <a:t>:</a:t>
            </a:r>
            <a:r>
              <a:rPr lang="ru-RU" sz="2300" b="1" dirty="0" smtClean="0">
                <a:latin typeface="Bookman Old Style" panose="02050604050505020204" pitchFamily="18" charset="0"/>
              </a:rPr>
              <a:t> </a:t>
            </a:r>
            <a:r>
              <a:rPr lang="en-US" sz="2300" b="1" dirty="0" smtClean="0">
                <a:latin typeface="Bookman Old Style" panose="02050604050505020204" pitchFamily="18" charset="0"/>
              </a:rPr>
              <a:t>f2}</a:t>
            </a:r>
            <a:r>
              <a:rPr lang="ru-RU" sz="2300" b="1" dirty="0" smtClean="0">
                <a:latin typeface="Bookman Old Style" panose="02050604050505020204" pitchFamily="18" charset="0"/>
              </a:rPr>
              <a:t> рублей»</a:t>
            </a:r>
            <a:r>
              <a:rPr lang="en-US" sz="2300" dirty="0" smtClean="0">
                <a:latin typeface="Bookman Old Style" panose="02050604050505020204" pitchFamily="18" charset="0"/>
              </a:rPr>
              <a:t>,</a:t>
            </a:r>
            <a:r>
              <a:rPr lang="en-US" sz="2300" dirty="0" err="1" smtClean="0">
                <a:latin typeface="Bookman Old Style" panose="02050604050505020204" pitchFamily="18" charset="0"/>
              </a:rPr>
              <a:t>age,money</a:t>
            </a:r>
            <a:r>
              <a:rPr lang="en-US" sz="2300" dirty="0" smtClean="0">
                <a:latin typeface="Bookman Old Style" panose="02050604050505020204" pitchFamily="18" charset="0"/>
              </a:rPr>
              <a:t>);</a:t>
            </a:r>
            <a:r>
              <a:rPr lang="ru-RU" sz="2300" dirty="0" smtClean="0">
                <a:latin typeface="Bookman Old Style" panose="02050604050505020204" pitchFamily="18" charset="0"/>
              </a:rPr>
              <a:t> </a:t>
            </a:r>
            <a:endParaRPr lang="en-US" sz="2300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</a:t>
            </a:r>
            <a:r>
              <a:rPr lang="en-US" sz="2400" dirty="0" smtClean="0">
                <a:latin typeface="Bookman Old Style" panose="02050604050505020204" pitchFamily="18" charset="0"/>
              </a:rPr>
              <a:t>$</a:t>
            </a:r>
            <a:r>
              <a:rPr lang="ru-RU" sz="2400" b="1" dirty="0" smtClean="0">
                <a:latin typeface="Bookman Old Style" panose="02050604050505020204" pitchFamily="18" charset="0"/>
              </a:rPr>
              <a:t>«</a:t>
            </a:r>
            <a:r>
              <a:rPr lang="ru-RU" sz="2400" b="1" dirty="0">
                <a:latin typeface="Bookman Old Style" panose="02050604050505020204" pitchFamily="18" charset="0"/>
              </a:rPr>
              <a:t>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{age}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{money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: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f2}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d – </a:t>
            </a:r>
            <a:r>
              <a:rPr lang="ru-RU" sz="2400" dirty="0" smtClean="0">
                <a:latin typeface="Bookman Old Style" panose="02050604050505020204" pitchFamily="18" charset="0"/>
              </a:rPr>
              <a:t>целые числа</a:t>
            </a:r>
            <a:r>
              <a:rPr lang="en-US" sz="2400" dirty="0" smtClean="0">
                <a:latin typeface="Bookman Old Style" panose="02050604050505020204" pitchFamily="18" charset="0"/>
              </a:rPr>
              <a:t>; f – </a:t>
            </a:r>
            <a:r>
              <a:rPr lang="ru-RU" sz="2400" dirty="0" smtClean="0">
                <a:latin typeface="Bookman Old Style" panose="02050604050505020204" pitchFamily="18" charset="0"/>
              </a:rPr>
              <a:t>дробные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c – </a:t>
            </a:r>
            <a:r>
              <a:rPr lang="ru-RU" sz="2400" dirty="0" smtClean="0">
                <a:latin typeface="Bookman Old Style" panose="02050604050505020204" pitchFamily="18" charset="0"/>
              </a:rPr>
              <a:t>денежный формат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e – </a:t>
            </a:r>
            <a:r>
              <a:rPr lang="ru-RU" sz="2400" dirty="0" smtClean="0">
                <a:latin typeface="Bookman Old Style" panose="02050604050505020204" pitchFamily="18" charset="0"/>
              </a:rPr>
              <a:t>экспоненциальная форма записи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g – </a:t>
            </a:r>
            <a:r>
              <a:rPr lang="ru-RU" sz="2400" dirty="0" smtClean="0">
                <a:latin typeface="Bookman Old Style" panose="02050604050505020204" pitchFamily="18" charset="0"/>
              </a:rPr>
              <a:t>выбирает наиболее короткий из </a:t>
            </a:r>
            <a:r>
              <a:rPr lang="en-US" sz="2400" dirty="0" smtClean="0">
                <a:latin typeface="Bookman Old Style" panose="02050604050505020204" pitchFamily="18" charset="0"/>
              </a:rPr>
              <a:t>f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e.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ИЛИ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$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{age}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>
                <a:latin typeface="Bookman Old Style" panose="02050604050505020204" pitchFamily="18" charset="0"/>
              </a:rPr>
              <a:t>{</a:t>
            </a:r>
            <a:r>
              <a:rPr lang="en-US" sz="2400" b="1" dirty="0" smtClean="0">
                <a:latin typeface="Bookman Old Style" panose="02050604050505020204" pitchFamily="18" charset="0"/>
              </a:rPr>
              <a:t>money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:</a:t>
            </a:r>
            <a:r>
              <a:rPr lang="ru-RU" sz="2400" b="1" dirty="0" smtClean="0">
                <a:latin typeface="Bookman Old Style" panose="02050604050505020204" pitchFamily="18" charset="0"/>
              </a:rPr>
              <a:t> 0.00</a:t>
            </a:r>
            <a:r>
              <a:rPr lang="en-US" sz="2400" b="1" dirty="0" smtClean="0">
                <a:latin typeface="Bookman Old Style" panose="02050604050505020204" pitchFamily="18" charset="0"/>
              </a:rPr>
              <a:t>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Получим строку вида: 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ru-RU" sz="2400" b="1" dirty="0" smtClean="0">
                <a:latin typeface="Bookman Old Style" panose="02050604050505020204" pitchFamily="18" charset="0"/>
              </a:rPr>
              <a:t>25 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ru-RU" sz="2400" b="1" dirty="0" smtClean="0">
                <a:latin typeface="Bookman Old Style" panose="02050604050505020204" pitchFamily="18" charset="0"/>
              </a:rPr>
              <a:t>2</a:t>
            </a:r>
            <a:r>
              <a:rPr lang="en-US" sz="2400" b="1" dirty="0" smtClean="0">
                <a:latin typeface="Bookman Old Style" panose="02050604050505020204" pitchFamily="18" charset="0"/>
              </a:rPr>
              <a:t>1</a:t>
            </a:r>
            <a:r>
              <a:rPr lang="ru-RU" sz="2400" b="1" dirty="0" smtClean="0">
                <a:latin typeface="Bookman Old Style" panose="02050604050505020204" pitchFamily="18" charset="0"/>
              </a:rPr>
              <a:t>5</a:t>
            </a:r>
            <a:r>
              <a:rPr lang="en-US" sz="2400" b="1" dirty="0" smtClean="0">
                <a:latin typeface="Bookman Old Style" panose="02050604050505020204" pitchFamily="18" charset="0"/>
              </a:rPr>
              <a:t>36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r>
              <a:rPr lang="en-US" sz="2400" b="1" dirty="0" smtClean="0">
                <a:latin typeface="Bookman Old Style" panose="02050604050505020204" pitchFamily="18" charset="0"/>
              </a:rPr>
              <a:t>75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Типы вычислительных процессов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48651"/>
            <a:ext cx="12192000" cy="421038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Вычислительные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процессы бывают 3 основных типов: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Линейный,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Разветвленные,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Цикличные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линейном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процессе инструкции выполняются только последовательно.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В </a:t>
            </a: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разветвленных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программах предусматривается несколько вариантов инструкций в зависимости от выполненных условий.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86234" y="3430279"/>
            <a:ext cx="2576946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1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268698" y="3433974"/>
            <a:ext cx="2690293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2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464509" y="3430278"/>
            <a:ext cx="2765886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3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6" name="Прямая со стрелкой 5"/>
          <p:cNvCxnSpPr>
            <a:stCxn id="4" idx="3"/>
            <a:endCxn id="14" idx="1"/>
          </p:cNvCxnSpPr>
          <p:nvPr/>
        </p:nvCxnSpPr>
        <p:spPr>
          <a:xfrm>
            <a:off x="3763180" y="3684595"/>
            <a:ext cx="505518" cy="369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4" idx="3"/>
            <a:endCxn id="15" idx="1"/>
          </p:cNvCxnSpPr>
          <p:nvPr/>
        </p:nvCxnSpPr>
        <p:spPr>
          <a:xfrm flipV="1">
            <a:off x="6958991" y="3684594"/>
            <a:ext cx="505518" cy="369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1454" y="5039327"/>
            <a:ext cx="2635655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1</a:t>
            </a:r>
          </a:p>
        </p:txBody>
      </p:sp>
      <p:cxnSp>
        <p:nvCxnSpPr>
          <p:cNvPr id="20" name="Прямая со стрелкой 19"/>
          <p:cNvCxnSpPr>
            <a:stCxn id="19" idx="3"/>
            <a:endCxn id="26" idx="1"/>
          </p:cNvCxnSpPr>
          <p:nvPr/>
        </p:nvCxnSpPr>
        <p:spPr>
          <a:xfrm flipV="1">
            <a:off x="2847109" y="5289822"/>
            <a:ext cx="669259" cy="382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3775080" y="6100512"/>
            <a:ext cx="2689126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2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206101" y="5035506"/>
            <a:ext cx="2682887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3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24" name="Прямая со стрелкой 23"/>
          <p:cNvCxnSpPr>
            <a:stCxn id="26" idx="3"/>
            <a:endCxn id="23" idx="1"/>
          </p:cNvCxnSpPr>
          <p:nvPr/>
        </p:nvCxnSpPr>
        <p:spPr>
          <a:xfrm>
            <a:off x="6722918" y="5289822"/>
            <a:ext cx="148318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Блок-схема: решение 25"/>
          <p:cNvSpPr/>
          <p:nvPr/>
        </p:nvSpPr>
        <p:spPr>
          <a:xfrm>
            <a:off x="3516368" y="4891135"/>
            <a:ext cx="3206550" cy="797374"/>
          </a:xfrm>
          <a:prstGeom prst="flowChartDecision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dk1"/>
                </a:solidFill>
                <a:latin typeface="Bookman Old Style" panose="02050604050505020204" pitchFamily="18" charset="0"/>
              </a:rPr>
              <a:t>Условие</a:t>
            </a:r>
          </a:p>
        </p:txBody>
      </p:sp>
      <p:cxnSp>
        <p:nvCxnSpPr>
          <p:cNvPr id="34" name="Прямая со стрелкой 33"/>
          <p:cNvCxnSpPr>
            <a:stCxn id="26" idx="2"/>
            <a:endCxn id="22" idx="0"/>
          </p:cNvCxnSpPr>
          <p:nvPr/>
        </p:nvCxnSpPr>
        <p:spPr>
          <a:xfrm>
            <a:off x="5119643" y="5688509"/>
            <a:ext cx="0" cy="41200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477316" y="5289821"/>
            <a:ext cx="146886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Истина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4036196" y="5601914"/>
            <a:ext cx="115715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Ложь</a:t>
            </a:r>
          </a:p>
        </p:txBody>
      </p:sp>
    </p:spTree>
    <p:extLst>
      <p:ext uri="{BB962C8B-B14F-4D97-AF65-F5344CB8AC3E}">
        <p14:creationId xmlns:p14="http://schemas.microsoft.com/office/powerpoint/2010/main" val="21010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12100</TotalTime>
  <Words>2371</Words>
  <Application>Microsoft Office PowerPoint</Application>
  <PresentationFormat>Широкоэкранный</PresentationFormat>
  <Paragraphs>753</Paragraphs>
  <Slides>45</Slides>
  <Notes>45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3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Лекция 2.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609</cp:revision>
  <dcterms:modified xsi:type="dcterms:W3CDTF">2025-04-30T05:55:13Z</dcterms:modified>
</cp:coreProperties>
</file>