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1"/>
  </p:notesMasterIdLst>
  <p:sldIdLst>
    <p:sldId id="273" r:id="rId2"/>
    <p:sldId id="1029" r:id="rId3"/>
    <p:sldId id="1030" r:id="rId4"/>
    <p:sldId id="1031" r:id="rId5"/>
    <p:sldId id="1036" r:id="rId6"/>
    <p:sldId id="1032" r:id="rId7"/>
    <p:sldId id="1033" r:id="rId8"/>
    <p:sldId id="1034" r:id="rId9"/>
    <p:sldId id="1035" r:id="rId10"/>
    <p:sldId id="1015" r:id="rId11"/>
    <p:sldId id="1038" r:id="rId12"/>
    <p:sldId id="1039" r:id="rId13"/>
    <p:sldId id="1040" r:id="rId14"/>
    <p:sldId id="1041" r:id="rId15"/>
    <p:sldId id="1042" r:id="rId16"/>
    <p:sldId id="1037" r:id="rId17"/>
    <p:sldId id="1016" r:id="rId18"/>
    <p:sldId id="1017" r:id="rId19"/>
    <p:sldId id="1004" r:id="rId20"/>
    <p:sldId id="1005" r:id="rId21"/>
    <p:sldId id="1006" r:id="rId22"/>
    <p:sldId id="1007" r:id="rId23"/>
    <p:sldId id="1008" r:id="rId24"/>
    <p:sldId id="1009" r:id="rId25"/>
    <p:sldId id="1010" r:id="rId26"/>
    <p:sldId id="1011" r:id="rId27"/>
    <p:sldId id="1012" r:id="rId28"/>
    <p:sldId id="1013" r:id="rId29"/>
    <p:sldId id="1046" r:id="rId30"/>
    <p:sldId id="1048" r:id="rId31"/>
    <p:sldId id="1050" r:id="rId32"/>
    <p:sldId id="1018" r:id="rId33"/>
    <p:sldId id="1049" r:id="rId34"/>
    <p:sldId id="1019" r:id="rId35"/>
    <p:sldId id="1020" r:id="rId36"/>
    <p:sldId id="1021" r:id="rId37"/>
    <p:sldId id="1022" r:id="rId38"/>
    <p:sldId id="1043" r:id="rId39"/>
    <p:sldId id="104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2523" autoAdjust="0"/>
  </p:normalViewPr>
  <p:slideViewPr>
    <p:cSldViewPr snapToGrid="0">
      <p:cViewPr varScale="1">
        <p:scale>
          <a:sx n="128" d="100"/>
          <a:sy n="128" d="100"/>
        </p:scale>
        <p:origin x="150" y="1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2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0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1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7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4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32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0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8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4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0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18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59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6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Пояснения </a:t>
            </a:r>
            <a:r>
              <a:rPr lang="ru-RU" smtClean="0"/>
              <a:t>про словарь </a:t>
            </a:r>
            <a:r>
              <a:rPr lang="en-US" smtClean="0"/>
              <a:t>https://habr.com/ru/articles/198104/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9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9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74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7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0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5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Описание </a:t>
            </a:r>
            <a:r>
              <a:rPr lang="ru-RU" baseline="0" dirty="0" smtClean="0"/>
              <a:t>с сайта </a:t>
            </a:r>
            <a:r>
              <a:rPr lang="ru-RU" baseline="0" dirty="0" err="1" smtClean="0"/>
              <a:t>майкрософт</a:t>
            </a:r>
            <a:r>
              <a:rPr lang="ru-RU" baseline="0" dirty="0" smtClean="0"/>
              <a:t> на почитать и подумать, ссылка: </a:t>
            </a:r>
            <a:r>
              <a:rPr lang="en-US" baseline="0" dirty="0" smtClean="0"/>
              <a:t>https://learn.microsoft.com/ru-ru/dotnet/standard/garbage-collection/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8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413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2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62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1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5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8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29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8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1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161" y="2538130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511160" y="3923125"/>
            <a:ext cx="11680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Отладка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Сложность алгоритмов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 и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папками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Rectangle 28" descr="Светлый диагональный 2">
            <a:extLst>
              <a:ext uri="{FF2B5EF4-FFF2-40B4-BE49-F238E27FC236}">
                <a16:creationId xmlns:a16="http://schemas.microsoft.com/office/drawing/2014/main" id="{BB3DD146-65A3-48E1-9F24-69A934AA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Оценка сложности алгоритмов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1" y="660143"/>
            <a:ext cx="11734800" cy="489364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indent="717550"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Сам термин "алгоритм" произошел от имени персидского математика Аль-Хорезми, труды которого сыграли важную роль на становление математики как науки.</a:t>
            </a:r>
          </a:p>
          <a:p>
            <a:pPr indent="717550" algn="just">
              <a:lnSpc>
                <a:spcPct val="13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2400" dirty="0">
                <a:latin typeface="Bookman Old Style" panose="02050604050505020204" pitchFamily="18" charset="0"/>
              </a:rPr>
              <a:t>может иметь входные данные, над которыми производятся вычисления, а также может иметь выходной результат - одно значение или набор значений. З</a:t>
            </a:r>
            <a:r>
              <a:rPr lang="ru-RU" sz="2400" dirty="0" smtClean="0">
                <a:latin typeface="Bookman Old Style" panose="02050604050505020204" pitchFamily="18" charset="0"/>
              </a:rPr>
              <a:t>адача </a:t>
            </a:r>
            <a:r>
              <a:rPr lang="ru-RU" sz="2400" dirty="0">
                <a:latin typeface="Bookman Old Style" panose="02050604050505020204" pitchFamily="18" charset="0"/>
              </a:rPr>
              <a:t>алгоритма состоит в преобразовании входных значений в выходные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indent="717550" algn="just">
              <a:lnSpc>
                <a:spcPct val="13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Сложность алгоритмов оценивается по 2 критериям:</a:t>
            </a:r>
          </a:p>
          <a:p>
            <a:pPr marL="723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требуемому </a:t>
            </a:r>
            <a:r>
              <a:rPr lang="ru-RU" sz="2400" b="1" dirty="0" smtClean="0">
                <a:latin typeface="Bookman Old Style" panose="02050604050505020204" pitchFamily="18" charset="0"/>
              </a:rPr>
              <a:t>времени</a:t>
            </a:r>
            <a:r>
              <a:rPr lang="ru-RU" sz="2400" dirty="0" smtClean="0">
                <a:latin typeface="Bookman Old Style" panose="02050604050505020204" pitchFamily="18" charset="0"/>
              </a:rPr>
              <a:t> на выполнение,</a:t>
            </a:r>
          </a:p>
          <a:p>
            <a:pPr marL="723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требуемой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памяти</a:t>
            </a:r>
            <a:r>
              <a:rPr lang="ru-RU" sz="2400" dirty="0" smtClean="0">
                <a:latin typeface="Bookman Old Style" panose="02050604050505020204" pitchFamily="18" charset="0"/>
              </a:rPr>
              <a:t> на выполнение.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Вычислительная временная сложность (</a:t>
            </a:r>
            <a:r>
              <a:rPr lang="ru-RU" sz="2400" b="1" dirty="0" err="1">
                <a:latin typeface="Bookman Old Style" panose="02050604050505020204" pitchFamily="18" charset="0"/>
              </a:rPr>
              <a:t>time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complexity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 — это максимальное возможное количество выполненных алгоритмом элементарных операций, как функция от размера входных данных.</a:t>
            </a: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Вычислительная ёмкостная сложность (</a:t>
            </a:r>
            <a:r>
              <a:rPr lang="ru-RU" sz="2400" b="1" dirty="0" err="1">
                <a:latin typeface="Bookman Old Style" panose="02050604050505020204" pitchFamily="18" charset="0"/>
              </a:rPr>
              <a:t>space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complexity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 — это максимальный возможный размер занятой алгоритмом дополнительной памяти, как функция от размера входных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nn-NO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i=</a:t>
            </a:r>
            <a:r>
              <a:rPr lang="nn-NO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i &lt; n; i++)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count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Посчитаем количество элементарных операций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1 для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 i = 0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n+1 для i &lt; n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2n для i++ (что эквивалентно i = i + 1, а это две операции: присваивание и сложение)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2n для </a:t>
            </a:r>
            <a:r>
              <a:rPr lang="ru-RU" sz="2400" dirty="0" err="1">
                <a:latin typeface="Bookman Old Style" panose="02050604050505020204" pitchFamily="18" charset="0"/>
              </a:rPr>
              <a:t>сount</a:t>
            </a:r>
            <a:r>
              <a:rPr lang="ru-RU" sz="2400" dirty="0" smtClean="0">
                <a:latin typeface="Bookman Old Style" panose="02050604050505020204" pitchFamily="18" charset="0"/>
              </a:rPr>
              <a:t>++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Получаем, что </a:t>
            </a:r>
            <a:r>
              <a:rPr lang="ru-RU" sz="2400" dirty="0" smtClean="0">
                <a:latin typeface="Bookman Old Style" panose="02050604050505020204" pitchFamily="18" charset="0"/>
              </a:rPr>
              <a:t>временная </a:t>
            </a:r>
            <a:r>
              <a:rPr lang="ru-RU" sz="2400" dirty="0">
                <a:latin typeface="Bookman Old Style" panose="02050604050505020204" pitchFamily="18" charset="0"/>
              </a:rPr>
              <a:t>сложность алгоритма </a:t>
            </a:r>
            <a:r>
              <a:rPr lang="ru-RU" sz="2400" dirty="0" smtClean="0">
                <a:latin typeface="Bookman Old Style" panose="02050604050505020204" pitchFamily="18" charset="0"/>
              </a:rPr>
              <a:t>C(n</a:t>
            </a:r>
            <a:r>
              <a:rPr lang="ru-RU" sz="2400" dirty="0">
                <a:latin typeface="Bookman Old Style" panose="02050604050505020204" pitchFamily="18" charset="0"/>
              </a:rPr>
              <a:t>)=2+5n.</a:t>
            </a:r>
          </a:p>
        </p:txBody>
      </p:sp>
    </p:spTree>
    <p:extLst>
      <p:ext uri="{BB962C8B-B14F-4D97-AF65-F5344CB8AC3E}">
        <p14:creationId xmlns:p14="http://schemas.microsoft.com/office/powerpoint/2010/main" val="14823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И ещё один пример посложнее, перед тем как перейти к долгожданной O-нотации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j&lt;n; j++)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count++;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400" dirty="0" smtClean="0"/>
          </a:p>
          <a:p>
            <a:r>
              <a:rPr lang="pt-BR" sz="2400" dirty="0" smtClean="0">
                <a:latin typeface="Bookman Old Style" panose="02050604050505020204" pitchFamily="18" charset="0"/>
              </a:rPr>
              <a:t>Итого</a:t>
            </a:r>
            <a:r>
              <a:rPr lang="pt-BR" sz="2400" dirty="0">
                <a:latin typeface="Bookman Old Style" panose="02050604050505020204" pitchFamily="18" charset="0"/>
              </a:rPr>
              <a:t>, сложность </a:t>
            </a:r>
            <a:r>
              <a:rPr lang="pt-BR" sz="2400" i="1" dirty="0" smtClean="0">
                <a:latin typeface="Bookman Old Style" panose="02050604050505020204" pitchFamily="18" charset="0"/>
              </a:rPr>
              <a:t>C</a:t>
            </a:r>
            <a:r>
              <a:rPr lang="pt-BR" sz="2400" dirty="0" smtClean="0">
                <a:latin typeface="Bookman Old Style" panose="02050604050505020204" pitchFamily="18" charset="0"/>
              </a:rPr>
              <a:t>(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)=1+(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+1)+2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(1+(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+1)+2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)=</a:t>
            </a:r>
            <a:r>
              <a:rPr lang="pt-BR" sz="2400" dirty="0" smtClean="0">
                <a:latin typeface="Bookman Old Style" panose="02050604050505020204" pitchFamily="18" charset="0"/>
              </a:rPr>
              <a:t>2+5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dirty="0" smtClean="0">
                <a:latin typeface="Bookman Old Style" panose="02050604050505020204" pitchFamily="18" charset="0"/>
              </a:rPr>
              <a:t>+5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baseline="30000" dirty="0" smtClean="0">
                <a:latin typeface="Bookman Old Style" panose="02050604050505020204" pitchFamily="18" charset="0"/>
              </a:rPr>
              <a:t>2</a:t>
            </a:r>
            <a:endParaRPr lang="en-US" sz="2400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48250" y="673090"/>
            <a:ext cx="71437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Посчитаем функцию сложности: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 = 0 выполнится лишь однажды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i&lt;n внутри </a:t>
            </a:r>
            <a:r>
              <a:rPr lang="ru-RU" sz="2400" dirty="0" err="1">
                <a:latin typeface="Bookman Old Style" panose="02050604050505020204" pitchFamily="18" charset="0"/>
              </a:rPr>
              <a:t>while</a:t>
            </a:r>
            <a:r>
              <a:rPr lang="ru-RU" sz="2400" dirty="0">
                <a:latin typeface="Bookman Old Style" panose="02050604050505020204" pitchFamily="18" charset="0"/>
              </a:rPr>
              <a:t> выполнится n+1 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i+=1 выполнится n раз (+= это две элементарные операции)</a:t>
            </a:r>
          </a:p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цикл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начнет выполняться n раз и каждый раз: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j=0 выполнится один 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j&lt;n выполнится n+1 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j++ выполнится n раз (++ это две элементарные операции)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 выполнится n раз (++ это две элементарные операции)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Для реального кода вычислительная сложность может быть крайне сложной функцией!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Кроме </a:t>
            </a:r>
            <a:r>
              <a:rPr lang="ru-RU" sz="2400" dirty="0">
                <a:latin typeface="Bookman Old Style" panose="02050604050505020204" pitchFamily="18" charset="0"/>
              </a:rPr>
              <a:t>того, легко ошибиться в расчетах и забыть какое-нибудь из слагаемых.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С другой стороны, есть множество причин, почему нет смысла считать точный вид функции сложности: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Некоторые «элементарные» операции, такие как </a:t>
            </a:r>
            <a:r>
              <a:rPr lang="ru-RU" sz="2400" dirty="0" err="1">
                <a:latin typeface="Bookman Old Style" panose="02050604050505020204" pitchFamily="18" charset="0"/>
              </a:rPr>
              <a:t>sin</a:t>
            </a:r>
            <a:r>
              <a:rPr lang="ru-RU" sz="2400" dirty="0">
                <a:latin typeface="Bookman Old Style" panose="02050604050505020204" pitchFamily="18" charset="0"/>
              </a:rPr>
              <a:t> или квадратный корень более дорогие, а функция сложности это не учитывает.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Стоимость элементарных операций разная на разных процессорах.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Стоимость элементарной операции зависит от контекста выполнения (от кэширования, переключения контекстов, работы конвейера команд у процессора, ...).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Когда код написан на языке высокого уровня (C#, </a:t>
            </a:r>
            <a:r>
              <a:rPr lang="ru-RU" sz="2400" dirty="0" err="1">
                <a:latin typeface="Bookman Old Style" panose="02050604050505020204" pitchFamily="18" charset="0"/>
              </a:rPr>
              <a:t>Python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, ...) есть скрытая стоимость: выделение памяти, сборка мусора, JIT-компиляция и т.п</a:t>
            </a:r>
            <a:r>
              <a:rPr lang="ru-RU" sz="2400" dirty="0" smtClean="0">
                <a:latin typeface="Bookman Old Style" panose="02050604050505020204" pitchFamily="18" charset="0"/>
              </a:rPr>
              <a:t>.)</a:t>
            </a:r>
          </a:p>
          <a:p>
            <a:pPr algn="just">
              <a:buFont typeface="+mj-lt"/>
              <a:buAutoNum type="arabicPeriod"/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Поэтому </a:t>
            </a:r>
            <a:r>
              <a:rPr lang="ru-RU" sz="2400" dirty="0">
                <a:latin typeface="Bookman Old Style" panose="02050604050505020204" pitchFamily="18" charset="0"/>
              </a:rPr>
              <a:t>вместо того, чтобы считать </a:t>
            </a:r>
            <a:r>
              <a:rPr lang="ru-RU" sz="2400" dirty="0" smtClean="0">
                <a:latin typeface="Bookman Old Style" panose="02050604050505020204" pitchFamily="18" charset="0"/>
              </a:rPr>
              <a:t>сложные </a:t>
            </a:r>
            <a:r>
              <a:rPr lang="ru-RU" sz="2400" dirty="0">
                <a:latin typeface="Bookman Old Style" panose="02050604050505020204" pitchFamily="18" charset="0"/>
              </a:rPr>
              <a:t>формулы, инженеры пользуются  </a:t>
            </a:r>
            <a:r>
              <a:rPr lang="ru-RU" sz="2400" i="1" dirty="0">
                <a:latin typeface="Bookman Old Style" panose="02050604050505020204" pitchFamily="18" charset="0"/>
              </a:rPr>
              <a:t>асимптотической оценкой</a:t>
            </a:r>
            <a:r>
              <a:rPr lang="ru-RU" sz="2400" dirty="0">
                <a:latin typeface="Bookman Old Style" panose="02050604050505020204" pitchFamily="18" charset="0"/>
              </a:rPr>
              <a:t> функции сложности.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Для оценки сложности инженеры обычно пользуются так называемой О-нотацией. Например, говорят «сложность этого алгоритма O(n²) (произносится: о от эн квадрат), а этого Θ(n </a:t>
            </a:r>
            <a:r>
              <a:rPr lang="ru-RU" sz="2400" dirty="0" err="1">
                <a:latin typeface="Bookman Old Style" panose="02050604050505020204" pitchFamily="18" charset="0"/>
              </a:rPr>
              <a:t>log</a:t>
            </a:r>
            <a:r>
              <a:rPr lang="ru-RU" sz="2400" dirty="0">
                <a:latin typeface="Bookman Old Style" panose="02050604050505020204" pitchFamily="18" charset="0"/>
              </a:rPr>
              <a:t>(n)) (произносится: тэта от эн лог эн).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Если очень кратко — O(n²) означает, что самое быстро растущее слагаемое в функции сложности — это n в степени не более 2, а Θ(n²) — что степень в точности 2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b="0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Определение 1.</a:t>
            </a:r>
            <a:r>
              <a:rPr lang="ru-RU" sz="2400" dirty="0">
                <a:latin typeface="Bookman Old Style" panose="02050604050505020204" pitchFamily="18" charset="0"/>
              </a:rPr>
              <a:t> Говорят «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))» </a:t>
            </a:r>
            <a:r>
              <a:rPr lang="ru-RU" sz="2400" dirty="0">
                <a:latin typeface="Bookman Old Style" panose="02050604050505020204" pitchFamily="18" charset="0"/>
              </a:rPr>
              <a:t>тогда и только тогда,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когда ∃</a:t>
            </a:r>
            <a:r>
              <a:rPr lang="en-US" sz="2400" i="1" dirty="0">
                <a:latin typeface="Bookman Old Style" panose="02050604050505020204" pitchFamily="18" charset="0"/>
              </a:rPr>
              <a:t>C</a:t>
            </a:r>
            <a:r>
              <a:rPr lang="en-US" sz="2400" dirty="0">
                <a:latin typeface="Bookman Old Style" panose="02050604050505020204" pitchFamily="18" charset="0"/>
              </a:rPr>
              <a:t>&gt;0,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∃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baseline="-25000" dirty="0">
                <a:latin typeface="Bookman Old Style" panose="020506040505050202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</a:rPr>
              <a:t>​:∀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baseline="-25000" dirty="0">
                <a:latin typeface="Bookman Old Style" panose="020506040505050202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</a:rPr>
              <a:t>​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→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Cg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Определение 2.</a:t>
            </a:r>
            <a:r>
              <a:rPr lang="ru-RU" sz="2400" dirty="0">
                <a:latin typeface="Bookman Old Style" panose="02050604050505020204" pitchFamily="18" charset="0"/>
              </a:rPr>
              <a:t> Говорят «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l-GR" sz="2400" dirty="0">
                <a:latin typeface="Bookman Old Style" panose="02050604050505020204" pitchFamily="18" charset="0"/>
              </a:rPr>
              <a:t>Θ(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))» </a:t>
            </a:r>
            <a:r>
              <a:rPr lang="ru-RU" sz="2400" dirty="0">
                <a:latin typeface="Bookman Old Style" panose="02050604050505020204" pitchFamily="18" charset="0"/>
              </a:rPr>
              <a:t>тогда и только тогда, когда 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 </a:t>
            </a:r>
            <a:r>
              <a:rPr lang="ru-RU" sz="2400" dirty="0">
                <a:latin typeface="Bookman Old Style" panose="02050604050505020204" pitchFamily="18" charset="0"/>
              </a:rPr>
              <a:t>и одновременно 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Как видно Θ — более точная и, соответственно, более предпочтительная оценка, чем О-большое. </a:t>
            </a:r>
          </a:p>
        </p:txBody>
      </p:sp>
    </p:spTree>
    <p:extLst>
      <p:ext uri="{BB962C8B-B14F-4D97-AF65-F5344CB8AC3E}">
        <p14:creationId xmlns:p14="http://schemas.microsoft.com/office/powerpoint/2010/main" val="17588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Пример.</a:t>
            </a:r>
          </a:p>
          <a:p>
            <a:pPr algn="just"/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j&lt;n-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j++)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count++;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just"/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Заметим, что </a:t>
            </a: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 выполняется чуть меньше n² раз. Не точно n², потому что i начинается с 1, а не с нуля, да и внутренний цикл до n-2. Однако опытный инженер даже не будет пытаться учитывать эти константы — он и так знает, что в итоге будет квадратичная оценка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Оценка сложности алгоритма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80000" y="0"/>
            <a:ext cx="7112000" cy="3970318"/>
          </a:xfrm>
          <a:prstGeom prst="rect">
            <a:avLst/>
          </a:prstGeom>
        </p:spPr>
        <p:txBody>
          <a:bodyPr wrap="square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Попробуем сходу найти самую «горячую» операцию — ту, которая выполняется больше всего раз. Чаще всего такая операция находится внутри самого вложенного цикла. В нашем случае это </a:t>
            </a: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++. Ну или j++ внутри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— не важно, можно взять любую из них.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0" y="660143"/>
            <a:ext cx="12191999" cy="452431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Какая оценка сложности данного алгоритма?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212121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 smtClean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=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sum += n;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350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0" y="703685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Какая оценка сложности данного алгоритма?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=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= 0.0;</a:t>
            </a:r>
          </a:p>
          <a:p>
            <a:endParaRPr lang="nn-NO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n; j++)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sum += n;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8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812F1D-119B-4710-A9EA-C5989C91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2" y="167344"/>
            <a:ext cx="6565127" cy="65233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E7331F-F70E-4819-A964-4DF6F7DEE568}"/>
              </a:ext>
            </a:extLst>
          </p:cNvPr>
          <p:cNvSpPr txBox="1"/>
          <p:nvPr/>
        </p:nvSpPr>
        <p:spPr>
          <a:xfrm>
            <a:off x="3294349" y="3340293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27CD6-7EBF-4172-8EA7-2BDFCEEE8F57}"/>
              </a:ext>
            </a:extLst>
          </p:cNvPr>
          <p:cNvSpPr txBox="1"/>
          <p:nvPr/>
        </p:nvSpPr>
        <p:spPr>
          <a:xfrm>
            <a:off x="3294348" y="4875755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O(log(n))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6EB0EC-E476-4AC6-8D92-DE3F785DB877}"/>
              </a:ext>
            </a:extLst>
          </p:cNvPr>
          <p:cNvSpPr txBox="1"/>
          <p:nvPr/>
        </p:nvSpPr>
        <p:spPr>
          <a:xfrm>
            <a:off x="2403850" y="2116046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O(n*log(n))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1195E-FE7D-40C0-8FF7-4FC6EFBFFB2C}"/>
              </a:ext>
            </a:extLst>
          </p:cNvPr>
          <p:cNvSpPr txBox="1"/>
          <p:nvPr/>
        </p:nvSpPr>
        <p:spPr>
          <a:xfrm>
            <a:off x="346367" y="4099685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</a:t>
            </a:r>
            <a:r>
              <a:rPr lang="en-US" sz="2400" b="1" i="0" baseline="3000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C1F24-B9EF-4185-9064-DA1FA1308064}"/>
              </a:ext>
            </a:extLst>
          </p:cNvPr>
          <p:cNvSpPr txBox="1"/>
          <p:nvPr/>
        </p:nvSpPr>
        <p:spPr>
          <a:xfrm>
            <a:off x="1557271" y="2949866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O(n!)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D788B-44BB-4308-92B8-C92939E2C834}"/>
              </a:ext>
            </a:extLst>
          </p:cNvPr>
          <p:cNvSpPr txBox="1"/>
          <p:nvPr/>
        </p:nvSpPr>
        <p:spPr>
          <a:xfrm>
            <a:off x="6771188" y="167344"/>
            <a:ext cx="52147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Скорость роста </a:t>
            </a:r>
            <a:r>
              <a:rPr lang="ru-RU" sz="2400" dirty="0">
                <a:latin typeface="Bookman Old Style" panose="02050604050505020204" pitchFamily="18" charset="0"/>
              </a:rPr>
              <a:t>наиболее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популярных функций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Важно внимательно подходить к выбору алгоритма, особенно если критично время выполнения расчета.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454" y="629674"/>
            <a:ext cx="1152334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Коллекция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совокупность объектов (значений переменных). Отличается от массивов дополнительными функциями и гибкостью.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Виды коллекций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List, LinkedList, Stack, Queue, HashSet, 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Dictionary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список однотипных объектов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Основное отличие от массивов – автоматическое увеличение емкости при переполнении.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Rectangle 28" descr="Светлый диагональный 2">
            <a:extLst>
              <a:ext uri="{FF2B5EF4-FFF2-40B4-BE49-F238E27FC236}">
                <a16:creationId xmlns:a16="http://schemas.microsoft.com/office/drawing/2014/main" id="{1258AB28-D449-49A9-BC9F-A886C5854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Отладка программы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4BDB6-33FD-4B97-96E3-B47A3CECF63E}"/>
              </a:ext>
            </a:extLst>
          </p:cNvPr>
          <p:cNvSpPr txBox="1"/>
          <p:nvPr/>
        </p:nvSpPr>
        <p:spPr>
          <a:xfrm>
            <a:off x="0" y="654356"/>
            <a:ext cx="12192000" cy="64633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Разработка сложной программы невозможна без отладки.</a:t>
            </a:r>
          </a:p>
        </p:txBody>
      </p:sp>
      <p:pic>
        <p:nvPicPr>
          <p:cNvPr id="17410" name="Picture 2" descr="Быстрый и удобный сервис для создания мемов :) | Мемы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654" y="1473199"/>
            <a:ext cx="3349346" cy="538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1308713"/>
            <a:ext cx="8842654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Отла́дка</a:t>
            </a:r>
            <a:r>
              <a:rPr lang="ru-RU" sz="2400" dirty="0">
                <a:latin typeface="Bookman Old Style" panose="02050604050505020204" pitchFamily="18" charset="0"/>
              </a:rPr>
              <a:t> — этап разработки компьютерной программы, на котором обнаруживают, локализуют и устраняют ошибки. Чтобы понять, где возникла ошибка, приходится: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 узнавать текущие значения переменных;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 выяснять, по какому пути выполнялась программа.</a:t>
            </a:r>
          </a:p>
          <a:p>
            <a:pPr indent="714375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 запуском отладки также необходимо расставить </a:t>
            </a:r>
            <a:r>
              <a:rPr lang="ru-RU" sz="2400" b="1" dirty="0">
                <a:latin typeface="Bookman Old Style" panose="02050604050505020204" pitchFamily="18" charset="0"/>
              </a:rPr>
              <a:t>точки остановки</a:t>
            </a:r>
            <a:r>
              <a:rPr lang="ru-RU" sz="2400" dirty="0">
                <a:latin typeface="Bookman Old Style" panose="02050604050505020204" pitchFamily="18" charset="0"/>
              </a:rPr>
              <a:t>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33297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5156200" y="3132157"/>
            <a:ext cx="6824346" cy="3701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Add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элемента в список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Remove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первый попавшийся элемент с заданным значением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RemoveAll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все элементы с заданным значением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RemoveAt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значение по индексу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Count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количество элементов в массиве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Capacity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вместимость массива.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38E15-9A8F-4CD5-8332-02E2F579A84C}"/>
              </a:ext>
            </a:extLst>
          </p:cNvPr>
          <p:cNvSpPr txBox="1"/>
          <p:nvPr/>
        </p:nvSpPr>
        <p:spPr>
          <a:xfrm>
            <a:off x="147954" y="168005"/>
            <a:ext cx="107994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46" y="168005"/>
            <a:ext cx="112410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# Stack with Examples - GeeksforGeeks">
            <a:extLst>
              <a:ext uri="{FF2B5EF4-FFF2-40B4-BE49-F238E27FC236}">
                <a16:creationId xmlns:a16="http://schemas.microsoft.com/office/drawing/2014/main" id="{12D89CCE-66AD-4E76-B0F2-02EC5EDF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494" y="2138230"/>
            <a:ext cx="2243160" cy="47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Stack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представляет коллекцию, которая использует алгоритм LIFO ("последний вошел - первый вышел"). При такой организации каждый следующий добавленный элемент помещается поверх предыдущего. Извлечение из коллекции происходит в обратном порядке - извлекается тот элемент, который находится выше всех в стеке.</a:t>
            </a: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308608" y="310015"/>
            <a:ext cx="981329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Stack&lt;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stack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stack.Push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stack.Push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(value);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052" name="Picture 4" descr="C# Stack with Examples - GeeksforGeeks">
            <a:extLst>
              <a:ext uri="{FF2B5EF4-FFF2-40B4-BE49-F238E27FC236}">
                <a16:creationId xmlns:a16="http://schemas.microsoft.com/office/drawing/2014/main" id="{12D89CCE-66AD-4E76-B0F2-02EC5EDF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102" y="1932655"/>
            <a:ext cx="2243160" cy="47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213885" y="4187809"/>
            <a:ext cx="3078464" cy="2174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Push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поверх предыдущего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Pop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извлечь верхний элемент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734" y="702152"/>
            <a:ext cx="116221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Queue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представляет обычную очередь, которая работает по алгоритму FIFO ("первый вошел - первый вышел").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C# Queue with Examples - GeeksforGeeks">
            <a:extLst>
              <a:ext uri="{FF2B5EF4-FFF2-40B4-BE49-F238E27FC236}">
                <a16:creationId xmlns:a16="http://schemas.microsoft.com/office/drawing/2014/main" id="{88C7C84D-0F61-4305-96C2-EEBEFE48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888"/>
            <a:ext cx="12192000" cy="325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8352154" y="772785"/>
            <a:ext cx="3078464" cy="2581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Enqueue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конец коллекции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Dequeue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извлечь первый элемент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20714" y="141178"/>
            <a:ext cx="818348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queue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</a:t>
            </a:r>
            <a:r>
              <a:rPr lang="sv-S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sv-S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(value);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</a:t>
            </a:r>
            <a:r>
              <a:rPr lang="sv-S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sv-S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4098" name="Picture 2" descr="C# Queue with Examples - GeeksforGeeks">
            <a:extLst>
              <a:ext uri="{FF2B5EF4-FFF2-40B4-BE49-F238E27FC236}">
                <a16:creationId xmlns:a16="http://schemas.microsoft.com/office/drawing/2014/main" id="{88C7C84D-0F61-4305-96C2-EEBEFE48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83" y="4888282"/>
            <a:ext cx="7383917" cy="19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57" y="1287144"/>
            <a:ext cx="115268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Dictionary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хранит объекты, которые представляют пару ключ-значение.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972300" y="2007316"/>
            <a:ext cx="5219700" cy="357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Add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пары ключ-значение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Remove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удалить значение по ключу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ContainsKey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содержит ли словарь заданный ключ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ContainsValue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содержит ли словарь заданное значение.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7316"/>
            <a:ext cx="6972300" cy="47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0" y="123932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Dictionary&lt;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dictionary =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Петя"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(key, value)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{key}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dictionary.ContainsKey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(key, value)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key}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042" y="564865"/>
            <a:ext cx="685895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LinkedList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связанный список (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двусвязанный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). Хранит информацию о первом элементе, каждый элемент хранит информацию об элемента до него и после него. Не хранит индексы.</a:t>
            </a: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7" b="12933"/>
          <a:stretch/>
        </p:blipFill>
        <p:spPr>
          <a:xfrm>
            <a:off x="0" y="2468880"/>
            <a:ext cx="121920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078854" y="4146324"/>
            <a:ext cx="6113146" cy="265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AddFirst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начало списка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AddAfter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добавить значение после заданного элемента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AddBefore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добавить значение перед заданным элементом.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194308" y="201613"/>
            <a:ext cx="91528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LinkedList&lt;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first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list.AddFirst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seconds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list.AddAfter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(first, 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648" y="4146324"/>
            <a:ext cx="116221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Сборщик мусора. Управляемая и неуправляемая память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57215"/>
            <a:ext cx="1194314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Сборщик мусора (</a:t>
            </a:r>
            <a:r>
              <a:rPr lang="ru-RU" sz="2400" dirty="0" err="1">
                <a:latin typeface="Bookman Old Style" panose="02050604050505020204" pitchFamily="18" charset="0"/>
              </a:rPr>
              <a:t>Garbage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Collector</a:t>
            </a:r>
            <a:r>
              <a:rPr lang="ru-RU" sz="2400" dirty="0">
                <a:latin typeface="Bookman Old Style" panose="02050604050505020204" pitchFamily="18" charset="0"/>
              </a:rPr>
              <a:t>, GC) — это </a:t>
            </a:r>
            <a:r>
              <a:rPr lang="ru-RU" sz="2400" dirty="0" smtClean="0">
                <a:latin typeface="Bookman Old Style" panose="02050604050505020204" pitchFamily="18" charset="0"/>
              </a:rPr>
              <a:t>компонент </a:t>
            </a:r>
            <a:r>
              <a:rPr lang="ru-RU" sz="2400" dirty="0">
                <a:latin typeface="Bookman Old Style" panose="02050604050505020204" pitchFamily="18" charset="0"/>
              </a:rPr>
              <a:t>среды выполнения .NET, отвечающий за автоматическое управление памятью в приложениях на C#.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отличие от языков программирования, которые требуют от разработчика явного управления памятью (например, C или C++), C# использует </a:t>
            </a:r>
            <a:r>
              <a:rPr lang="ru-RU" sz="2400" b="1" dirty="0">
                <a:latin typeface="Bookman Old Style" panose="02050604050505020204" pitchFamily="18" charset="0"/>
              </a:rPr>
              <a:t>автоматическое управление памятью</a:t>
            </a:r>
            <a:r>
              <a:rPr lang="ru-RU" sz="2400" dirty="0">
                <a:latin typeface="Bookman Old Style" panose="02050604050505020204" pitchFamily="18" charset="0"/>
              </a:rPr>
              <a:t>. Это означает, что разработчики не обязаны вручную освобождать память, которая больше не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61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749108"/>
            <a:ext cx="11887200" cy="5956897"/>
          </a:xfrm>
          <a:prstGeom prst="rect">
            <a:avLst/>
          </a:prstGeom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7419EE-67E1-4427-B3CF-1F8E2A5542D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38175" y="691445"/>
            <a:ext cx="1492450" cy="3223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89F4841-A32E-46D0-B56E-837AD63F9712}"/>
              </a:ext>
            </a:extLst>
          </p:cNvPr>
          <p:cNvSpPr/>
          <p:nvPr/>
        </p:nvSpPr>
        <p:spPr>
          <a:xfrm>
            <a:off x="506264" y="153568"/>
            <a:ext cx="3248721" cy="53787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Точка остановки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CAF371D-8414-49A2-954E-DB79EF536F72}"/>
              </a:ext>
            </a:extLst>
          </p:cNvPr>
          <p:cNvSpPr/>
          <p:nvPr/>
        </p:nvSpPr>
        <p:spPr>
          <a:xfrm>
            <a:off x="5350880" y="153568"/>
            <a:ext cx="3867150" cy="53787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Запуск отладки (</a:t>
            </a:r>
            <a:r>
              <a:rPr lang="en-US" sz="2400" b="1" dirty="0">
                <a:latin typeface="Bookman Old Style" panose="02050604050505020204" pitchFamily="18" charset="0"/>
              </a:rPr>
              <a:t>F5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4BA09B5-8BEC-4854-9FB5-BAA10376267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284455" y="691445"/>
            <a:ext cx="2119318" cy="513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Управляемая и неуправляемая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память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Управляемая память </a:t>
            </a:r>
            <a:r>
              <a:rPr lang="ru-RU" sz="2400" dirty="0">
                <a:latin typeface="Bookman Old Style" panose="02050604050505020204" pitchFamily="18" charset="0"/>
              </a:rPr>
              <a:t>—</a:t>
            </a:r>
            <a:r>
              <a:rPr lang="ru-RU" sz="2400" dirty="0" smtClean="0">
                <a:latin typeface="Bookman Old Style" panose="02050604050505020204" pitchFamily="18" charset="0"/>
              </a:rPr>
              <a:t> память</a:t>
            </a:r>
            <a:r>
              <a:rPr lang="ru-RU" sz="2400" dirty="0">
                <a:latin typeface="Bookman Old Style" panose="02050604050505020204" pitchFamily="18" charset="0"/>
              </a:rPr>
              <a:t>, выделяемая с помощью `</a:t>
            </a:r>
            <a:r>
              <a:rPr lang="ru-RU" sz="2400" b="1" dirty="0" err="1"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latin typeface="Bookman Old Style" panose="02050604050505020204" pitchFamily="18" charset="0"/>
              </a:rPr>
              <a:t>` в C#, считается управляемой памятью. Объекты в управляемой памяти находятся под контролем сборщика мусора.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Неуправляемая память — это память, за которую отвечают разработчики. В отличие от управляемой, она </a:t>
            </a:r>
            <a:r>
              <a:rPr lang="ru-RU" sz="2400" b="1" dirty="0">
                <a:latin typeface="Bookman Old Style" panose="02050604050505020204" pitchFamily="18" charset="0"/>
              </a:rPr>
              <a:t>не контролируется сборщиком мусора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создании объектов, включающих неуправляемые ресурсы, необходимо явно освободить эти ресурсы после их завершения. Основным типом неуправляемых ресурсов являются объекты, заключающие ресурсы операционной системы, такие как </a:t>
            </a:r>
            <a:r>
              <a:rPr lang="ru-RU" sz="2400" b="1" dirty="0">
                <a:latin typeface="Bookman Old Style" panose="02050604050505020204" pitchFamily="18" charset="0"/>
              </a:rPr>
              <a:t>файлы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окна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сетевые подключения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подключения к базам данным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8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Работа сборщика мусора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Этапы сборки мусора: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Маркировка (</a:t>
            </a:r>
            <a:r>
              <a:rPr lang="en-US" sz="2400" dirty="0">
                <a:latin typeface="Bookman Old Style" panose="02050604050505020204" pitchFamily="18" charset="0"/>
              </a:rPr>
              <a:t>mark phase).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Чистка (</a:t>
            </a:r>
            <a:r>
              <a:rPr lang="en-US" sz="2400" dirty="0">
                <a:latin typeface="Bookman Old Style" panose="02050604050505020204" pitchFamily="18" charset="0"/>
              </a:rPr>
              <a:t>sweep phase).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Сжатие (</a:t>
            </a:r>
            <a:r>
              <a:rPr lang="en-US" sz="2400" dirty="0">
                <a:latin typeface="Bookman Old Style" panose="02050604050505020204" pitchFamily="18" charset="0"/>
              </a:rPr>
              <a:t>compact phase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91116" y="2753833"/>
            <a:ext cx="3189768" cy="36469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48955" y="2753832"/>
            <a:ext cx="7053942" cy="36469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Куча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1116" y="3341914"/>
            <a:ext cx="3189768" cy="71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STR1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1116" y="4161328"/>
            <a:ext cx="3189768" cy="71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ARR1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41544" y="3529406"/>
            <a:ext cx="3554313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“</a:t>
            </a:r>
            <a:r>
              <a:rPr lang="ru-RU" sz="2400" dirty="0" smtClean="0">
                <a:latin typeface="Bookman Old Style" panose="02050604050505020204" pitchFamily="18" charset="0"/>
              </a:rPr>
              <a:t>Моя старая строка</a:t>
            </a:r>
            <a:r>
              <a:rPr lang="en-US" sz="2400" dirty="0" smtClean="0">
                <a:latin typeface="Bookman Old Style" panose="02050604050505020204" pitchFamily="18" charset="0"/>
              </a:rPr>
              <a:t>”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817428" y="4516342"/>
            <a:ext cx="2623456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“</a:t>
            </a:r>
            <a:r>
              <a:rPr lang="ru-RU" sz="2400" dirty="0" smtClean="0">
                <a:latin typeface="Bookman Old Style" panose="02050604050505020204" pitchFamily="18" charset="0"/>
              </a:rPr>
              <a:t>Моя строка</a:t>
            </a:r>
            <a:r>
              <a:rPr lang="en-US" sz="2400" dirty="0" smtClean="0">
                <a:latin typeface="Bookman Old Style" panose="02050604050505020204" pitchFamily="18" charset="0"/>
              </a:rPr>
              <a:t>”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50453" y="5158794"/>
            <a:ext cx="2634343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[0, 1, 5, 10, 25]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>
            <a:stCxn id="3" idx="3"/>
            <a:endCxn id="9" idx="1"/>
          </p:cNvCxnSpPr>
          <p:nvPr/>
        </p:nvCxnSpPr>
        <p:spPr>
          <a:xfrm>
            <a:off x="3880884" y="3696929"/>
            <a:ext cx="4936544" cy="10901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3"/>
            <a:endCxn id="10" idx="1"/>
          </p:cNvCxnSpPr>
          <p:nvPr/>
        </p:nvCxnSpPr>
        <p:spPr>
          <a:xfrm>
            <a:off x="3880884" y="4516343"/>
            <a:ext cx="1469569" cy="9131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Умножение 13"/>
          <p:cNvSpPr/>
          <p:nvPr/>
        </p:nvSpPr>
        <p:spPr>
          <a:xfrm>
            <a:off x="10107385" y="3217934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множение 16"/>
          <p:cNvSpPr/>
          <p:nvPr/>
        </p:nvSpPr>
        <p:spPr>
          <a:xfrm>
            <a:off x="11152412" y="4229052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множение 17"/>
          <p:cNvSpPr/>
          <p:nvPr/>
        </p:nvSpPr>
        <p:spPr>
          <a:xfrm>
            <a:off x="7698983" y="4830599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4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 и папками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757215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Создание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файла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: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 		</a:t>
            </a:r>
            <a:endParaRPr lang="ru-RU" sz="2400" i="0" dirty="0" smtClean="0">
              <a:effectLst/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fileStream</a:t>
            </a:r>
            <a:r>
              <a:rPr lang="en-US" sz="2400" dirty="0" smtClean="0"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File.Create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i="0" dirty="0">
                <a:effectLst/>
                <a:latin typeface="Bookman Old Style" panose="02050604050505020204" pitchFamily="18" charset="0"/>
              </a:rPr>
              <a:t>При указании имени файла</a:t>
            </a:r>
            <a:r>
              <a:rPr lang="ru-RU" sz="2400" dirty="0">
                <a:latin typeface="Bookman Old Style" panose="02050604050505020204" pitchFamily="18" charset="0"/>
              </a:rPr>
              <a:t>, файл создается там, откуда запущено приложение.</a:t>
            </a: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Создание файла </a:t>
            </a:r>
            <a:r>
              <a:rPr lang="ru-RU" sz="2400" dirty="0">
                <a:latin typeface="Bookman Old Style" panose="02050604050505020204" pitchFamily="18" charset="0"/>
              </a:rPr>
              <a:t>по конкретному пути: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fileStream</a:t>
            </a:r>
            <a:r>
              <a:rPr lang="en-US" sz="2400" dirty="0" smtClean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= </a:t>
            </a:r>
            <a:r>
              <a:rPr lang="ru-RU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.Create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"D:</a:t>
            </a:r>
            <a:r>
              <a:rPr lang="ru-RU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папка</a:t>
            </a:r>
            <a:r>
              <a:rPr lang="en-US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 на диске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.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25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using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спец. слово </a:t>
            </a:r>
            <a:r>
              <a:rPr lang="ru-RU" sz="2400" dirty="0" smtClean="0">
                <a:latin typeface="Bookman Old Style" panose="02050604050505020204" pitchFamily="18" charset="0"/>
              </a:rPr>
              <a:t>для автоматического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вызова методов, необходимых для </a:t>
            </a:r>
            <a:r>
              <a:rPr lang="ru-RU" sz="2400" dirty="0">
                <a:latin typeface="Bookman Old Style" panose="02050604050505020204" pitchFamily="18" charset="0"/>
              </a:rPr>
              <a:t>освобождения неуправляемых ресурсов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после выполнения блока инструкций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57215"/>
            <a:ext cx="1194314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b="1" dirty="0">
                <a:latin typeface="Bookman Old Style" panose="02050604050505020204" pitchFamily="18" charset="0"/>
              </a:rPr>
              <a:t>использовать спец. символы в тексте необходимо их экранировать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если мы хотим вывести на экран символ кавычек.</a:t>
            </a: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>
              <a:lnSpc>
                <a:spcPct val="125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можно экранировать обратный </a:t>
            </a:r>
            <a:r>
              <a:rPr lang="ru-RU" sz="2400" dirty="0" err="1">
                <a:latin typeface="Bookman Old Style" panose="02050604050505020204" pitchFamily="18" charset="0"/>
              </a:rPr>
              <a:t>слэш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Оператор «</a:t>
            </a:r>
            <a:r>
              <a:rPr lang="en-US" sz="2400" b="1" dirty="0">
                <a:latin typeface="Bookman Old Style" panose="02050604050505020204" pitchFamily="18" charset="0"/>
              </a:rPr>
              <a:t>@</a:t>
            </a:r>
            <a:r>
              <a:rPr lang="ru-RU" sz="2400" b="1" dirty="0">
                <a:latin typeface="Bookman Old Style" panose="02050604050505020204" pitchFamily="18" charset="0"/>
              </a:rPr>
              <a:t>»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начале строки означает экранирование всей строки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@"\"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25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.Create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папка</a:t>
            </a:r>
            <a:r>
              <a:rPr lang="en-US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 на диске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.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27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Создание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текстового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файла и 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запись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данных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: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"мой файл2.txt"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"что то написали"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[]{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1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2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Запись </a:t>
            </a:r>
            <a:r>
              <a:rPr lang="ru-RU" sz="2400" dirty="0">
                <a:latin typeface="Bookman Old Style" panose="02050604050505020204" pitchFamily="18" charset="0"/>
              </a:rPr>
              <a:t>данных в существующий файл:</a:t>
            </a: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.AppendAllText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"мой файл2.txt"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“что то добавили"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.AppendAllLines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[]{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3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4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Чтение </a:t>
            </a:r>
            <a:r>
              <a:rPr lang="ru-RU" sz="2400" dirty="0">
                <a:latin typeface="Bookman Old Style" panose="02050604050505020204" pitchFamily="18" charset="0"/>
              </a:rPr>
              <a:t>данных из файла: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.ReadAllText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Удаление </a:t>
            </a:r>
            <a:r>
              <a:rPr lang="ru-RU" sz="2400" dirty="0">
                <a:latin typeface="Bookman Old Style" panose="02050604050505020204" pitchFamily="18" charset="0"/>
              </a:rPr>
              <a:t>файла: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241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Потоковая </a:t>
            </a:r>
            <a:r>
              <a:rPr lang="ru-RU" sz="2400" b="1" dirty="0">
                <a:latin typeface="Bookman Old Style" panose="02050604050505020204" pitchFamily="18" charset="0"/>
              </a:rPr>
              <a:t>запись в файл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fs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.OpenWrite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(fs);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sw.Write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"когда хотим писать на ходу"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sw.Close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закрыли поток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записи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99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117693"/>
            <a:ext cx="12191999" cy="637097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b="1" i="0" dirty="0">
                <a:effectLst/>
                <a:latin typeface="Bookman Old Style" panose="02050604050505020204" pitchFamily="18" charset="0"/>
              </a:rPr>
              <a:t>Получить путь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до текущей папки с программой: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.GetCurrentDirectory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Создать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 папку (и подпапки, если их нет):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.CreateDirectory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Удалить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пустую</a:t>
            </a:r>
            <a:r>
              <a:rPr lang="ru-RU" sz="2400" dirty="0">
                <a:latin typeface="Bookman Old Style" panose="02050604050505020204" pitchFamily="18" charset="0"/>
              </a:rPr>
              <a:t> папку: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:\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папка 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1\папка 2\папка 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\"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Рекурсивное удаление </a:t>
            </a:r>
            <a:r>
              <a:rPr lang="ru-RU" sz="2400" dirty="0">
                <a:latin typeface="Bookman Old Style" panose="02050604050505020204" pitchFamily="18" charset="0"/>
              </a:rPr>
              <a:t>всего содержимого папки и самой папки: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:\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папка 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1\папка 2\папка 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3\"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Получить </a:t>
            </a:r>
            <a:r>
              <a:rPr lang="ru-RU" sz="2400" b="1" dirty="0">
                <a:latin typeface="Bookman Old Style" panose="02050604050505020204" pitchFamily="18" charset="0"/>
              </a:rPr>
              <a:t>массив файлов </a:t>
            </a:r>
            <a:r>
              <a:rPr lang="ru-RU" sz="2400" dirty="0">
                <a:latin typeface="Bookman Old Style" panose="02050604050505020204" pitchFamily="18" charset="0"/>
              </a:rPr>
              <a:t>в папке (имена включая путь):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.GetFiles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Получить </a:t>
            </a:r>
            <a:r>
              <a:rPr lang="ru-RU" sz="2400" b="1" dirty="0">
                <a:latin typeface="Bookman Old Style" panose="02050604050505020204" pitchFamily="18" charset="0"/>
              </a:rPr>
              <a:t>массив папок </a:t>
            </a:r>
            <a:r>
              <a:rPr lang="ru-RU" sz="2400" dirty="0">
                <a:latin typeface="Bookman Old Style" panose="02050604050505020204" pitchFamily="18" charset="0"/>
              </a:rPr>
              <a:t>в папке (имена включая путь):</a:t>
            </a:r>
          </a:p>
          <a:p>
            <a:r>
              <a:rPr lang="ru-RU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.GetDirectories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3" y="938738"/>
            <a:ext cx="12060873" cy="6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Поиск всех папок </a:t>
            </a:r>
            <a:r>
              <a:rPr lang="ru-RU" sz="2400" dirty="0">
                <a:latin typeface="Bookman Old Style" panose="02050604050505020204" pitchFamily="18" charset="0"/>
              </a:rPr>
              <a:t>внутри папки</a:t>
            </a:r>
            <a:r>
              <a:rPr lang="ru-RU" sz="2400" b="1" dirty="0">
                <a:latin typeface="Bookman Old Style" panose="02050604050505020204" pitchFamily="18" charset="0"/>
              </a:rPr>
              <a:t> (поиск в ширину</a:t>
            </a:r>
            <a:r>
              <a:rPr lang="ru-RU" sz="2400" b="1" dirty="0" smtClean="0">
                <a:latin typeface="Bookman Old Style" panose="02050604050505020204" pitchFamily="18" charset="0"/>
              </a:rPr>
              <a:t>):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root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Directory.GetCurrentDirectory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visited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)&gt;();</a:t>
            </a: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)&gt;();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((root, 0));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distance)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visited.Add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Directory.GetDirectories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 + 1));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(path, distance)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visited)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{path}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удаленность: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distance}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папок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Пример: </a:t>
            </a:r>
            <a:r>
              <a:rPr lang="ru-RU" sz="2400" b="1" dirty="0">
                <a:latin typeface="Bookman Old Style" panose="02050604050505020204" pitchFamily="18" charset="0"/>
              </a:rPr>
              <a:t>Подсчет символов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строке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Collections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Generic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строку: 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ContainsKey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Частота символов:"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Пример: Анализ текстового </a:t>
            </a:r>
            <a:r>
              <a:rPr lang="ru-RU" sz="2400" b="1" dirty="0" smtClean="0">
                <a:latin typeface="Bookman Old Style" panose="02050604050505020204" pitchFamily="18" charset="0"/>
              </a:rPr>
              <a:t>файла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путь к текстовому файлу: 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Файл не найден."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RemoveEmptyEntries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lineCount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ReadAllLines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HashSet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uniqueWords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HashSet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строк: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lineCount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слов: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уникальных слов: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uniqueWords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6AC90-6141-4C9C-80C4-8CA13D08E8FA}"/>
              </a:ext>
            </a:extLst>
          </p:cNvPr>
          <p:cNvSpPr txBox="1"/>
          <p:nvPr/>
        </p:nvSpPr>
        <p:spPr>
          <a:xfrm>
            <a:off x="0" y="62268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При достижении точки </a:t>
            </a:r>
            <a:r>
              <a:rPr lang="ru-RU" sz="2400" dirty="0" smtClean="0">
                <a:latin typeface="Bookman Old Style" panose="02050604050505020204" pitchFamily="18" charset="0"/>
              </a:rPr>
              <a:t>остановки, </a:t>
            </a:r>
            <a:r>
              <a:rPr lang="ru-RU" sz="2400" dirty="0">
                <a:latin typeface="Bookman Old Style" panose="02050604050505020204" pitchFamily="18" charset="0"/>
              </a:rPr>
              <a:t>выполнение программы приостанавливается, в это время можно проверить значения переменных. Для этого необходимо навестись мышью на переменную.</a:t>
            </a: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Возобновление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до следующей точки остановки: </a:t>
            </a:r>
            <a:r>
              <a:rPr lang="en-US" sz="2400" b="1" dirty="0" smtClean="0">
                <a:latin typeface="Bookman Old Style" panose="02050604050505020204" pitchFamily="18" charset="0"/>
              </a:rPr>
              <a:t>F5;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Следующий </a:t>
            </a:r>
            <a:r>
              <a:rPr lang="ru-RU" sz="2400" b="1" dirty="0">
                <a:latin typeface="Bookman Old Style" panose="02050604050505020204" pitchFamily="18" charset="0"/>
              </a:rPr>
              <a:t>шаг</a:t>
            </a:r>
            <a:r>
              <a:rPr lang="ru-RU" sz="2400" dirty="0">
                <a:latin typeface="Bookman Old Style" panose="02050604050505020204" pitchFamily="18" charset="0"/>
              </a:rPr>
              <a:t> без обхода во внутрь: </a:t>
            </a:r>
            <a:r>
              <a:rPr lang="en-US" sz="2400" b="1" dirty="0">
                <a:latin typeface="Bookman Old Style" panose="02050604050505020204" pitchFamily="18" charset="0"/>
              </a:rPr>
              <a:t>F</a:t>
            </a:r>
            <a:r>
              <a:rPr lang="ru-RU" sz="2400" b="1" dirty="0">
                <a:latin typeface="Bookman Old Style" panose="02050604050505020204" pitchFamily="18" charset="0"/>
              </a:rPr>
              <a:t>10</a:t>
            </a:r>
            <a:r>
              <a:rPr lang="en-US" sz="2400" b="1" dirty="0" smtClean="0">
                <a:latin typeface="Bookman Old Style" panose="02050604050505020204" pitchFamily="18" charset="0"/>
              </a:rPr>
              <a:t>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Следующий </a:t>
            </a:r>
            <a:r>
              <a:rPr lang="ru-RU" sz="2400" b="1" dirty="0">
                <a:latin typeface="Bookman Old Style" panose="02050604050505020204" pitchFamily="18" charset="0"/>
              </a:rPr>
              <a:t>шаг</a:t>
            </a:r>
            <a:r>
              <a:rPr lang="ru-RU" sz="2400" dirty="0">
                <a:latin typeface="Bookman Old Style" panose="02050604050505020204" pitchFamily="18" charset="0"/>
              </a:rPr>
              <a:t> с обходом во внутрь: </a:t>
            </a:r>
            <a:r>
              <a:rPr lang="en-US" sz="2400" b="1" dirty="0">
                <a:latin typeface="Bookman Old Style" panose="02050604050505020204" pitchFamily="18" charset="0"/>
              </a:rPr>
              <a:t>F</a:t>
            </a:r>
            <a:r>
              <a:rPr lang="ru-RU" sz="2400" b="1" dirty="0">
                <a:latin typeface="Bookman Old Style" panose="02050604050505020204" pitchFamily="18" charset="0"/>
              </a:rPr>
              <a:t>11</a:t>
            </a:r>
            <a:r>
              <a:rPr lang="en-US" sz="2400" b="1" dirty="0" smtClean="0">
                <a:latin typeface="Bookman Old Style" panose="02050604050505020204" pitchFamily="18" charset="0"/>
              </a:rPr>
              <a:t>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Остановить </a:t>
            </a:r>
            <a:r>
              <a:rPr lang="ru-RU" sz="2400" dirty="0">
                <a:latin typeface="Bookman Old Style" panose="02050604050505020204" pitchFamily="18" charset="0"/>
              </a:rPr>
              <a:t>отладку и завершить : </a:t>
            </a:r>
            <a:r>
              <a:rPr lang="en-US" sz="2400" b="1" dirty="0">
                <a:latin typeface="Bookman Old Style" panose="02050604050505020204" pitchFamily="18" charset="0"/>
              </a:rPr>
              <a:t>Shift + F5</a:t>
            </a:r>
            <a:r>
              <a:rPr lang="en-US" sz="2400" b="1" dirty="0" smtClean="0">
                <a:latin typeface="Bookman Old Style" panose="02050604050505020204" pitchFamily="18" charset="0"/>
              </a:rPr>
              <a:t>;</a:t>
            </a: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Для успешной сдачи экзамена необходимо уметь отлаживать ПО.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0071" r="69731" b="56667"/>
          <a:stretch/>
        </p:blipFill>
        <p:spPr>
          <a:xfrm>
            <a:off x="243688" y="2719039"/>
            <a:ext cx="11418440" cy="35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6AC90-6141-4C9C-80C4-8CA13D08E8FA}"/>
              </a:ext>
            </a:extLst>
          </p:cNvPr>
          <p:cNvSpPr txBox="1"/>
          <p:nvPr/>
        </p:nvSpPr>
        <p:spPr>
          <a:xfrm>
            <a:off x="0" y="62268"/>
            <a:ext cx="12192000" cy="46166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Текущие значения переменных можно смотреть на вкладке «Локальные»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54" y="523933"/>
            <a:ext cx="9268691" cy="622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5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56966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Чтобы приостановить выполнение программы до исполнения строки 3 необходимо поставить точку останова на  строку 3. После приостановки чтобы зайти в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GetAverage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 нажать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F11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Если заходить не нужно, чтобы перейти к след. строке – </a:t>
            </a:r>
            <a:r>
              <a:rPr lang="en-US" sz="2400" b="1" dirty="0" smtClean="0">
                <a:latin typeface="Bookman Old Style" panose="02050604050505020204" pitchFamily="18" charset="0"/>
              </a:rPr>
              <a:t>F10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526556"/>
            <a:ext cx="7990779" cy="511164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324154" y="2720356"/>
            <a:ext cx="3867846" cy="2677656"/>
          </a:xfrm>
          <a:prstGeom prst="rect">
            <a:avLst/>
          </a:prstGeom>
        </p:spPr>
        <p:txBody>
          <a:bodyPr wrap="square" rIns="360000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Чтобы посмотреть текущее значение переменной необходимо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навести на неё мышью</a:t>
            </a:r>
            <a:r>
              <a:rPr lang="ru-RU" sz="2400" dirty="0" smtClean="0">
                <a:latin typeface="Bookman Old Style" panose="02050604050505020204" pitchFamily="18" charset="0"/>
              </a:rPr>
              <a:t> или зайти на вкладку </a:t>
            </a:r>
            <a:r>
              <a:rPr lang="ru-RU" sz="2400" b="1" dirty="0" smtClean="0">
                <a:latin typeface="Bookman Old Style" panose="02050604050505020204" pitchFamily="18" charset="0"/>
              </a:rPr>
              <a:t>«Локальные»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Чтобы продолжить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выполнение программы необходимо нажать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F5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в таком случае программа будет выполняться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 следующей </a:t>
            </a:r>
            <a:r>
              <a:rPr lang="ru-RU" sz="2400" dirty="0" smtClean="0">
                <a:latin typeface="Bookman Old Style" panose="02050604050505020204" pitchFamily="18" charset="0"/>
              </a:rPr>
              <a:t>точки останова.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Точек останова может быть несколько.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00329"/>
            <a:ext cx="8946664" cy="565767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946665" y="1200329"/>
            <a:ext cx="32453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Сначала мы остановимся на строке 3, потом на строке 7 </a:t>
            </a:r>
            <a:r>
              <a:rPr lang="ru-RU" sz="2400" b="1" dirty="0" smtClean="0">
                <a:latin typeface="Bookman Old Style" panose="02050604050505020204" pitchFamily="18" charset="0"/>
              </a:rPr>
              <a:t>(Если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GetSum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будет вызван).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Вопросы. </a:t>
            </a:r>
            <a:r>
              <a:rPr lang="ru-RU" sz="2400" dirty="0" smtClean="0">
                <a:latin typeface="Bookman Old Style" panose="02050604050505020204" pitchFamily="18" charset="0"/>
              </a:rPr>
              <a:t>На какой точке останова мы остановимся вначале, на какой потом?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0997"/>
            <a:ext cx="9504430" cy="60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Вопросы. </a:t>
            </a:r>
            <a:r>
              <a:rPr lang="ru-RU" sz="2400" dirty="0" smtClean="0">
                <a:latin typeface="Bookman Old Style" panose="02050604050505020204" pitchFamily="18" charset="0"/>
              </a:rPr>
              <a:t>Куда необходимо поставить точку останова, если мы выяснили, что </a:t>
            </a:r>
            <a:r>
              <a:rPr lang="en-US" sz="2400" dirty="0" smtClean="0">
                <a:latin typeface="Bookman Old Style" panose="02050604050505020204" pitchFamily="18" charset="0"/>
              </a:rPr>
              <a:t>a, b </a:t>
            </a:r>
            <a:r>
              <a:rPr lang="ru-RU" sz="2400" dirty="0" smtClean="0">
                <a:latin typeface="Bookman Old Style" panose="02050604050505020204" pitchFamily="18" charset="0"/>
              </a:rPr>
              <a:t>считываются корректно, но среднее значение неправильное?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30998"/>
            <a:ext cx="9462956" cy="60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13354</TotalTime>
  <Words>1929</Words>
  <Application>Microsoft Office PowerPoint</Application>
  <PresentationFormat>Широкоэкранный</PresentationFormat>
  <Paragraphs>407</Paragraphs>
  <Slides>39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4.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682</cp:revision>
  <dcterms:modified xsi:type="dcterms:W3CDTF">2025-04-30T06:01:01Z</dcterms:modified>
</cp:coreProperties>
</file>