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9"/>
  </p:notesMasterIdLst>
  <p:sldIdLst>
    <p:sldId id="273" r:id="rId2"/>
    <p:sldId id="1031" r:id="rId3"/>
    <p:sldId id="1044" r:id="rId4"/>
    <p:sldId id="1045" r:id="rId5"/>
    <p:sldId id="1070" r:id="rId6"/>
    <p:sldId id="1046" r:id="rId7"/>
    <p:sldId id="969" r:id="rId8"/>
    <p:sldId id="972" r:id="rId9"/>
    <p:sldId id="970" r:id="rId10"/>
    <p:sldId id="1047" r:id="rId11"/>
    <p:sldId id="971" r:id="rId12"/>
    <p:sldId id="1053" r:id="rId13"/>
    <p:sldId id="1054" r:id="rId14"/>
    <p:sldId id="1069" r:id="rId15"/>
    <p:sldId id="1060" r:id="rId16"/>
    <p:sldId id="1061" r:id="rId17"/>
    <p:sldId id="1062" r:id="rId18"/>
    <p:sldId id="991" r:id="rId19"/>
    <p:sldId id="1056" r:id="rId20"/>
    <p:sldId id="1064" r:id="rId21"/>
    <p:sldId id="1032" r:id="rId22"/>
    <p:sldId id="1057" r:id="rId23"/>
    <p:sldId id="1033" r:id="rId24"/>
    <p:sldId id="1034" r:id="rId25"/>
    <p:sldId id="988" r:id="rId26"/>
    <p:sldId id="998" r:id="rId27"/>
    <p:sldId id="1058" r:id="rId28"/>
    <p:sldId id="1059" r:id="rId29"/>
    <p:sldId id="987" r:id="rId30"/>
    <p:sldId id="1065" r:id="rId31"/>
    <p:sldId id="974" r:id="rId32"/>
    <p:sldId id="1035" r:id="rId33"/>
    <p:sldId id="973" r:id="rId34"/>
    <p:sldId id="1036" r:id="rId35"/>
    <p:sldId id="1051" r:id="rId36"/>
    <p:sldId id="978" r:id="rId37"/>
    <p:sldId id="9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8" autoAdjust="0"/>
    <p:restoredTop sz="82523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>
        <p:guide orient="horz" pos="213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Еще одним новшеством платформы .NET была технология активных серверных страниц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ASP.NET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(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Active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Server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Page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). С её помощью можно было относительно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быстро разработать веб-приложения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взаимодействующие с базами данных.</a:t>
            </a:r>
          </a:p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Также сейчас С# применяется для создания игр под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macOS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Android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iOS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. Объясняется это тем, что этот язык лучше всего подходит для работы с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Unity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dirty="0" smtClean="0">
              <a:latin typeface="Bookman Old Style" panose="02050604050505020204" pitchFamily="18" charset="0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6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5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8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0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5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74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3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39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5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7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1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6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5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9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50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8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5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0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20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2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Особенности процедурных языков (</a:t>
            </a:r>
            <a:r>
              <a:rPr lang="en-US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C, </a:t>
            </a: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Паскаль, Бейсик, Фортран …):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последовательность, ветвление, цикл,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код выполняется последовательно, строка за строкой, сверху вниз,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данные и операции с ними тесно связаны,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=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&gt; </a:t>
            </a: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низкая модульность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,</a:t>
            </a:r>
            <a:endParaRPr lang="ru-RU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endParaRPr lang="en-US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ru/v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br.com/ru/articles/172627/" TargetMode="External"/><Relationship Id="rId5" Type="http://schemas.openxmlformats.org/officeDocument/2006/relationships/hyperlink" Target="https://habr.com/ru/articles/161205/" TargetMode="External"/><Relationship Id="rId4" Type="http://schemas.openxmlformats.org/officeDocument/2006/relationships/hyperlink" Target="https://ulearn.m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87999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757" y="3085286"/>
            <a:ext cx="8978016" cy="914400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языка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70757" y="3999686"/>
            <a:ext cx="106496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Система типов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1" y="0"/>
            <a:ext cx="12192000" cy="556966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Ключевые особенности C#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C# унаследовал многие функции от C++, но также добавил ряд новых функций, в том числе: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Управляемая </a:t>
            </a:r>
            <a:r>
              <a:rPr lang="ru-RU" sz="2400" b="1" dirty="0">
                <a:latin typeface="Bookman Old Style" panose="02050604050505020204" pitchFamily="18" charset="0"/>
              </a:rPr>
              <a:t>среда:</a:t>
            </a:r>
            <a:r>
              <a:rPr lang="ru-RU" sz="2400" dirty="0">
                <a:latin typeface="Bookman Old Style" panose="02050604050505020204" pitchFamily="18" charset="0"/>
              </a:rPr>
              <a:t> C# выполняется в управляемой среде, которая обеспечивает автоматическое управление памятью и защиту от сбоев.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Безопасность типов:</a:t>
            </a:r>
            <a:r>
              <a:rPr lang="ru-RU" sz="2400" dirty="0">
                <a:latin typeface="Bookman Old Style" panose="02050604050505020204" pitchFamily="18" charset="0"/>
              </a:rPr>
              <a:t> C# использует строгую систему типов, которая помогает предотвратить ошибки во время выполнения.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Совместимость </a:t>
            </a:r>
            <a:r>
              <a:rPr lang="ru-RU" sz="2400" b="1" dirty="0">
                <a:latin typeface="Bookman Old Style" panose="02050604050505020204" pitchFamily="18" charset="0"/>
              </a:rPr>
              <a:t>с .NET:</a:t>
            </a:r>
            <a:r>
              <a:rPr lang="ru-RU" sz="2400" dirty="0">
                <a:latin typeface="Bookman Old Style" panose="02050604050505020204" pitchFamily="18" charset="0"/>
              </a:rPr>
              <a:t> C# является частью платформы .NET, которая предоставляет богатый набор библиотек и служб для разработки приложений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3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2000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Программирование </a:t>
            </a:r>
            <a:r>
              <a:rPr lang="ru-RU" sz="2400" dirty="0">
                <a:latin typeface="Bookman Old Style" panose="02050604050505020204" pitchFamily="18" charset="0"/>
              </a:rPr>
              <a:t>— это наука, изучающая теорию и методы разработки, производства и эксплуатации программного обеспечения ЭВМ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Суть программирования 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заключается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том, чтобы составить</a:t>
            </a:r>
            <a:r>
              <a:rPr lang="ru-RU" sz="2400" b="1" dirty="0">
                <a:latin typeface="Bookman Old Style" panose="02050604050505020204" pitchFamily="18" charset="0"/>
              </a:rPr>
              <a:t> алгоритм </a:t>
            </a:r>
            <a:r>
              <a:rPr lang="ru-RU" sz="2400" dirty="0">
                <a:latin typeface="Bookman Old Style" panose="02050604050505020204" pitchFamily="18" charset="0"/>
              </a:rPr>
              <a:t>и перевести его на </a:t>
            </a:r>
            <a:r>
              <a:rPr lang="ru-RU" sz="2400" b="1" dirty="0">
                <a:latin typeface="Bookman Old Style" panose="02050604050505020204" pitchFamily="18" charset="0"/>
              </a:rPr>
              <a:t>язык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Алгоритм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это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описание последовательности операций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, направленных на решение поставленной задачи.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процессора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Программа</a:t>
            </a:r>
            <a:r>
              <a:rPr lang="ru-RU" sz="2400" dirty="0">
                <a:latin typeface="Bookman Old Style" panose="02050604050505020204" pitchFamily="18" charset="0"/>
              </a:rPr>
              <a:t> — комбинация компьютерных </a:t>
            </a:r>
            <a:r>
              <a:rPr lang="ru-RU" sz="2400" b="1" dirty="0">
                <a:latin typeface="Bookman Old Style" panose="02050604050505020204" pitchFamily="18" charset="0"/>
              </a:rPr>
              <a:t>инструкций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данных</a:t>
            </a:r>
            <a:r>
              <a:rPr lang="ru-RU" sz="2400" dirty="0">
                <a:latin typeface="Bookman Old Style" panose="02050604050505020204" pitchFamily="18" charset="0"/>
              </a:rPr>
              <a:t>, позволяющая аппаратному обеспечению вычислительной системы выполнять вычисления или функции управления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Компилятор </a:t>
            </a:r>
            <a:r>
              <a:rPr lang="ru-RU" sz="2400" dirty="0">
                <a:latin typeface="Bookman Old Style" panose="02050604050505020204" pitchFamily="18" charset="0"/>
              </a:rPr>
              <a:t>— это программа-транслятор, которая преобразует исходный код, написанный на языке программирования высокого уровня, в эквивалентный </a:t>
            </a:r>
            <a:r>
              <a:rPr lang="ru-RU" sz="2400" b="1" dirty="0">
                <a:latin typeface="Bookman Old Style" panose="02050604050505020204" pitchFamily="18" charset="0"/>
              </a:rPr>
              <a:t>машинный код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b="1" dirty="0">
                <a:latin typeface="Bookman Old Style" panose="02050604050505020204" pitchFamily="18" charset="0"/>
              </a:rPr>
              <a:t>исполняемый файл</a:t>
            </a:r>
            <a:r>
              <a:rPr lang="ru-RU" sz="2400" dirty="0">
                <a:latin typeface="Bookman Old Style" panose="02050604050505020204" pitchFamily="18" charset="0"/>
              </a:rPr>
              <a:t>) или промежуточное представление (например, </a:t>
            </a:r>
            <a:r>
              <a:rPr lang="ru-RU" sz="2400" b="1" dirty="0">
                <a:latin typeface="Bookman Old Style" panose="02050604050505020204" pitchFamily="18" charset="0"/>
              </a:rPr>
              <a:t>байт-код</a:t>
            </a:r>
            <a:r>
              <a:rPr lang="ru-RU" sz="2400" dirty="0">
                <a:latin typeface="Bookman Old Style" panose="02050604050505020204" pitchFamily="18" charset="0"/>
              </a:rPr>
              <a:t>) перед выполнением программы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Пример: </a:t>
            </a:r>
            <a:r>
              <a:rPr lang="en-US" sz="2400" b="1" dirty="0">
                <a:latin typeface="Bookman Old Style" panose="02050604050505020204" pitchFamily="18" charset="0"/>
              </a:rPr>
              <a:t>GCC (C/C</a:t>
            </a:r>
            <a:r>
              <a:rPr lang="en-US" sz="2400" b="1" dirty="0" smtClean="0">
                <a:latin typeface="Bookman Old Style" panose="02050604050505020204" pitchFamily="18" charset="0"/>
              </a:rPr>
              <a:t>++).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Интерпретатор</a:t>
            </a:r>
            <a:r>
              <a:rPr lang="ru-RU" sz="2400" dirty="0">
                <a:latin typeface="Bookman Old Style" panose="02050604050505020204" pitchFamily="18" charset="0"/>
              </a:rPr>
              <a:t> — это программа, которая выполняет исходный код построчно, транслируя и исполняя каждую инструкцию непосредственно во время работы программы (</a:t>
            </a:r>
            <a:r>
              <a:rPr lang="ru-RU" sz="2400" b="1" dirty="0" err="1">
                <a:latin typeface="Bookman Old Style" panose="02050604050505020204" pitchFamily="18" charset="0"/>
              </a:rPr>
              <a:t>runtime</a:t>
            </a:r>
            <a:r>
              <a:rPr lang="ru-RU" sz="2400" dirty="0">
                <a:latin typeface="Bookman Old Style" panose="02050604050505020204" pitchFamily="18" charset="0"/>
              </a:rPr>
              <a:t>), без предварительного создания отдельного исполняемого файла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(Python</a:t>
            </a:r>
            <a:r>
              <a:rPr lang="en-US" sz="2400" b="1" dirty="0" smtClean="0">
                <a:latin typeface="Bookman Old Style" panose="02050604050505020204" pitchFamily="18" charset="0"/>
              </a:rPr>
              <a:t>).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Машинный код</a:t>
            </a:r>
            <a:r>
              <a:rPr lang="ru-RU" sz="2400" dirty="0">
                <a:latin typeface="Bookman Old Style" panose="02050604050505020204" pitchFamily="18" charset="0"/>
              </a:rPr>
              <a:t> — это низкоуровневая последовательность двоичных или шестнадцатеричных инструкций, которые могут быть </a:t>
            </a:r>
            <a:r>
              <a:rPr lang="ru-RU" sz="2400" b="1" dirty="0">
                <a:latin typeface="Bookman Old Style" panose="02050604050505020204" pitchFamily="18" charset="0"/>
              </a:rPr>
              <a:t>непосредственно выполнены процессором</a:t>
            </a:r>
            <a:r>
              <a:rPr lang="ru-RU" sz="2400" dirty="0">
                <a:latin typeface="Bookman Old Style" panose="02050604050505020204" pitchFamily="18" charset="0"/>
              </a:rPr>
              <a:t> компьютера без дополнительной трансляции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машинного кода: </a:t>
            </a:r>
            <a:r>
              <a:rPr lang="ru-RU" sz="2400" dirty="0">
                <a:latin typeface="Bookman Old Style" panose="02050604050505020204" pitchFamily="18" charset="0"/>
              </a:rPr>
              <a:t>B8 2A 00 00 </a:t>
            </a:r>
            <a:r>
              <a:rPr lang="ru-RU" sz="2400" dirty="0" smtClean="0">
                <a:latin typeface="Bookman Old Style" panose="02050604050505020204" pitchFamily="18" charset="0"/>
              </a:rPr>
              <a:t>00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Байт-код</a:t>
            </a:r>
            <a:r>
              <a:rPr lang="ru-RU" sz="2400" dirty="0">
                <a:latin typeface="Bookman Old Style" panose="02050604050505020204" pitchFamily="18" charset="0"/>
              </a:rPr>
              <a:t> — это промежуточное представление кода, предназначенное для выполнения </a:t>
            </a:r>
            <a:r>
              <a:rPr lang="ru-RU" sz="2400" b="1" dirty="0">
                <a:latin typeface="Bookman Old Style" panose="02050604050505020204" pitchFamily="18" charset="0"/>
              </a:rPr>
              <a:t>виртуальной машиной (ВМ)</a:t>
            </a:r>
            <a:r>
              <a:rPr lang="ru-RU" sz="2400" dirty="0">
                <a:latin typeface="Bookman Old Style" panose="02050604050505020204" pitchFamily="18" charset="0"/>
              </a:rPr>
              <a:t> или интерпретатором, а не процессором напрямую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6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 </a:t>
            </a:r>
            <a:r>
              <a:rPr lang="ru-RU" sz="2400" dirty="0">
                <a:latin typeface="Bookman Old Style" panose="02050604050505020204" pitchFamily="18" charset="0"/>
              </a:rPr>
              <a:t>степени соответствия конструкций языка машинному (процессорному) коду  языки программирования делятся на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Низкоуровневые</a:t>
            </a:r>
            <a:r>
              <a:rPr lang="ru-RU" sz="2400" dirty="0">
                <a:latin typeface="Bookman Old Style" panose="02050604050505020204" pitchFamily="18" charset="0"/>
              </a:rPr>
              <a:t> (машинно-ориентированные)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Высокоуровневые.</a:t>
            </a:r>
          </a:p>
          <a:p>
            <a:pPr marL="723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Процедурные </a:t>
            </a:r>
            <a:r>
              <a:rPr lang="ru-RU" sz="2400" dirty="0">
                <a:latin typeface="Bookman Old Style" panose="02050604050505020204" pitchFamily="18" charset="0"/>
              </a:rPr>
              <a:t>– функции обрабатывающие 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данные.</a:t>
            </a:r>
          </a:p>
          <a:p>
            <a:pPr marL="381000"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Паскаль</a:t>
            </a:r>
            <a:r>
              <a:rPr lang="en-US" sz="2400" dirty="0">
                <a:latin typeface="Bookman Old Style" panose="02050604050505020204" pitchFamily="18" charset="0"/>
              </a:rPr>
              <a:t>, Basic</a:t>
            </a:r>
            <a:r>
              <a:rPr lang="ru-RU" sz="2400" dirty="0">
                <a:latin typeface="Bookman Old Style" panose="02050604050505020204" pitchFamily="18" charset="0"/>
              </a:rPr>
              <a:t>, Алгол и др.</a:t>
            </a:r>
          </a:p>
          <a:p>
            <a:pPr marL="723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Объектно-ориентированные </a:t>
            </a:r>
            <a:r>
              <a:rPr lang="ru-RU" sz="2400" dirty="0" smtClean="0">
                <a:latin typeface="Bookman Old Style" panose="02050604050505020204" pitchFamily="18" charset="0"/>
              </a:rPr>
              <a:t>– взаимодействующие объекты.</a:t>
            </a:r>
          </a:p>
          <a:p>
            <a:pPr marL="381000"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#, C++, 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Java </a:t>
            </a:r>
            <a:r>
              <a:rPr lang="ru-RU" sz="2400" dirty="0" err="1">
                <a:latin typeface="Bookman Old Style" panose="02050604050505020204" pitchFamily="18" charset="0"/>
              </a:rPr>
              <a:t>др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C# </a:t>
            </a: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 в машинный код</a:t>
            </a:r>
            <a:endParaRPr lang="ru-RU" sz="2800" b="1" dirty="0">
              <a:latin typeface="Bookman Old Style" panose="02050604050505020204" pitchFamily="18" charset="0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73527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Компиляция </a:t>
            </a:r>
            <a:r>
              <a:rPr lang="ru-RU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трансляция (перевод) </a:t>
            </a:r>
            <a:r>
              <a:rPr lang="ru-RU" sz="2400" dirty="0">
                <a:latin typeface="Bookman Old Style" panose="02050604050505020204" pitchFamily="18" charset="0"/>
              </a:rPr>
              <a:t>программы, составленной на исходном языке высокого уровня, в эквивалентную программу на низкоуровневом языке, близком машинному коду </a:t>
            </a:r>
            <a:r>
              <a:rPr lang="ru-RU" sz="2400" dirty="0" smtClean="0">
                <a:latin typeface="Bookman Old Style" panose="02050604050505020204" pitchFamily="18" charset="0"/>
              </a:rPr>
              <a:t>(иногда </a:t>
            </a:r>
            <a:r>
              <a:rPr lang="ru-RU" sz="2400" dirty="0">
                <a:latin typeface="Bookman Old Style" panose="02050604050505020204" pitchFamily="18" charset="0"/>
              </a:rPr>
              <a:t>на язык ассемблера), выполняемая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компилятором.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CIL (MSIL) </a:t>
            </a:r>
            <a:r>
              <a:rPr lang="en-US" sz="2400" dirty="0">
                <a:latin typeface="Bookman Old Style" panose="02050604050505020204" pitchFamily="18" charset="0"/>
              </a:rPr>
              <a:t>– Common 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dirty="0">
                <a:latin typeface="Bookman Old Style" panose="02050604050505020204" pitchFamily="18" charset="0"/>
              </a:rPr>
              <a:t>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). Промежуточный </a:t>
            </a:r>
            <a:r>
              <a:rPr lang="ru-RU" sz="2400" dirty="0">
                <a:latin typeface="Bookman Old Style" panose="02050604050505020204" pitchFamily="18" charset="0"/>
              </a:rPr>
              <a:t>язык, разработанный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для платформы .NET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Является </a:t>
            </a:r>
            <a:r>
              <a:rPr lang="ru-RU" sz="2400" dirty="0">
                <a:latin typeface="Bookman Old Style" panose="02050604050505020204" pitchFamily="18" charset="0"/>
              </a:rPr>
              <a:t>независимым от ЦП набором инструкций, которые можно эффективно преобразовать в машинный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4619624" cy="6740307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CLR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en-US" sz="2400" dirty="0" smtClean="0">
                <a:latin typeface="Bookman Old Style" panose="02050604050505020204" pitchFamily="18" charset="0"/>
              </a:rPr>
              <a:t> Common Language Runtime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исполняющая </a:t>
            </a:r>
            <a:r>
              <a:rPr lang="ru-RU" sz="2400" dirty="0">
                <a:latin typeface="Bookman Old Style" panose="02050604050505020204" pitchFamily="18" charset="0"/>
              </a:rPr>
              <a:t>среда для байт-кода CIL, в который компилируются программы, написанные на .NET-совместимых языках 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JIT</a:t>
            </a:r>
            <a:r>
              <a:rPr lang="en-US" sz="2400" dirty="0" smtClean="0">
                <a:latin typeface="Bookman Old Style" panose="02050604050505020204" pitchFamily="18" charset="0"/>
              </a:rPr>
              <a:t> – Just In Time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компиляция. Преобразование байт кода в машинные инструкции.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Очистка памяти CLR и способы обнаружения таких атак | Secure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35" y="157226"/>
            <a:ext cx="7283514" cy="642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9666515" y="3261342"/>
            <a:ext cx="1248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( JIT )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2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71CDE3-86D6-4AC2-A9C0-6F7337B2E52A}"/>
              </a:ext>
            </a:extLst>
          </p:cNvPr>
          <p:cNvGrpSpPr/>
          <p:nvPr/>
        </p:nvGrpSpPr>
        <p:grpSpPr>
          <a:xfrm>
            <a:off x="358103" y="1014169"/>
            <a:ext cx="11578273" cy="2439266"/>
            <a:chOff x="334327" y="2352812"/>
            <a:chExt cx="11578273" cy="243926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F00CCE2-EF06-4BC9-9A80-496481B1266D}"/>
                </a:ext>
              </a:extLst>
            </p:cNvPr>
            <p:cNvSpPr/>
            <p:nvPr/>
          </p:nvSpPr>
          <p:spPr>
            <a:xfrm>
              <a:off x="334327" y="2352812"/>
              <a:ext cx="2980373" cy="812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 языке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5B3F426-C6AB-4971-BF1E-5C15D602CEAF}"/>
                </a:ext>
              </a:extLst>
            </p:cNvPr>
            <p:cNvSpPr/>
            <p:nvPr/>
          </p:nvSpPr>
          <p:spPr>
            <a:xfrm>
              <a:off x="4144327" y="2352812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Компилятор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88BA2BB-E730-49B7-B223-CD016A833589}"/>
                </a:ext>
              </a:extLst>
            </p:cNvPr>
            <p:cNvSpPr/>
            <p:nvPr/>
          </p:nvSpPr>
          <p:spPr>
            <a:xfrm>
              <a:off x="7954327" y="2352812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</a:t>
              </a:r>
              <a:r>
                <a:rPr lang="en-US" sz="2400" dirty="0">
                  <a:latin typeface="Bookman Old Style" panose="02050604050505020204" pitchFamily="18" charset="0"/>
                </a:rPr>
                <a:t> </a:t>
              </a:r>
              <a:r>
                <a:rPr lang="ru-RU" sz="2400" dirty="0">
                  <a:latin typeface="Bookman Old Style" panose="02050604050505020204" pitchFamily="18" charset="0"/>
                </a:rPr>
                <a:t>промежуточном языке (</a:t>
              </a:r>
              <a:r>
                <a:rPr lang="en-US" sz="2400" dirty="0">
                  <a:latin typeface="Bookman Old Style" panose="02050604050505020204" pitchFamily="18" charset="0"/>
                </a:rPr>
                <a:t>MSIL</a:t>
              </a:r>
              <a:r>
                <a:rPr lang="ru-RU" sz="2400" dirty="0">
                  <a:latin typeface="Bookman Old Style" panose="02050604050505020204" pitchFamily="18" charset="0"/>
                </a:rPr>
                <a:t>)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EA34540-3D1B-4769-87F8-D7BAF86AFCFD}"/>
                </a:ext>
              </a:extLst>
            </p:cNvPr>
            <p:cNvSpPr/>
            <p:nvPr/>
          </p:nvSpPr>
          <p:spPr>
            <a:xfrm>
              <a:off x="7954327" y="3979278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JIT </a:t>
              </a:r>
              <a:r>
                <a:rPr lang="ru-RU" sz="2400" dirty="0">
                  <a:latin typeface="Bookman Old Style" panose="02050604050505020204" pitchFamily="18" charset="0"/>
                </a:rPr>
                <a:t>Компилятор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838B8F9-9F53-4DFD-9116-851E7C4186D7}"/>
                </a:ext>
              </a:extLst>
            </p:cNvPr>
            <p:cNvSpPr/>
            <p:nvPr/>
          </p:nvSpPr>
          <p:spPr>
            <a:xfrm>
              <a:off x="4144326" y="3979278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Машинный код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B2FBBC84-5192-478B-ACB3-054898E156D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31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CB0CB04-6EF5-4E77-95AE-96DC91993A4F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2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0304903-FCF3-47D8-A396-130F13CA35F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9933464" y="3165612"/>
              <a:ext cx="0" cy="813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D23401FB-81D7-433E-BA93-03E4BFF1C090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124699" y="4385678"/>
              <a:ext cx="8296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4837E7-3F10-40CA-8B97-725CE6C9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81" y="3859835"/>
            <a:ext cx="5370919" cy="2255787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8633AB1-7B4D-49F6-8422-8FE02A73CFAF}"/>
              </a:ext>
            </a:extLst>
          </p:cNvPr>
          <p:cNvCxnSpPr>
            <a:cxnSpLocks/>
          </p:cNvCxnSpPr>
          <p:nvPr/>
        </p:nvCxnSpPr>
        <p:spPr>
          <a:xfrm>
            <a:off x="4444290" y="5030561"/>
            <a:ext cx="2629717" cy="0"/>
          </a:xfrm>
          <a:prstGeom prst="straightConnector1">
            <a:avLst/>
          </a:prstGeom>
          <a:ln w="406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15630" b="39286"/>
          <a:stretch/>
        </p:blipFill>
        <p:spPr>
          <a:xfrm>
            <a:off x="241402" y="4757605"/>
            <a:ext cx="4528190" cy="5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1999" cy="563231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Интегри́рованная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среда́ </a:t>
            </a: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разрабо́тки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(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Integrated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development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environment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— </a:t>
            </a:r>
            <a:r>
              <a:rPr lang="ru-RU" sz="2400" b="1" i="1" dirty="0">
                <a:effectLst/>
                <a:latin typeface="Bookman Old Style" panose="02050604050505020204" pitchFamily="18" charset="0"/>
              </a:rPr>
              <a:t>IDE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 также 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единая среда разработки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комплекс программных средств, используемый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программистами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для разработки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программного обеспечения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(ПО</a:t>
            </a:r>
            <a:r>
              <a:rPr lang="ru-RU" sz="2400" b="0" i="0" dirty="0" smtClean="0">
                <a:effectLst/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b="1" dirty="0">
                <a:latin typeface="Bookman Old Style" panose="02050604050505020204" pitchFamily="18" charset="0"/>
              </a:rPr>
              <a:t>Visual Studio 2022 </a:t>
            </a:r>
            <a:r>
              <a:rPr lang="en-US" sz="2400" dirty="0">
                <a:latin typeface="Bookman Old Style" panose="02050604050505020204" pitchFamily="18" charset="0"/>
              </a:rPr>
              <a:t>– IDE </a:t>
            </a:r>
            <a:r>
              <a:rPr lang="ru-RU" sz="2400" dirty="0">
                <a:latin typeface="Bookman Old Style" panose="02050604050505020204" pitchFamily="18" charset="0"/>
              </a:rPr>
              <a:t>от компании Майкрософт.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Visual Studio </a:t>
            </a:r>
            <a:r>
              <a:rPr lang="ru-RU" sz="2400" dirty="0">
                <a:latin typeface="Bookman Old Style" panose="02050604050505020204" pitchFamily="18" charset="0"/>
              </a:rPr>
              <a:t>включает один или несколько компонентов из следующих: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Visual Basic .NET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Visual C++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Visual C#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en-US" sz="2400" dirty="0">
                <a:latin typeface="Bookman Old Style" panose="02050604050505020204" pitchFamily="18" charset="0"/>
              </a:rPr>
              <a:t> JavaScript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Python (</a:t>
            </a:r>
            <a:r>
              <a:rPr lang="ru-RU" sz="2400" dirty="0">
                <a:latin typeface="Bookman Old Style" panose="02050604050505020204" pitchFamily="18" charset="0"/>
              </a:rPr>
              <a:t>включён начиная с </a:t>
            </a:r>
            <a:r>
              <a:rPr lang="en-US" sz="2400" dirty="0">
                <a:latin typeface="Bookman Old Style" panose="02050604050505020204" pitchFamily="18" charset="0"/>
              </a:rPr>
              <a:t>Visual Studio 2019)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</a:rPr>
              <a:t>TypeScript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XAML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JetBrains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Rider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en-US" sz="2400" dirty="0" smtClean="0">
                <a:latin typeface="Bookman Old Style" panose="02050604050505020204" pitchFamily="18" charset="0"/>
              </a:rPr>
              <a:t>Win/</a:t>
            </a:r>
            <a:r>
              <a:rPr lang="en-US" sz="2400" dirty="0" err="1" smtClean="0">
                <a:latin typeface="Bookman Old Style" panose="02050604050505020204" pitchFamily="18" charset="0"/>
              </a:rPr>
              <a:t>macOS</a:t>
            </a:r>
            <a:r>
              <a:rPr lang="en-US" sz="2400" dirty="0" smtClean="0">
                <a:latin typeface="Bookman Old Style" panose="02050604050505020204" pitchFamily="18" charset="0"/>
              </a:rPr>
              <a:t>/Linux</a:t>
            </a:r>
            <a:r>
              <a:rPr lang="ru-RU" sz="2400" dirty="0" smtClean="0">
                <a:latin typeface="Bookman Old Style" panose="02050604050505020204" pitchFamily="18" charset="0"/>
              </a:rPr>
              <a:t>, платный).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MonoDevelop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Win/</a:t>
            </a:r>
            <a:r>
              <a:rPr lang="en-US" sz="2400" dirty="0" err="1" smtClean="0">
                <a:latin typeface="Bookman Old Style" panose="02050604050505020204" pitchFamily="18" charset="0"/>
              </a:rPr>
              <a:t>macOS</a:t>
            </a:r>
            <a:r>
              <a:rPr lang="en-US" sz="2400" dirty="0" smtClean="0">
                <a:latin typeface="Bookman Old Style" panose="02050604050505020204" pitchFamily="18" charset="0"/>
              </a:rPr>
              <a:t>/Linux</a:t>
            </a:r>
            <a:r>
              <a:rPr lang="ru-RU" sz="2400" dirty="0" smtClean="0">
                <a:latin typeface="Bookman Old Style" panose="02050604050505020204" pitchFamily="18" charset="0"/>
              </a:rPr>
              <a:t>, бесплатный).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Основные </a:t>
            </a:r>
            <a:r>
              <a:rPr lang="ru-RU" sz="2400" b="1" dirty="0">
                <a:latin typeface="Bookman Old Style" panose="02050604050505020204" pitchFamily="18" charset="0"/>
              </a:rPr>
              <a:t>компоненты IDE: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Текстовый редактор</a:t>
            </a:r>
            <a:r>
              <a:rPr lang="ru-RU" sz="2400" dirty="0">
                <a:latin typeface="Bookman Old Style" panose="02050604050505020204" pitchFamily="18" charset="0"/>
              </a:rPr>
              <a:t> с подсветкой синтаксиса, </a:t>
            </a:r>
            <a:r>
              <a:rPr lang="ru-RU" sz="2400" dirty="0" err="1">
                <a:latin typeface="Bookman Old Style" panose="02050604050505020204" pitchFamily="18" charset="0"/>
              </a:rPr>
              <a:t>автодополнением</a:t>
            </a:r>
            <a:r>
              <a:rPr lang="ru-RU" sz="2400" dirty="0">
                <a:latin typeface="Bookman Old Style" panose="02050604050505020204" pitchFamily="18" charset="0"/>
              </a:rPr>
              <a:t> кода (</a:t>
            </a:r>
            <a:r>
              <a:rPr lang="ru-RU" sz="2400" i="1" dirty="0" err="1">
                <a:latin typeface="Bookman Old Style" panose="02050604050505020204" pitchFamily="18" charset="0"/>
              </a:rPr>
              <a:t>IntelliSense</a:t>
            </a:r>
            <a:r>
              <a:rPr lang="ru-RU" sz="2400" dirty="0">
                <a:latin typeface="Bookman Old Style" panose="02050604050505020204" pitchFamily="18" charset="0"/>
              </a:rPr>
              <a:t>) и навигацией по проекту.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Транслятор</a:t>
            </a:r>
            <a:r>
              <a:rPr lang="ru-RU" sz="2400" dirty="0">
                <a:latin typeface="Bookman Old Style" panose="02050604050505020204" pitchFamily="18" charset="0"/>
              </a:rPr>
              <a:t> (компилятор и/или интерпретатор) для преобразования исходного кода в исполняемую программу.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Средства автоматизации сборки</a:t>
            </a:r>
            <a:r>
              <a:rPr lang="ru-RU" sz="2400" dirty="0"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latin typeface="Bookman Old Style" panose="02050604050505020204" pitchFamily="18" charset="0"/>
              </a:rPr>
              <a:t>build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tools</a:t>
            </a:r>
            <a:r>
              <a:rPr lang="ru-RU" sz="2400" dirty="0">
                <a:latin typeface="Bookman Old Style" panose="02050604050505020204" pitchFamily="18" charset="0"/>
              </a:rPr>
              <a:t>) для управления зависимостями и компиляцией проекта.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Отладчик</a:t>
            </a:r>
            <a:r>
              <a:rPr lang="ru-RU" sz="2400" dirty="0"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latin typeface="Bookman Old Style" panose="02050604050505020204" pitchFamily="18" charset="0"/>
              </a:rPr>
              <a:t>debugger</a:t>
            </a:r>
            <a:r>
              <a:rPr lang="ru-RU" sz="2400" dirty="0">
                <a:latin typeface="Bookman Old Style" panose="02050604050505020204" pitchFamily="18" charset="0"/>
              </a:rPr>
              <a:t>) для пошагового выполнения кода, анализа переменных и диагностики ошибок.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3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59031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Преподаватель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b="1" dirty="0" err="1" smtClean="0">
                <a:latin typeface="Bookman Old Style" pitchFamily="18" charset="0"/>
              </a:rPr>
              <a:t>Клюкин</a:t>
            </a:r>
            <a:r>
              <a:rPr lang="ru-RU" altLang="ru-RU" sz="3200" b="1" dirty="0" smtClean="0">
                <a:latin typeface="Bookman Old Style" pitchFamily="18" charset="0"/>
              </a:rPr>
              <a:t> Даниил Анатольевич,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инженер-программист 1-й категории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Длительность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 семестра.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Форма контроля: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1-й семестр – экзамен,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2-й семестр – зачет с оценкой,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3-й семестр – </a:t>
            </a:r>
            <a:r>
              <a:rPr lang="ru-RU" altLang="ru-RU" sz="3200" dirty="0">
                <a:latin typeface="Bookman Old Style" pitchFamily="18" charset="0"/>
              </a:rPr>
              <a:t>зачет с </a:t>
            </a:r>
            <a:r>
              <a:rPr lang="ru-RU" altLang="ru-RU" sz="3200" dirty="0" smtClean="0">
                <a:latin typeface="Bookman Old Style" pitchFamily="18" charset="0"/>
              </a:rPr>
              <a:t>оценкой. </a:t>
            </a:r>
            <a:endParaRPr lang="ru-RU" altLang="ru-RU" sz="3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IntelliSense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i="1" dirty="0" smtClean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технология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автодополнения</a:t>
            </a:r>
            <a:r>
              <a:rPr lang="ru-RU" sz="2400" dirty="0" smtClean="0">
                <a:latin typeface="Bookman Old Style" panose="02050604050505020204" pitchFamily="18" charset="0"/>
              </a:rPr>
              <a:t> кода от компании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, наиболее известная в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latin typeface="Bookman Old Style" panose="02050604050505020204" pitchFamily="18" charset="0"/>
              </a:rPr>
              <a:t>. Дописывает </a:t>
            </a:r>
            <a:r>
              <a:rPr lang="ru-RU" sz="2400" dirty="0" smtClean="0">
                <a:latin typeface="Bookman Old Style" panose="02050604050505020204" pitchFamily="18" charset="0"/>
              </a:rPr>
              <a:t>элементы кода при </a:t>
            </a:r>
            <a:r>
              <a:rPr lang="ru-RU" sz="2400" dirty="0">
                <a:latin typeface="Bookman Old Style" panose="02050604050505020204" pitchFamily="18" charset="0"/>
              </a:rPr>
              <a:t>вводе начальных </a:t>
            </a:r>
            <a:r>
              <a:rPr lang="ru-RU" sz="2400" dirty="0" smtClean="0">
                <a:latin typeface="Bookman Old Style" panose="02050604050505020204" pitchFamily="18" charset="0"/>
              </a:rPr>
              <a:t>букв </a:t>
            </a:r>
            <a:r>
              <a:rPr lang="ru-RU" sz="2400" dirty="0">
                <a:latin typeface="Bookman Old Style" panose="02050604050505020204" pitchFamily="18" charset="0"/>
              </a:rPr>
              <a:t>(появляется при вводе).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Принятие </a:t>
            </a:r>
            <a:r>
              <a:rPr lang="ru-RU" sz="2400" dirty="0" err="1" smtClean="0">
                <a:latin typeface="Bookman Old Style" panose="02050604050505020204" pitchFamily="18" charset="0"/>
              </a:rPr>
              <a:t>автодополнения</a:t>
            </a:r>
            <a:r>
              <a:rPr lang="ru-RU" sz="2400" dirty="0" smtClean="0">
                <a:latin typeface="Bookman Old Style" panose="02050604050505020204" pitchFamily="18" charset="0"/>
              </a:rPr>
              <a:t> происходит по нажатию на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Tab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или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Быстрые команды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Закомментировать код: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K,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C.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Форматирование кода: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K,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Переименование элемента кода с учётом всех зависимостей: </a:t>
            </a:r>
            <a:r>
              <a:rPr lang="en-US" sz="2400" dirty="0" smtClean="0">
                <a:latin typeface="Bookman Old Style" panose="02050604050505020204" pitchFamily="18" charset="0"/>
              </a:rPr>
              <a:t>Ctrl + R, Ctrl + R.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1999" cy="2862322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Консольное приложение</a:t>
            </a:r>
            <a:r>
              <a:rPr lang="ru-RU" sz="2400" dirty="0">
                <a:latin typeface="Bookman Old Style" panose="02050604050505020204" pitchFamily="18" charset="0"/>
              </a:rPr>
              <a:t> — это простейший тип программы, которая взаимодействует с пользователем через </a:t>
            </a:r>
            <a:r>
              <a:rPr lang="ru-RU" sz="2400" b="1" dirty="0">
                <a:latin typeface="Bookman Old Style" panose="02050604050505020204" pitchFamily="18" charset="0"/>
              </a:rPr>
              <a:t>текстовый интерфейс командной строки</a:t>
            </a:r>
            <a:r>
              <a:rPr lang="ru-RU" sz="2400" dirty="0">
                <a:latin typeface="Bookman Old Style" panose="02050604050505020204" pitchFamily="18" charset="0"/>
              </a:rPr>
              <a:t> (терминал). В отличие от графических приложений (GUI), оно не имеет окон, кнопок или визуальных элементов, а ввод/вывод данных происходит через текст.</a:t>
            </a: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Создание первой программы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75" y="3896708"/>
            <a:ext cx="7397058" cy="19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-9525"/>
            <a:ext cx="12191999" cy="4524315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Необходимо скачать и установить программу 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Visual Studio 2022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Community </a:t>
            </a:r>
            <a:r>
              <a:rPr lang="en-US" sz="2400" dirty="0" smtClean="0">
                <a:latin typeface="Bookman Old Style" panose="02050604050505020204" pitchFamily="18" charset="0"/>
              </a:rPr>
              <a:t>( 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://visualstudio.microsoft.com/ru/vs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Запустить</a:t>
            </a:r>
            <a:r>
              <a:rPr lang="en-US" sz="2400" dirty="0">
                <a:latin typeface="Bookman Old Style" panose="02050604050505020204" pitchFamily="18" charset="0"/>
              </a:rPr>
              <a:t> Visual Studio </a:t>
            </a:r>
            <a:r>
              <a:rPr lang="en-US" sz="2400" dirty="0" smtClean="0">
                <a:latin typeface="Bookman Old Style" panose="02050604050505020204" pitchFamily="18" charset="0"/>
              </a:rPr>
              <a:t>2022</a:t>
            </a: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Выбрать «Создание проекта» </a:t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Выбрать шаблон проекта «Консольное приложение (Майкрософт)»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082" t="71443" r="1906" b="10071"/>
          <a:stretch/>
        </p:blipFill>
        <p:spPr>
          <a:xfrm>
            <a:off x="5537250" y="2471778"/>
            <a:ext cx="6035625" cy="1245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804" y="1159707"/>
            <a:ext cx="4653998" cy="111291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4446" y="4514790"/>
            <a:ext cx="8524152" cy="21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2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79014"/>
          </a:xfrm>
          <a:prstGeom prst="rect">
            <a:avLst/>
          </a:prstGeom>
          <a:noFill/>
        </p:spPr>
        <p:txBody>
          <a:bodyPr wrap="square" lIns="360000" tIns="360000" rIns="36000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Далее выбираем расположение проекта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4" y="942975"/>
            <a:ext cx="11653532" cy="4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79014"/>
          </a:xfrm>
          <a:prstGeom prst="rect">
            <a:avLst/>
          </a:prstGeom>
          <a:noFill/>
        </p:spPr>
        <p:txBody>
          <a:bodyPr wrap="square" lIns="360000" tIns="360000" rIns="36000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Выбираем актуальную платформу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7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 и далее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)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9014"/>
            <a:ext cx="11582400" cy="19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76904"/>
            <a:ext cx="11544300" cy="64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38" b="86281"/>
          <a:stretch/>
        </p:blipFill>
        <p:spPr>
          <a:xfrm>
            <a:off x="371475" y="312171"/>
            <a:ext cx="11401425" cy="2250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777463" y="6113695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Файлы программы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91" t="8467" b="72593"/>
          <a:stretch/>
        </p:blipFill>
        <p:spPr>
          <a:xfrm>
            <a:off x="5059633" y="3162299"/>
            <a:ext cx="6713267" cy="28972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" t="73230" r="76520" b="3241"/>
          <a:stretch/>
        </p:blipFill>
        <p:spPr>
          <a:xfrm>
            <a:off x="371475" y="3162300"/>
            <a:ext cx="4557296" cy="2981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55939" y="6202316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Список ошибок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70225" y="299015"/>
            <a:ext cx="957943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835650" y="299014"/>
            <a:ext cx="251097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476291" y="197140"/>
            <a:ext cx="150888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321800" y="879311"/>
            <a:ext cx="2663372" cy="6410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Обозреватель решений (</a:t>
            </a:r>
            <a:r>
              <a:rPr lang="ru-RU" sz="2400" b="1" dirty="0" err="1">
                <a:latin typeface="Bookman Old Style" panose="02050604050505020204" pitchFamily="18" charset="0"/>
              </a:rPr>
              <a:t>Solution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Explorer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Где найти: Вид → Обозреватель решений (или 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</a:t>
            </a:r>
            <a:r>
              <a:rPr lang="ru-RU" sz="2400" dirty="0" err="1">
                <a:latin typeface="Bookman Old Style" panose="02050604050505020204" pitchFamily="18" charset="0"/>
              </a:rPr>
              <a:t>Alt</a:t>
            </a:r>
            <a:r>
              <a:rPr lang="ru-RU" sz="2400" dirty="0">
                <a:latin typeface="Bookman Old Style" panose="02050604050505020204" pitchFamily="18" charset="0"/>
              </a:rPr>
              <a:t> + L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Зачем нужно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Показывает структуру вашего проекта (файлы, папки, зависимости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Позволяет быстро переключаться между файлами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Program.cs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Вкладка </a:t>
            </a:r>
            <a:r>
              <a:rPr lang="ru-RU" sz="2400" b="1" dirty="0">
                <a:latin typeface="Bookman Old Style" panose="02050604050505020204" pitchFamily="18" charset="0"/>
              </a:rPr>
              <a:t>"Вид" (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Содержит инструменты для навигации по коду и отображения дополнительных окон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Полезные пункты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Ошибки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\, E) — список ошибок компиляции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Вывод (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</a:t>
            </a:r>
            <a:r>
              <a:rPr lang="ru-RU" sz="2400" dirty="0" err="1">
                <a:latin typeface="Bookman Old Style" panose="02050604050505020204" pitchFamily="18" charset="0"/>
              </a:rPr>
              <a:t>Alt</a:t>
            </a:r>
            <a:r>
              <a:rPr lang="ru-RU" sz="2400" dirty="0">
                <a:latin typeface="Bookman Old Style" panose="02050604050505020204" pitchFamily="18" charset="0"/>
              </a:rPr>
              <a:t> + O) — </a:t>
            </a:r>
            <a:r>
              <a:rPr lang="ru-RU" sz="2400" dirty="0" err="1">
                <a:latin typeface="Bookman Old Style" panose="02050604050505020204" pitchFamily="18" charset="0"/>
              </a:rPr>
              <a:t>логи</a:t>
            </a:r>
            <a:r>
              <a:rPr lang="ru-RU" sz="2400" dirty="0">
                <a:latin typeface="Bookman Old Style" panose="02050604050505020204" pitchFamily="18" charset="0"/>
              </a:rPr>
              <a:t> сборки и запуска программы.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73278"/>
          <a:stretch/>
        </p:blipFill>
        <p:spPr>
          <a:xfrm>
            <a:off x="9368844" y="5548393"/>
            <a:ext cx="2192891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Вкладка </a:t>
            </a:r>
            <a:r>
              <a:rPr lang="ru-RU" sz="2400" b="1" dirty="0">
                <a:latin typeface="Bookman Old Style" panose="02050604050505020204" pitchFamily="18" charset="0"/>
              </a:rPr>
              <a:t>"Сборка" (</a:t>
            </a:r>
            <a:r>
              <a:rPr lang="ru-RU" sz="2400" b="1" dirty="0" err="1">
                <a:latin typeface="Bookman Old Style" panose="02050604050505020204" pitchFamily="18" charset="0"/>
              </a:rPr>
              <a:t>Build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Отвечает за компиляцию проекта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Основные действия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Собрать решение (</a:t>
            </a:r>
            <a:r>
              <a:rPr lang="ru-RU" sz="2400" dirty="0" err="1">
                <a:latin typeface="Bookman Old Style" panose="02050604050505020204" pitchFamily="18" charset="0"/>
              </a:rPr>
              <a:t>Ctrl</a:t>
            </a:r>
            <a:r>
              <a:rPr lang="ru-RU" sz="2400" dirty="0">
                <a:latin typeface="Bookman Old Style" panose="02050604050505020204" pitchFamily="18" charset="0"/>
              </a:rPr>
              <a:t> + </a:t>
            </a:r>
            <a:r>
              <a:rPr lang="ru-RU" sz="2400" dirty="0" err="1">
                <a:latin typeface="Bookman Old Style" panose="02050604050505020204" pitchFamily="18" charset="0"/>
              </a:rPr>
              <a:t>Shift</a:t>
            </a:r>
            <a:r>
              <a:rPr lang="ru-RU" sz="2400" dirty="0">
                <a:latin typeface="Bookman Old Style" panose="02050604050505020204" pitchFamily="18" charset="0"/>
              </a:rPr>
              <a:t> + B) — проверить код на ошибки без запуска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Очистить решение — удалить временные файлы сборки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Вкладка "Отладка" (</a:t>
            </a:r>
            <a:r>
              <a:rPr lang="ru-RU" sz="2400" b="1" dirty="0" err="1">
                <a:latin typeface="Bookman Old Style" panose="02050604050505020204" pitchFamily="18" charset="0"/>
              </a:rPr>
              <a:t>Debug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настраивается запуск программы в режиме отладки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Ключевые кнопки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Запуск </a:t>
            </a:r>
            <a:r>
              <a:rPr lang="ru-RU" sz="2400" dirty="0">
                <a:latin typeface="Bookman Old Style" panose="02050604050505020204" pitchFamily="18" charset="0"/>
              </a:rPr>
              <a:t>с </a:t>
            </a:r>
            <a:r>
              <a:rPr lang="ru-RU" sz="2400" dirty="0" smtClean="0">
                <a:latin typeface="Bookman Old Style" panose="02050604050505020204" pitchFamily="18" charset="0"/>
              </a:rPr>
              <a:t>отладчиком (</a:t>
            </a:r>
            <a:r>
              <a:rPr lang="ru-RU" sz="2400" dirty="0">
                <a:latin typeface="Bookman Old Style" panose="02050604050505020204" pitchFamily="18" charset="0"/>
              </a:rPr>
              <a:t>F5) </a:t>
            </a:r>
            <a:r>
              <a:rPr lang="ru-RU" sz="2400" dirty="0" smtClean="0">
                <a:latin typeface="Bookman Old Style" panose="02050604050505020204" pitchFamily="18" charset="0"/>
              </a:rPr>
              <a:t>(остановка на ошибках).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Запуск без отладки (</a:t>
            </a:r>
            <a:r>
              <a:rPr lang="ru-RU" sz="2400" dirty="0" err="1" smtClean="0">
                <a:latin typeface="Bookman Old Style" panose="02050604050505020204" pitchFamily="18" charset="0"/>
              </a:rPr>
              <a:t>Ctrl</a:t>
            </a:r>
            <a:r>
              <a:rPr lang="ru-RU" sz="2400" dirty="0" smtClean="0">
                <a:latin typeface="Bookman Old Style" panose="02050604050505020204" pitchFamily="18" charset="0"/>
              </a:rPr>
              <a:t> + F5).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Точки </a:t>
            </a:r>
            <a:r>
              <a:rPr lang="ru-RU" sz="2400" dirty="0">
                <a:latin typeface="Bookman Old Style" panose="02050604050505020204" pitchFamily="18" charset="0"/>
              </a:rPr>
              <a:t>останова (F9 на строке кода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430" y="4960038"/>
            <a:ext cx="539144" cy="6931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162" y="5486211"/>
            <a:ext cx="503788" cy="6098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106" y="6115112"/>
            <a:ext cx="568128" cy="5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Система типов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4717319"/>
            <a:ext cx="12191999" cy="120032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Типизированные языки: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C, C#, Java, Python, PHP.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Нетипизированные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языки: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язык ассемблера, </a:t>
            </a:r>
            <a:r>
              <a:rPr lang="en-US" sz="2400" dirty="0" smtClean="0">
                <a:latin typeface="Bookman Old Style" panose="02050604050505020204" pitchFamily="18" charset="0"/>
              </a:rPr>
              <a:t>Forth.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6685854" y="3219450"/>
            <a:ext cx="5048946" cy="13525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b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Нетипизированные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390650" y="3219450"/>
            <a:ext cx="4457700" cy="13525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Типизированные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619500" y="799675"/>
            <a:ext cx="4876800" cy="13525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Языки Программирования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Прямая со стрелкой 3"/>
          <p:cNvCxnSpPr>
            <a:stCxn id="7" idx="4"/>
            <a:endCxn id="6" idx="0"/>
          </p:cNvCxnSpPr>
          <p:nvPr/>
        </p:nvCxnSpPr>
        <p:spPr>
          <a:xfrm flipH="1">
            <a:off x="3619500" y="2152225"/>
            <a:ext cx="2438400" cy="1067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4"/>
            <a:endCxn id="2" idx="0"/>
          </p:cNvCxnSpPr>
          <p:nvPr/>
        </p:nvCxnSpPr>
        <p:spPr>
          <a:xfrm>
            <a:off x="6057900" y="2152225"/>
            <a:ext cx="3152427" cy="10672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0455"/>
            <a:ext cx="12192000" cy="62478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Для допуска к экзамену/зачету необходимо:</a:t>
            </a: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Не иметь прогулов.</a:t>
            </a: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Сдать лабораторные работы.</a:t>
            </a:r>
          </a:p>
          <a:p>
            <a:pPr marL="1073150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На экзамене/зачете оценка зависит от полноты ответа на билет. </a:t>
            </a: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Прогулы необходимо отработать: предоставить конспект лекции, решить дополнительные практические задания.</a:t>
            </a:r>
          </a:p>
        </p:txBody>
      </p:sp>
    </p:spTree>
    <p:extLst>
      <p:ext uri="{BB962C8B-B14F-4D97-AF65-F5344CB8AC3E}">
        <p14:creationId xmlns:p14="http://schemas.microsoft.com/office/powerpoint/2010/main" val="28966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Тип данных это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множество допустимых значений, которые могут принимать данные, принадлежащие к этому типу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</a:p>
          <a:p>
            <a:pPr marL="723900" lvl="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Примеры:</a:t>
            </a:r>
          </a:p>
          <a:p>
            <a:pPr marL="723900" lvl="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– 1, 2, 3 и т.д.</a:t>
            </a:r>
          </a:p>
          <a:p>
            <a:pPr marL="723900" lvl="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 1,5</a:t>
            </a:r>
            <a:r>
              <a:rPr lang="en-US" sz="2400" dirty="0" smtClean="0">
                <a:latin typeface="Bookman Old Style" panose="02050604050505020204" pitchFamily="18" charset="0"/>
              </a:rPr>
              <a:t>; 3,14; 0,123 </a:t>
            </a:r>
            <a:r>
              <a:rPr lang="ru-RU" sz="2400" dirty="0" smtClean="0">
                <a:latin typeface="Bookman Old Style" panose="02050604050505020204" pitchFamily="18" charset="0"/>
              </a:rPr>
              <a:t>и т.д.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набор операций, которые можно осуществлять над данными, принадлежащими к этому типу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723900" lvl="0"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Примеры</a:t>
            </a:r>
            <a:r>
              <a:rPr lang="ru-RU" sz="2400" b="1" dirty="0" smtClean="0">
                <a:latin typeface="Bookman Old Style" panose="02050604050505020204" pitchFamily="18" charset="0"/>
              </a:rPr>
              <a:t>: </a:t>
            </a:r>
            <a:r>
              <a:rPr lang="ru-RU" sz="2400" dirty="0" smtClean="0">
                <a:latin typeface="Bookman Old Style" panose="02050604050505020204" pitchFamily="18" charset="0"/>
              </a:rPr>
              <a:t>сложение, умножение, деление, вычитание и др.</a:t>
            </a:r>
          </a:p>
        </p:txBody>
      </p:sp>
    </p:spTree>
    <p:extLst>
      <p:ext uri="{BB962C8B-B14F-4D97-AF65-F5344CB8AC3E}">
        <p14:creationId xmlns:p14="http://schemas.microsoft.com/office/powerpoint/2010/main" val="13204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52156"/>
              </p:ext>
            </p:extLst>
          </p:nvPr>
        </p:nvGraphicFramePr>
        <p:xfrm>
          <a:off x="280757" y="160617"/>
          <a:ext cx="11587396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849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896849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896849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896849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858971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503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-128...127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61059"/>
                  </a:ext>
                </a:extLst>
              </a:tr>
              <a:tr h="503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0...255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75822"/>
                  </a:ext>
                </a:extLst>
              </a:tr>
              <a:tr h="503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short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-32768...32767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72052"/>
                  </a:ext>
                </a:extLst>
              </a:tr>
              <a:tr h="5035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ushort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0...65535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60826"/>
                  </a:ext>
                </a:extLst>
              </a:tr>
              <a:tr h="858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-2 147 483 648 ... 2 147 483 647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8032"/>
                  </a:ext>
                </a:extLst>
              </a:tr>
              <a:tr h="858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0 ... 4 294 967 295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80103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6833"/>
              </p:ext>
            </p:extLst>
          </p:nvPr>
        </p:nvGraphicFramePr>
        <p:xfrm>
          <a:off x="3839530" y="5488257"/>
          <a:ext cx="5198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4886018"/>
            <a:ext cx="875691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Хранение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123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типа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Int32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памяти: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981083" y="6002318"/>
            <a:ext cx="2841671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Всего 32 ячейки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6359402"/>
            <a:ext cx="380568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Знак + (0) или - (1)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3280229" y="5977989"/>
            <a:ext cx="806218" cy="630711"/>
          </a:xfrm>
          <a:prstGeom prst="bentConnector3">
            <a:avLst>
              <a:gd name="adj1" fmla="val 3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02438"/>
              </p:ext>
            </p:extLst>
          </p:nvPr>
        </p:nvGraphicFramePr>
        <p:xfrm>
          <a:off x="310494" y="220717"/>
          <a:ext cx="11673492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373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18373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18373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18373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-9 223 372 036 854 775 808 ...</a:t>
                      </a:r>
                      <a:b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9 223 372 036 854 775 807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0 ... 18 446 744 073 709 551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615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14+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2*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кол-во символов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bool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System.Boolean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True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, 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False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9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24" name="Таблица 4">
            <a:extLst>
              <a:ext uri="{FF2B5EF4-FFF2-40B4-BE49-F238E27FC236}">
                <a16:creationId xmlns:a16="http://schemas.microsoft.com/office/drawing/2014/main" id="{A3860CC5-D0BA-4339-B5F2-10E3B302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71182"/>
              </p:ext>
            </p:extLst>
          </p:nvPr>
        </p:nvGraphicFramePr>
        <p:xfrm>
          <a:off x="362498" y="119632"/>
          <a:ext cx="114196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9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8549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467795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3242005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float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System.Single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±1,5×10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−45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endParaRPr lang="ru-RU" sz="2400" b="1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3,4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×10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324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endParaRPr lang="ru-RU" sz="2400" b="1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7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0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±1,0×10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−28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endParaRPr lang="ru-RU" sz="2400" b="1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7,9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451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62499" y="3599511"/>
            <a:ext cx="11708043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Вещественные числа представляются в памяти в соответствии со стандартом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IEEE754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пример для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206,116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типа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: 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9" y="4395564"/>
            <a:ext cx="11419598" cy="23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Переменная </a:t>
            </a:r>
            <a:r>
              <a:rPr lang="ru-RU" sz="2400" dirty="0">
                <a:latin typeface="Bookman Old Style" panose="02050604050505020204" pitchFamily="18" charset="0"/>
              </a:rPr>
              <a:t>— это именованная область памяти, предназначенная для хранения данных определённого типа, значение которой может изменяться во время выполнения программы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Объявление переменной </a:t>
            </a:r>
            <a:r>
              <a:rPr lang="ru-RU" sz="2400" dirty="0" smtClean="0">
                <a:latin typeface="Bookman Old Style" panose="02050604050505020204" pitchFamily="18" charset="0"/>
              </a:rPr>
              <a:t>— это указание её имени и типа в исходном коде программы. Оно сообщает компилятору или интерпретатору о существовании переменной, но не выделяет под неё память.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07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47459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Инициализация </a:t>
            </a:r>
            <a:r>
              <a:rPr lang="ru-RU" sz="2400" dirty="0">
                <a:latin typeface="Bookman Old Style" panose="02050604050505020204" pitchFamily="18" charset="0"/>
              </a:rPr>
              <a:t>– это </a:t>
            </a:r>
            <a:r>
              <a:rPr lang="ru-RU" sz="2400" dirty="0" smtClean="0">
                <a:latin typeface="Bookman Old Style" panose="02050604050505020204" pitchFamily="18" charset="0"/>
              </a:rPr>
              <a:t>процесс присвоения начального </a:t>
            </a:r>
            <a:r>
              <a:rPr lang="ru-RU" sz="2400" dirty="0">
                <a:latin typeface="Bookman Old Style" panose="02050604050505020204" pitchFamily="18" charset="0"/>
              </a:rPr>
              <a:t>значения при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создании переменной.  Перед инициализацией происходит выделение памяти.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Тип данных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Имя переменной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Значение</a:t>
            </a:r>
            <a:r>
              <a:rPr lang="en-US" sz="2400" dirty="0" smtClean="0">
                <a:latin typeface="Bookman Old Style" panose="02050604050505020204" pitchFamily="18" charset="0"/>
              </a:rPr>
              <a:t>&gt;;</a:t>
            </a:r>
          </a:p>
          <a:p>
            <a:pPr algn="ctr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11;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ИЛИ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164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0" y="654356"/>
            <a:ext cx="12192000" cy="341632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это текст, который предназначен только для читающего программу  человека и компилятором игнорируется.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Виды: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Однострочный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Многострочный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XML –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2330322" y="2362516"/>
            <a:ext cx="9861678" cy="341632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    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Способ 1.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Однострочный комментарий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Способ 2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Многострочный комментарий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*/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Комментарии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654356"/>
            <a:ext cx="12192000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Какой тип данных нужно выбрать если мы хотим хранить в нем: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от 1 до 100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Натуральные числа от 1 до 1000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Огромные целые числа </a:t>
            </a:r>
            <a:r>
              <a:rPr lang="en-US" sz="2400" dirty="0" smtClean="0">
                <a:latin typeface="Bookman Old Style" panose="02050604050505020204" pitchFamily="18" charset="0"/>
              </a:rPr>
              <a:t>&gt; 10</a:t>
            </a:r>
            <a:r>
              <a:rPr lang="ru-RU" sz="2400" dirty="0" smtClean="0">
                <a:latin typeface="Bookman Old Style" panose="02050604050505020204" pitchFamily="18" charset="0"/>
              </a:rPr>
              <a:t> 000 000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Единичные символы, например, </a:t>
            </a:r>
            <a:r>
              <a:rPr lang="en-US" sz="2400" dirty="0" smtClean="0">
                <a:latin typeface="Bookman Old Style" panose="02050604050505020204" pitchFamily="18" charset="0"/>
              </a:rPr>
              <a:t>‘a’; ‘b’; ‘1’; ‘@’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Символы и, возможно, слова: «Вася»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«Петя»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«012345»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«Я»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не требуется большое количество знаков после запятой (не нужна высокая точность): 0,15</a:t>
            </a:r>
            <a:r>
              <a:rPr lang="en-US" sz="2400" dirty="0" smtClean="0">
                <a:latin typeface="Bookman Old Style" panose="02050604050505020204" pitchFamily="18" charset="0"/>
              </a:rPr>
              <a:t>; 0,3; -0,0025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Очень большие 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требуется высокая точность (много знаков после запятой)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Выражения, для которых всего 2 варианта ответа, например, «Да» или «Нет».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6370973"/>
          </a:xfrm>
          <a:prstGeom prst="rect">
            <a:avLst/>
          </a:prstGeom>
          <a:noFill/>
        </p:spPr>
        <p:txBody>
          <a:bodyPr wrap="square" lIns="360000" tIns="45719" rIns="360000" bIns="45719" rtlCol="0">
            <a:spAutoFit/>
          </a:bodyPr>
          <a:lstStyle/>
          <a:p>
            <a:pPr indent="254000" algn="ctr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Литература</a:t>
            </a:r>
            <a:endParaRPr lang="en-US" altLang="ru-RU" sz="3200" b="1" dirty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Основные книги: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Пахомов </a:t>
            </a:r>
            <a:r>
              <a:rPr lang="ru-RU" altLang="ru-RU" sz="2400" b="1" dirty="0" smtClean="0">
                <a:latin typeface="Bookman Old Style" pitchFamily="18" charset="0"/>
              </a:rPr>
              <a:t>Б.И. </a:t>
            </a:r>
            <a:r>
              <a:rPr lang="en-US" altLang="ru-RU" sz="2400" dirty="0" smtClean="0">
                <a:latin typeface="Bookman Old Style" pitchFamily="18" charset="0"/>
              </a:rPr>
              <a:t>C# </a:t>
            </a:r>
            <a:r>
              <a:rPr lang="ru-RU" altLang="ru-RU" sz="2400" dirty="0" smtClean="0">
                <a:latin typeface="Bookman Old Style" pitchFamily="18" charset="0"/>
              </a:rPr>
              <a:t>для начинающих.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Васильев А.Н.</a:t>
            </a:r>
            <a:r>
              <a:rPr lang="ru-RU" altLang="ru-RU" sz="2400" dirty="0" smtClean="0">
                <a:latin typeface="Bookman Old Style" pitchFamily="18" charset="0"/>
              </a:rPr>
              <a:t> Программирование на </a:t>
            </a:r>
            <a:r>
              <a:rPr lang="en-US" altLang="ru-RU" sz="2400" dirty="0" smtClean="0">
                <a:latin typeface="Bookman Old Style" pitchFamily="18" charset="0"/>
              </a:rPr>
              <a:t>C</a:t>
            </a:r>
            <a:r>
              <a:rPr lang="en-US" altLang="ru-RU" sz="2400" dirty="0" smtClean="0">
                <a:latin typeface="Bookman Old Style" pitchFamily="18" charset="0"/>
              </a:rPr>
              <a:t>#.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Джеффри Рихтер</a:t>
            </a:r>
            <a:r>
              <a:rPr lang="en-US" altLang="ru-RU" sz="2400" b="1" dirty="0">
                <a:latin typeface="Bookman Old Style" pitchFamily="18" charset="0"/>
              </a:rPr>
              <a:t>.</a:t>
            </a:r>
            <a:r>
              <a:rPr lang="ru-RU" altLang="ru-RU" sz="2400" b="1" dirty="0">
                <a:latin typeface="Bookman Old Style" pitchFamily="18" charset="0"/>
              </a:rPr>
              <a:t> </a:t>
            </a:r>
            <a:r>
              <a:rPr lang="en-US" altLang="ru-RU" sz="2400" dirty="0">
                <a:latin typeface="Bookman Old Style" pitchFamily="18" charset="0"/>
              </a:rPr>
              <a:t>CLR via C#.</a:t>
            </a:r>
            <a:endParaRPr lang="ru-RU" altLang="ru-RU" sz="240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smtClean="0">
                <a:latin typeface="Bookman Old Style" pitchFamily="18" charset="0"/>
              </a:rPr>
              <a:t>Джозеф </a:t>
            </a:r>
            <a:r>
              <a:rPr lang="ru-RU" altLang="ru-RU" sz="2400" b="1" dirty="0" err="1" smtClean="0">
                <a:latin typeface="Bookman Old Style" pitchFamily="18" charset="0"/>
              </a:rPr>
              <a:t>Албахари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en-US" altLang="ru-RU" sz="2400" dirty="0">
                <a:latin typeface="Bookman Old Style" pitchFamily="18" charset="0"/>
              </a:rPr>
              <a:t>C# 12 in a </a:t>
            </a:r>
            <a:r>
              <a:rPr lang="en-US" altLang="ru-RU" sz="2400" dirty="0" smtClean="0">
                <a:latin typeface="Bookman Old Style" pitchFamily="18" charset="0"/>
              </a:rPr>
              <a:t>Nutshell</a:t>
            </a:r>
            <a:r>
              <a:rPr lang="ru-RU" altLang="ru-RU" sz="2400" dirty="0" smtClean="0">
                <a:latin typeface="Bookman Old Style" pitchFamily="18" charset="0"/>
              </a:rPr>
              <a:t>.</a:t>
            </a:r>
            <a:endParaRPr lang="en-US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Дополнительные книги: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Стив </a:t>
            </a:r>
            <a:r>
              <a:rPr lang="ru-RU" altLang="ru-RU" sz="2400" b="1" dirty="0" err="1" smtClean="0">
                <a:latin typeface="Bookman Old Style" pitchFamily="18" charset="0"/>
              </a:rPr>
              <a:t>Макконнел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ru-RU" altLang="ru-RU" sz="2400" dirty="0" smtClean="0">
                <a:latin typeface="Bookman Old Style" pitchFamily="18" charset="0"/>
              </a:rPr>
              <a:t>Совершенный код</a:t>
            </a:r>
            <a:r>
              <a:rPr lang="en-US" altLang="ru-RU" sz="2400" dirty="0" smtClean="0">
                <a:latin typeface="Bookman Old Style" pitchFamily="18" charset="0"/>
              </a:rPr>
              <a:t>.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Роберт Мартин. </a:t>
            </a:r>
            <a:r>
              <a:rPr lang="ru-RU" altLang="ru-RU" sz="2400" dirty="0" smtClean="0">
                <a:latin typeface="Bookman Old Style" pitchFamily="18" charset="0"/>
              </a:rPr>
              <a:t>Чистый код.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Дональд Кнут. </a:t>
            </a:r>
            <a:r>
              <a:rPr lang="ru-RU" altLang="ru-RU" sz="2400" dirty="0" smtClean="0">
                <a:latin typeface="Bookman Old Style" pitchFamily="18" charset="0"/>
              </a:rPr>
              <a:t>Искусство программирования.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Эндрю </a:t>
            </a:r>
            <a:r>
              <a:rPr lang="ru-RU" altLang="ru-RU" sz="2400" b="1" dirty="0" err="1" smtClean="0">
                <a:latin typeface="Bookman Old Style" pitchFamily="18" charset="0"/>
              </a:rPr>
              <a:t>Таненбаум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ru-RU" altLang="ru-RU" sz="2400" dirty="0" smtClean="0">
                <a:latin typeface="Bookman Old Style" pitchFamily="18" charset="0"/>
              </a:rPr>
              <a:t>Архитектура компьютера.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198" y="512749"/>
            <a:ext cx="1800000" cy="25395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198" y="3201075"/>
            <a:ext cx="1800000" cy="271111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778" y="456226"/>
            <a:ext cx="1800000" cy="25960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3778" y="3201075"/>
            <a:ext cx="1800000" cy="26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4524313"/>
          </a:xfrm>
          <a:prstGeom prst="rect">
            <a:avLst/>
          </a:prstGeom>
          <a:noFill/>
        </p:spPr>
        <p:txBody>
          <a:bodyPr wrap="square" lIns="360000" tIns="45719" rIns="360000" bIns="45719" rtlCol="0">
            <a:spAutoFit/>
          </a:bodyPr>
          <a:lstStyle/>
          <a:p>
            <a:pPr indent="254000" algn="just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dirty="0" smtClean="0">
                <a:latin typeface="Bookman Old Style" pitchFamily="18" charset="0"/>
              </a:rPr>
              <a:t>Курсы по программированию на </a:t>
            </a:r>
            <a:r>
              <a:rPr lang="en-US" altLang="ru-RU" sz="2400" dirty="0" smtClean="0">
                <a:latin typeface="Bookman Old Style" pitchFamily="18" charset="0"/>
              </a:rPr>
              <a:t>C#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Bookman Old Style" pitchFamily="18" charset="0"/>
              </a:rPr>
              <a:t>Полное руководство по языку программирования С# </a:t>
            </a:r>
            <a:r>
              <a:rPr lang="ru-RU" sz="2400" b="1" dirty="0" smtClean="0">
                <a:latin typeface="Bookman Old Style" pitchFamily="18" charset="0"/>
              </a:rPr>
              <a:t>13 </a:t>
            </a:r>
            <a:r>
              <a:rPr lang="ru-RU" sz="2400" b="1" dirty="0">
                <a:latin typeface="Bookman Old Style" pitchFamily="18" charset="0"/>
              </a:rPr>
              <a:t>и платформе .NET </a:t>
            </a:r>
            <a:r>
              <a:rPr lang="ru-RU" sz="2400" b="1" dirty="0" smtClean="0">
                <a:latin typeface="Bookman Old Style" pitchFamily="18" charset="0"/>
              </a:rPr>
              <a:t>9:</a:t>
            </a:r>
            <a:r>
              <a:rPr lang="en-US" sz="2400" b="1" dirty="0" smtClean="0">
                <a:latin typeface="Bookman Old Style" pitchFamily="18" charset="0"/>
              </a:rPr>
              <a:t> </a:t>
            </a:r>
            <a:r>
              <a:rPr lang="en-US" altLang="ru-RU" sz="2400" dirty="0" smtClean="0">
                <a:latin typeface="Bookman Old Style" pitchFamily="18" charset="0"/>
                <a:hlinkClick r:id="rId3"/>
              </a:rPr>
              <a:t>https://metanit.com/sharp/tutorial/</a:t>
            </a:r>
            <a:endParaRPr lang="en-US" altLang="ru-RU" sz="2400" dirty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Обучающие курсы </a:t>
            </a:r>
            <a:r>
              <a:rPr lang="en-US" altLang="ru-RU" sz="2400" dirty="0">
                <a:latin typeface="Bookman Old Style" pitchFamily="18" charset="0"/>
                <a:hlinkClick r:id="rId4"/>
              </a:rPr>
              <a:t>https://ulearn.me</a:t>
            </a:r>
            <a:r>
              <a:rPr lang="en-US" altLang="ru-RU" sz="2400" dirty="0" smtClean="0">
                <a:latin typeface="Bookman Old Style" pitchFamily="18" charset="0"/>
                <a:hlinkClick r:id="rId4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endParaRPr lang="ru-RU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Интересные статьи: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Ликбез по типизации: 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https</a:t>
            </a:r>
            <a:r>
              <a:rPr lang="en-US" altLang="ru-RU" sz="2400" dirty="0">
                <a:latin typeface="Bookman Old Style" pitchFamily="18" charset="0"/>
                <a:hlinkClick r:id="rId5"/>
              </a:rPr>
              <a:t>://habr.com/ru/articles/161205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Особенности строк в </a:t>
            </a:r>
            <a:r>
              <a:rPr lang="en-US" altLang="ru-RU" sz="2400" b="1" dirty="0" smtClean="0">
                <a:latin typeface="Bookman Old Style" pitchFamily="18" charset="0"/>
              </a:rPr>
              <a:t>C#: </a:t>
            </a:r>
            <a:r>
              <a:rPr lang="ru-RU" sz="2400" dirty="0" smtClean="0">
                <a:latin typeface="Bookman Old Style" pitchFamily="18" charset="0"/>
                <a:hlinkClick r:id="rId6"/>
              </a:rPr>
              <a:t>Особенности строк в .NET / </a:t>
            </a:r>
            <a:r>
              <a:rPr lang="ru-RU" sz="2400" dirty="0" err="1" smtClean="0">
                <a:latin typeface="Bookman Old Style" pitchFamily="18" charset="0"/>
                <a:hlinkClick r:id="rId6"/>
              </a:rPr>
              <a:t>Хабр</a:t>
            </a:r>
            <a:endParaRPr lang="en-US" altLang="ru-RU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7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Компоненты программирования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4356"/>
            <a:ext cx="1219200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Что нужно знать, чтобы уметь программировать?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631622" y="3109206"/>
            <a:ext cx="4928755" cy="15586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785" y="2199200"/>
            <a:ext cx="314194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Синтаксис ЯП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69" y="4529167"/>
            <a:ext cx="3094761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Прикладные библиотеки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4" y="5344599"/>
            <a:ext cx="420052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Практика программирования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572" y="4529167"/>
            <a:ext cx="2998381" cy="190205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Архитектура ПО</a:t>
            </a:r>
          </a:p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(принципы разработки) 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323" y="1768313"/>
            <a:ext cx="462330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Алгоритмы и структуры данных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cxnSp>
        <p:nvCxnSpPr>
          <p:cNvPr id="12" name="Прямая со стрелкой 11"/>
          <p:cNvCxnSpPr>
            <a:stCxn id="2" idx="1"/>
          </p:cNvCxnSpPr>
          <p:nvPr/>
        </p:nvCxnSpPr>
        <p:spPr>
          <a:xfrm flipH="1" flipV="1">
            <a:off x="3460173" y="2722418"/>
            <a:ext cx="893248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7" idx="3"/>
          </p:cNvCxnSpPr>
          <p:nvPr/>
        </p:nvCxnSpPr>
        <p:spPr>
          <a:xfrm flipH="1">
            <a:off x="3316430" y="4439585"/>
            <a:ext cx="1036991" cy="566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4"/>
            <a:endCxn id="8" idx="0"/>
          </p:cNvCxnSpPr>
          <p:nvPr/>
        </p:nvCxnSpPr>
        <p:spPr>
          <a:xfrm flipH="1">
            <a:off x="6095998" y="4667842"/>
            <a:ext cx="2" cy="67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" idx="5"/>
            <a:endCxn id="9" idx="1"/>
          </p:cNvCxnSpPr>
          <p:nvPr/>
        </p:nvCxnSpPr>
        <p:spPr>
          <a:xfrm>
            <a:off x="7838578" y="4439585"/>
            <a:ext cx="1230994" cy="1040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7"/>
            <a:endCxn id="10" idx="2"/>
          </p:cNvCxnSpPr>
          <p:nvPr/>
        </p:nvCxnSpPr>
        <p:spPr>
          <a:xfrm flipV="1">
            <a:off x="7838578" y="2722418"/>
            <a:ext cx="950399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9B0D2C-0018-42DF-877A-CCACB021655D}"/>
              </a:ext>
            </a:extLst>
          </p:cNvPr>
          <p:cNvSpPr txBox="1"/>
          <p:nvPr/>
        </p:nvSpPr>
        <p:spPr>
          <a:xfrm>
            <a:off x="0" y="2246389"/>
            <a:ext cx="9081386" cy="345325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indent="723900" algn="just">
              <a:lnSpc>
                <a:spcPct val="130000"/>
              </a:lnSpc>
            </a:pP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был разработан в начале 1970-х годов </a:t>
            </a:r>
            <a:r>
              <a:rPr lang="ru-RU" sz="2400" b="1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Деннисом</a:t>
            </a: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Ритчи</a:t>
            </a: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в </a:t>
            </a:r>
            <a:r>
              <a:rPr lang="ru-RU" sz="2400" b="1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. Он был создан как </a:t>
            </a:r>
            <a:r>
              <a:rPr lang="ru-RU" sz="2400" spc="-5" dirty="0" smtClean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ЯП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общего назначения, предназначенный для написания операционных систем и другого системного программного обеспечения. C отличался своим структурным подходом, портативностью и эффективностью.</a:t>
            </a:r>
            <a:endParaRPr lang="en-US" sz="2400" spc="-5" dirty="0">
              <a:solidFill>
                <a:prstClr val="black"/>
              </a:solidFill>
              <a:latin typeface="Bookman Old Style" panose="02050604050505020204" pitchFamily="18" charset="0"/>
              <a:cs typeface="Times New Roman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259CF808-FDEC-404B-9021-D9644DEED751}"/>
              </a:ext>
            </a:extLst>
          </p:cNvPr>
          <p:cNvGrpSpPr/>
          <p:nvPr/>
        </p:nvGrpSpPr>
        <p:grpSpPr>
          <a:xfrm>
            <a:off x="1980192" y="1165133"/>
            <a:ext cx="8231616" cy="912401"/>
            <a:chOff x="2617463" y="2288412"/>
            <a:chExt cx="8231616" cy="912401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81B8DD6E-DB8A-49C8-8BE9-48882B5BAC55}"/>
                </a:ext>
              </a:extLst>
            </p:cNvPr>
            <p:cNvSpPr/>
            <p:nvPr/>
          </p:nvSpPr>
          <p:spPr>
            <a:xfrm>
              <a:off x="3892006" y="2288412"/>
              <a:ext cx="1469329" cy="912401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 (</a:t>
              </a:r>
              <a:r>
                <a:rPr lang="ru-RU" sz="2400" dirty="0">
                  <a:latin typeface="Bookman Old Style" panose="02050604050505020204" pitchFamily="18" charset="0"/>
                </a:rPr>
                <a:t>Си</a:t>
              </a:r>
              <a:r>
                <a:rPr lang="en-US" sz="2400" dirty="0">
                  <a:latin typeface="Bookman Old Style" panose="02050604050505020204" pitchFamily="18" charset="0"/>
                </a:rPr>
                <a:t>)</a:t>
              </a:r>
              <a:r>
                <a:rPr lang="ru-RU" sz="2400" dirty="0">
                  <a:latin typeface="Bookman Old Style" panose="02050604050505020204" pitchFamily="18" charset="0"/>
                </a:rPr>
                <a:t>, 1973 г.</a:t>
              </a: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EEDA65F8-FEC4-4F53-8EC0-11AEAA114C9F}"/>
                </a:ext>
              </a:extLst>
            </p:cNvPr>
            <p:cNvSpPr/>
            <p:nvPr/>
          </p:nvSpPr>
          <p:spPr>
            <a:xfrm>
              <a:off x="6635878" y="2288413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C++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1984 г.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1FB65849-4720-4EA1-BF88-57D898657A78}"/>
                </a:ext>
              </a:extLst>
            </p:cNvPr>
            <p:cNvSpPr/>
            <p:nvPr/>
          </p:nvSpPr>
          <p:spPr>
            <a:xfrm>
              <a:off x="9379750" y="2288412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2000 г.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A1A07A0C-8973-40B8-8D9E-16308056F0AE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617463" y="2729130"/>
              <a:ext cx="1274543" cy="1548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66575EE3-1F50-4066-908C-42819E16279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5361335" y="2744613"/>
              <a:ext cx="127454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F6BE3228-D158-4958-9E0A-A32806A0FB19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8105207" y="2744612"/>
              <a:ext cx="1274543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86" y="2246388"/>
            <a:ext cx="2395033" cy="3078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9020175" y="5324982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0478D-DBA8-49E3-99F5-14EE8A29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1" y="2610297"/>
            <a:ext cx="3732907" cy="2799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3E179-9370-4450-A401-0A04F80F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88" y="131929"/>
            <a:ext cx="2168631" cy="24376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962786" y="5409754"/>
            <a:ext cx="3542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Бьярне Страуструп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1" y="372405"/>
            <a:ext cx="786765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начале 1980-х годов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 Страуструп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расширил возможности языка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создав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C++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C++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быстро стал популярным благодаря своей универсальности и эффективности. Он используется для создания программного обеспечения разного рода: от игр до ОС. Этот язык также широко применяется в обработке данных и научных расчетах.</a:t>
            </a:r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2836924" y="0"/>
            <a:ext cx="9355077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конце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1990-х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годов компания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Microsoft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начала разрабатывать новый язык программирования, который должен был стать более современным и безопасным, чем C++. Этот язык получил название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C#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C#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был разработан командой под руководством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Андерса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Хейлсберга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Он был вдохновлен C++ и другими языками, такими как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Java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Modula-3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официально выпущен в 2002 году и быстро завоевал популярность среди разработчиков. Он стал одним из ведущих языков программирования для разработки приложений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веб-приложений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мобильных приложений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spc="-5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AE2332-BF36-41E5-8565-CFDE4EF6F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0"/>
            <a:ext cx="2513074" cy="3429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851" y="3429001"/>
            <a:ext cx="2513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Андерс </a:t>
            </a:r>
            <a:r>
              <a:rPr lang="ru-RU" sz="2400" b="1" spc="-5" dirty="0" err="1">
                <a:latin typeface="Bookman Old Style" panose="02050604050505020204" pitchFamily="18" charset="0"/>
                <a:cs typeface="Times New Roman"/>
              </a:rPr>
              <a:t>Хейлсберг</a:t>
            </a:r>
            <a:endParaRPr lang="ru-RU" sz="2400" b="1" spc="-5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12387</TotalTime>
  <Words>1880</Words>
  <Application>Microsoft Office PowerPoint</Application>
  <PresentationFormat>Широкоэкранный</PresentationFormat>
  <Paragraphs>338</Paragraphs>
  <Slides>37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Лекция 1. Основы языка C#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615</cp:revision>
  <dcterms:modified xsi:type="dcterms:W3CDTF">2025-05-06T09:44:04Z</dcterms:modified>
</cp:coreProperties>
</file>