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7"/>
  </p:notesMasterIdLst>
  <p:sldIdLst>
    <p:sldId id="273" r:id="rId2"/>
    <p:sldId id="990" r:id="rId3"/>
    <p:sldId id="971" r:id="rId4"/>
    <p:sldId id="1018" r:id="rId5"/>
    <p:sldId id="992" r:id="rId6"/>
    <p:sldId id="993" r:id="rId7"/>
    <p:sldId id="1051" r:id="rId8"/>
    <p:sldId id="1067" r:id="rId9"/>
    <p:sldId id="1006" r:id="rId10"/>
    <p:sldId id="1007" r:id="rId11"/>
    <p:sldId id="972" r:id="rId12"/>
    <p:sldId id="991" r:id="rId13"/>
    <p:sldId id="994" r:id="rId14"/>
    <p:sldId id="1008" r:id="rId15"/>
    <p:sldId id="1001" r:id="rId16"/>
    <p:sldId id="988" r:id="rId17"/>
    <p:sldId id="1013" r:id="rId18"/>
    <p:sldId id="1014" r:id="rId19"/>
    <p:sldId id="1075" r:id="rId20"/>
    <p:sldId id="1072" r:id="rId21"/>
    <p:sldId id="1073" r:id="rId22"/>
    <p:sldId id="1074" r:id="rId23"/>
    <p:sldId id="1076" r:id="rId24"/>
    <p:sldId id="996" r:id="rId25"/>
    <p:sldId id="1055" r:id="rId26"/>
    <p:sldId id="995" r:id="rId27"/>
    <p:sldId id="1068" r:id="rId28"/>
    <p:sldId id="1069" r:id="rId29"/>
    <p:sldId id="997" r:id="rId30"/>
    <p:sldId id="1015" r:id="rId31"/>
    <p:sldId id="1016" r:id="rId32"/>
    <p:sldId id="998" r:id="rId33"/>
    <p:sldId id="999" r:id="rId34"/>
    <p:sldId id="1070" r:id="rId35"/>
    <p:sldId id="107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77741" autoAdjust="0"/>
  </p:normalViewPr>
  <p:slideViewPr>
    <p:cSldViewPr snapToGrid="0">
      <p:cViewPr varScale="1">
        <p:scale>
          <a:sx n="124" d="100"/>
          <a:sy n="124" d="100"/>
        </p:scale>
        <p:origin x="1242" y="90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1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9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8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1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0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81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2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53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789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28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13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8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00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2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35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3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5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8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2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2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196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91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57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8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68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4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будущее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https://learn.microsoft.com/ru-ru/dotnet/csharp/language-reference/operators/switch-expression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0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670751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240409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3695788"/>
            <a:ext cx="89780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вычислительных процессов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Операторы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выбора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Кортежи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10821" y="0"/>
            <a:ext cx="6205701" cy="5780044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5;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j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k =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 j ?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 j :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- j;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13;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== b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: b;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 % 2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61051" y="-41"/>
            <a:ext cx="5730949" cy="685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Вася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Петя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 </a:t>
            </a:r>
            <a:r>
              <a:rPr lang="en-US" sz="2400" dirty="0">
                <a:latin typeface="Cascadia Mono" panose="020B0609020000020004" pitchFamily="49" charset="0"/>
              </a:rPr>
              <a:t>(a)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“</a:t>
            </a:r>
            <a:r>
              <a:rPr lang="ru-RU" sz="2400" dirty="0">
                <a:latin typeface="Cascadia Mono" panose="020B0609020000020004" pitchFamily="49" charset="0"/>
              </a:rPr>
              <a:t>Коля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latin typeface="Cascadia Mono" panose="020B0609020000020004" pitchFamily="49" charset="0"/>
              </a:rPr>
              <a:t>Петя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latin typeface="Cascadia Mono" panose="020B0609020000020004" pitchFamily="49" charset="0"/>
              </a:rPr>
              <a:t>);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Вася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latin typeface="Cascadia Mono" panose="020B0609020000020004" pitchFamily="49" charset="0"/>
              </a:rPr>
              <a:t>3</a:t>
            </a:r>
            <a:r>
              <a:rPr lang="en-US" sz="2400" dirty="0" smtClean="0">
                <a:latin typeface="Cascadia Mono" panose="020B0609020000020004" pitchFamily="49" charset="0"/>
              </a:rPr>
              <a:t>);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5" y="-616"/>
            <a:ext cx="12191999" cy="90486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Цикличные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программы – когда действие необходимо выполнять множество раз пока выполняется какое-либо условие.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002738" y="1110493"/>
            <a:ext cx="2643372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cxnSp>
        <p:nvCxnSpPr>
          <p:cNvPr id="16" name="Прямая со стрелкой 15"/>
          <p:cNvCxnSpPr>
            <a:stCxn id="15" idx="2"/>
            <a:endCxn id="20" idx="0"/>
          </p:cNvCxnSpPr>
          <p:nvPr/>
        </p:nvCxnSpPr>
        <p:spPr>
          <a:xfrm>
            <a:off x="8324424" y="1619124"/>
            <a:ext cx="0" cy="6017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7002738" y="3500567"/>
            <a:ext cx="2650892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218191" y="2365217"/>
            <a:ext cx="1697183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>
                <a:latin typeface="Bookman Old Style" panose="02050604050505020204" pitchFamily="18" charset="0"/>
              </a:rPr>
              <a:t>Инстр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19" name="Прямая со стрелкой 18"/>
          <p:cNvCxnSpPr>
            <a:stCxn id="20" idx="3"/>
            <a:endCxn id="18" idx="1"/>
          </p:cNvCxnSpPr>
          <p:nvPr/>
        </p:nvCxnSpPr>
        <p:spPr>
          <a:xfrm>
            <a:off x="9871365" y="2619532"/>
            <a:ext cx="346826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Блок-схема: решение 19"/>
          <p:cNvSpPr/>
          <p:nvPr/>
        </p:nvSpPr>
        <p:spPr>
          <a:xfrm>
            <a:off x="6777483" y="2220845"/>
            <a:ext cx="3093882" cy="797374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Bookman Old Style" panose="02050604050505020204" pitchFamily="18" charset="0"/>
              </a:rPr>
              <a:t>Условие</a:t>
            </a:r>
          </a:p>
        </p:txBody>
      </p:sp>
      <p:cxnSp>
        <p:nvCxnSpPr>
          <p:cNvPr id="21" name="Прямая со стрелкой 20"/>
          <p:cNvCxnSpPr>
            <a:stCxn id="20" idx="2"/>
            <a:endCxn id="17" idx="0"/>
          </p:cNvCxnSpPr>
          <p:nvPr/>
        </p:nvCxnSpPr>
        <p:spPr>
          <a:xfrm>
            <a:off x="8324424" y="3018219"/>
            <a:ext cx="3760" cy="48234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9156715" y="194540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Истина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8541170" y="296889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Ложь</a:t>
            </a:r>
          </a:p>
        </p:txBody>
      </p:sp>
      <p:cxnSp>
        <p:nvCxnSpPr>
          <p:cNvPr id="25" name="Прямая со стрелкой 24"/>
          <p:cNvCxnSpPr>
            <a:stCxn id="18" idx="0"/>
          </p:cNvCxnSpPr>
          <p:nvPr/>
        </p:nvCxnSpPr>
        <p:spPr>
          <a:xfrm flipV="1">
            <a:off x="11066783" y="1909531"/>
            <a:ext cx="0" cy="45568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8303451" y="1909531"/>
            <a:ext cx="2763332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0" y="833040"/>
            <a:ext cx="6777482" cy="3979551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Виды циклов: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Безусловные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(бесконечные) – когда условие выхода не предусмотрено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предусловием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сначала проверяется условие, потом выполняется тело цикла.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постусловием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сначала выполняется тело цикла, потом проверяется условие.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0" y="4719199"/>
            <a:ext cx="12191999" cy="220060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выходом из середины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наиболее общая форма цикла. Синтаксически цикл оформляется с помощью: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начала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цикла,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конца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команды выхода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Совместный цикл (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 по коллекции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) – «Выполнить для всех элементов»</a:t>
            </a:r>
          </a:p>
        </p:txBody>
      </p:sp>
    </p:spTree>
    <p:extLst>
      <p:ext uri="{BB962C8B-B14F-4D97-AF65-F5344CB8AC3E}">
        <p14:creationId xmlns:p14="http://schemas.microsoft.com/office/powerpoint/2010/main" val="33906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13321146" cy="526297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l"/>
            <a:r>
              <a:rPr lang="ru-RU" sz="2400" b="1" i="0" dirty="0">
                <a:effectLst/>
                <a:latin typeface="Bookman Old Style" panose="02050604050505020204" pitchFamily="18" charset="0"/>
              </a:rPr>
              <a:t>Итерация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– повторение какого-либо действия.</a:t>
            </a:r>
          </a:p>
          <a:p>
            <a:pPr marL="457200" indent="-457200" algn="l">
              <a:buAutoNum type="arabicPeriod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Цикл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for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 	</a:t>
            </a:r>
            <a:r>
              <a:rPr lang="ru-RU" sz="2400" dirty="0">
                <a:latin typeface="Bookman Old Style" panose="02050604050505020204" pitchFamily="18" charset="0"/>
              </a:rPr>
              <a:t>[</a:t>
            </a:r>
            <a:r>
              <a:rPr lang="ru-RU" sz="2400" dirty="0" err="1">
                <a:latin typeface="Bookman Old Style" panose="02050604050505020204" pitchFamily="18" charset="0"/>
              </a:rPr>
              <a:t>действия_до_выполнения_цикла</a:t>
            </a:r>
            <a:r>
              <a:rPr lang="ru-RU" sz="2400" dirty="0">
                <a:latin typeface="Bookman Old Style" panose="02050604050505020204" pitchFamily="18" charset="0"/>
              </a:rPr>
              <a:t>];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ru-RU" sz="2400" dirty="0">
                <a:latin typeface="Bookman Old Style" panose="02050604050505020204" pitchFamily="18" charset="0"/>
              </a:rPr>
              <a:t>[условие];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 	</a:t>
            </a:r>
            <a:r>
              <a:rPr lang="ru-RU" sz="2400" dirty="0">
                <a:latin typeface="Bookman Old Style" panose="02050604050505020204" pitchFamily="18" charset="0"/>
              </a:rPr>
              <a:t>[</a:t>
            </a:r>
            <a:r>
              <a:rPr lang="ru-RU" sz="2400" dirty="0" err="1">
                <a:latin typeface="Bookman Old Style" panose="02050604050505020204" pitchFamily="18" charset="0"/>
              </a:rPr>
              <a:t>действия_после_выполнения</a:t>
            </a:r>
            <a:r>
              <a:rPr lang="en-US" sz="2400" dirty="0">
                <a:latin typeface="Bookman Old Style" panose="02050604050505020204" pitchFamily="18" charset="0"/>
              </a:rPr>
              <a:t>_</a:t>
            </a:r>
            <a:r>
              <a:rPr lang="ru-RU" sz="2400" dirty="0">
                <a:latin typeface="Bookman Old Style" panose="02050604050505020204" pitchFamily="18" charset="0"/>
              </a:rPr>
              <a:t>итерации])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{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    // действия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&lt;= 10;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10 ?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"_"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246" y="5718095"/>
            <a:ext cx="7297168" cy="1124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423925" y="3341119"/>
            <a:ext cx="5374375" cy="120032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Сначала проверяется условие,</a:t>
            </a: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выполняется тело цикла,</a:t>
            </a: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выполняется инкремент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258951"/>
            <a:ext cx="12192000" cy="2677656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Цикл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do while</a:t>
            </a:r>
          </a:p>
          <a:p>
            <a:endParaRPr lang="en-US" sz="2400" dirty="0"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действия цикла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ru-RU" sz="2400" dirty="0">
                <a:latin typeface="Consolas" panose="020B0609020204030204" pitchFamily="49" charset="0"/>
              </a:rPr>
              <a:t> (условие)</a:t>
            </a:r>
            <a:endParaRPr lang="nn-NO" sz="24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17191" y="258951"/>
            <a:ext cx="6096000" cy="2677656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5);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792992"/>
            <a:ext cx="12192000" cy="2308324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sz="2400" b="1" dirty="0">
                <a:latin typeface="Bookman Old Style" panose="02050604050505020204" pitchFamily="18" charset="0"/>
              </a:rPr>
              <a:t>Цикл </a:t>
            </a:r>
            <a:r>
              <a:rPr lang="en-US" sz="2400" b="1" dirty="0">
                <a:latin typeface="Bookman Old Style" panose="02050604050505020204" pitchFamily="18" charset="0"/>
              </a:rPr>
              <a:t>while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ru-RU" sz="2400" dirty="0">
                <a:latin typeface="Consolas" panose="020B0609020204030204" pitchFamily="49" charset="0"/>
              </a:rPr>
              <a:t>условие)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действия цикла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17191" y="3792992"/>
            <a:ext cx="6096000" cy="230832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5)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285804" y="4116157"/>
            <a:ext cx="5746172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Сначала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проверяется условие, потом выполняется тело цикла.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285804" y="970329"/>
            <a:ext cx="5746172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Сначала выполняется тело цикла,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проверяется условие.</a:t>
            </a:r>
          </a:p>
        </p:txBody>
      </p:sp>
    </p:spTree>
    <p:extLst>
      <p:ext uri="{BB962C8B-B14F-4D97-AF65-F5344CB8AC3E}">
        <p14:creationId xmlns:p14="http://schemas.microsoft.com/office/powerpoint/2010/main" val="14566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1" y="654356"/>
            <a:ext cx="12192000" cy="60755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повторить действие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5 раз</a:t>
            </a:r>
            <a:r>
              <a:rPr lang="ru-RU" sz="2400" dirty="0" smtClean="0">
                <a:latin typeface="Bookman Old Style" panose="02050604050505020204" pitchFamily="18" charset="0"/>
              </a:rPr>
              <a:t>, что должно стоять вместо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 &gt;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i--)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i += 3)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6171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>
                <a:effectLst/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continue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применяется для перехода к следующей итерации цикла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1000;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Если число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равно 100,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то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завершаем цикл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== 100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Если число четное, то переходим к следующей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итерации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b="1" dirty="0">
                <a:latin typeface="Bookman Old Style" panose="02050604050505020204" pitchFamily="18" charset="0"/>
              </a:rPr>
              <a:t>break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применяется для прерывания текущего блока кода, например, для остановки цикла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687143"/>
            <a:ext cx="12191999" cy="618630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Массив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</a:t>
            </a:r>
            <a:r>
              <a:rPr lang="ru-RU" sz="2400" dirty="0" smtClean="0">
                <a:latin typeface="Bookman Old Style" panose="02050604050505020204" pitchFamily="18" charset="0"/>
              </a:rPr>
              <a:t>собой набор </a:t>
            </a:r>
            <a:r>
              <a:rPr lang="ru-RU" sz="2400" dirty="0">
                <a:latin typeface="Bookman Old Style" panose="02050604050505020204" pitchFamily="18" charset="0"/>
              </a:rPr>
              <a:t>однотипных данных. Объявление массива похоже на объявление переменной за тем исключением, что после указания типа ставятся квадратные скобки: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тип_переменных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Инициализация массива: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new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тип_переменных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количество_элементов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[5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array2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array3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[500];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работы с массивом: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 элементам массива обращаются по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Индексу.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Индексация начинается с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нуля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!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массив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длины 5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Внутри: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0 0 0 0 0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array[0] = 3;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0 0 0 0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array[2] = 7;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новых версиях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C#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возможно обращение с конца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[^1]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3 0 7 0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[^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3 0 7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узнать длину массива, необходимо вызвать свойство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Length: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работы с массивом: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и сразу заполним массив: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{1, 3, 2, 5, 4};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Внутри: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1 3 2 5 4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написать так: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3, 2, 5, 4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Но тогда нужно явно указать, что числа вещественные написав знак после запятой хотя бы в одном числе: 1.0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3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2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5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4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 применением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[]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{1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3, 2, 5, 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3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2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5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4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Значимые и ссылочные типы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0" y="654357"/>
            <a:ext cx="12192000" cy="563231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Классификация </a:t>
            </a:r>
            <a:r>
              <a:rPr lang="ru-RU" sz="2400" dirty="0">
                <a:latin typeface="Bookman Old Style" panose="02050604050505020204" pitchFamily="18" charset="0"/>
              </a:rPr>
              <a:t>типов по организации в памяти: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Значимые</a:t>
            </a:r>
            <a:r>
              <a:rPr lang="ru-RU" sz="2400" dirty="0">
                <a:latin typeface="Bookman Old Style" panose="02050604050505020204" pitchFamily="18" charset="0"/>
              </a:rPr>
              <a:t> типы: </a:t>
            </a:r>
            <a:r>
              <a:rPr lang="en-US" sz="2400" dirty="0">
                <a:latin typeface="Bookman Old Style" panose="02050604050505020204" pitchFamily="18" charset="0"/>
              </a:rPr>
              <a:t>bool, byte, short, </a:t>
            </a:r>
            <a:r>
              <a:rPr lang="en-US" sz="2400" dirty="0" err="1">
                <a:latin typeface="Bookman Old Style" panose="02050604050505020204" pitchFamily="18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, long, float, decimal, double, char, </a:t>
            </a:r>
            <a:r>
              <a:rPr lang="en-US" sz="2400" dirty="0" err="1">
                <a:latin typeface="Bookman Old Style" panose="02050604050505020204" pitchFamily="18" charset="0"/>
              </a:rPr>
              <a:t>enum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</a:rPr>
              <a:t>struct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Ссылочные</a:t>
            </a:r>
            <a:r>
              <a:rPr lang="ru-RU" sz="2400" dirty="0">
                <a:latin typeface="Bookman Old Style" panose="02050604050505020204" pitchFamily="18" charset="0"/>
              </a:rPr>
              <a:t> типы:</a:t>
            </a:r>
            <a:r>
              <a:rPr lang="en-US" sz="2400" dirty="0">
                <a:latin typeface="Bookman Old Style" panose="02050604050505020204" pitchFamily="18" charset="0"/>
              </a:rPr>
              <a:t> string, </a:t>
            </a:r>
            <a:r>
              <a:rPr lang="ru-RU" sz="2400" dirty="0">
                <a:latin typeface="Bookman Old Style" panose="02050604050505020204" pitchFamily="18" charset="0"/>
              </a:rPr>
              <a:t>массивы значений, классы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интерфейсы, </a:t>
            </a:r>
            <a:r>
              <a:rPr lang="en-US" sz="2400" dirty="0">
                <a:latin typeface="Bookman Old Style" panose="02050604050505020204" pitchFamily="18" charset="0"/>
              </a:rPr>
              <a:t>object, </a:t>
            </a:r>
            <a:r>
              <a:rPr lang="ru-RU" sz="2400" dirty="0">
                <a:latin typeface="Bookman Old Style" panose="02050604050505020204" pitchFamily="18" charset="0"/>
              </a:rPr>
              <a:t>делегаты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Значимые типы </a:t>
            </a:r>
            <a:r>
              <a:rPr lang="ru-RU" sz="2400" dirty="0">
                <a:latin typeface="Bookman Old Style" panose="02050604050505020204" pitchFamily="18" charset="0"/>
              </a:rPr>
              <a:t>— это </a:t>
            </a:r>
            <a:r>
              <a:rPr lang="ru-RU" sz="2400" dirty="0" smtClean="0">
                <a:latin typeface="Bookman Old Style" panose="02050604050505020204" pitchFamily="18" charset="0"/>
              </a:rPr>
              <a:t>типы, </a:t>
            </a:r>
            <a:r>
              <a:rPr lang="ru-RU" sz="2400" dirty="0">
                <a:latin typeface="Bookman Old Style" panose="02050604050505020204" pitchFamily="18" charset="0"/>
              </a:rPr>
              <a:t>экземпляры которых </a:t>
            </a:r>
            <a:r>
              <a:rPr lang="ru-RU" sz="2400" dirty="0" smtClean="0">
                <a:latin typeface="Bookman Old Style" panose="02050604050505020204" pitchFamily="18" charset="0"/>
              </a:rPr>
              <a:t>хранят </a:t>
            </a:r>
            <a:r>
              <a:rPr lang="ru-RU" sz="2400" dirty="0">
                <a:latin typeface="Bookman Old Style" panose="02050604050505020204" pitchFamily="18" charset="0"/>
              </a:rPr>
              <a:t>в памяти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непосредственно своё </a:t>
            </a:r>
            <a:r>
              <a:rPr lang="ru-RU" sz="2400" dirty="0" smtClean="0">
                <a:latin typeface="Bookman Old Style" panose="02050604050505020204" pitchFamily="18" charset="0"/>
              </a:rPr>
              <a:t>значение.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Ссылочные </a:t>
            </a:r>
            <a:r>
              <a:rPr lang="ru-RU" sz="2400" b="1" dirty="0">
                <a:latin typeface="Bookman Old Style" panose="02050604050505020204" pitchFamily="18" charset="0"/>
              </a:rPr>
              <a:t>типы </a:t>
            </a:r>
            <a:r>
              <a:rPr lang="ru-RU" sz="2400" dirty="0">
                <a:latin typeface="Bookman Old Style" panose="02050604050505020204" pitchFamily="18" charset="0"/>
              </a:rPr>
              <a:t>— это типы, экземпляры которых хранят </a:t>
            </a:r>
            <a:r>
              <a:rPr lang="ru-RU" sz="2400" dirty="0" smtClean="0">
                <a:latin typeface="Bookman Old Style" panose="02050604050505020204" pitchFamily="18" charset="0"/>
              </a:rPr>
              <a:t>адрес на область памяти где находятся данные.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90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вычислительных процессов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48651"/>
            <a:ext cx="12192000" cy="421038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Вычислительные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процессы бывают 3 основных типов: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Линейный,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Разветвленные,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Цикличные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линейном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процессе инструкции выполняются только последовательно.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В </a:t>
            </a: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разветвленных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программах предусматривается несколько вариантов инструкций в зависимости от выполненных условий.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86234" y="3430279"/>
            <a:ext cx="257694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268698" y="3433974"/>
            <a:ext cx="2690293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64509" y="3430278"/>
            <a:ext cx="276588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>
            <a:stCxn id="4" idx="3"/>
            <a:endCxn id="14" idx="1"/>
          </p:cNvCxnSpPr>
          <p:nvPr/>
        </p:nvCxnSpPr>
        <p:spPr>
          <a:xfrm>
            <a:off x="3763180" y="3684595"/>
            <a:ext cx="505518" cy="369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4" idx="3"/>
            <a:endCxn id="15" idx="1"/>
          </p:cNvCxnSpPr>
          <p:nvPr/>
        </p:nvCxnSpPr>
        <p:spPr>
          <a:xfrm flipV="1">
            <a:off x="6958991" y="3684594"/>
            <a:ext cx="505518" cy="36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372819" y="5030489"/>
            <a:ext cx="2635655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cxnSp>
        <p:nvCxnSpPr>
          <p:cNvPr id="20" name="Прямая со стрелкой 19"/>
          <p:cNvCxnSpPr>
            <a:stCxn id="19" idx="3"/>
            <a:endCxn id="26" idx="1"/>
          </p:cNvCxnSpPr>
          <p:nvPr/>
        </p:nvCxnSpPr>
        <p:spPr>
          <a:xfrm>
            <a:off x="3008474" y="5284805"/>
            <a:ext cx="507894" cy="50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775080" y="6100512"/>
            <a:ext cx="268912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206101" y="5035506"/>
            <a:ext cx="2682887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24" name="Прямая со стрелкой 23"/>
          <p:cNvCxnSpPr>
            <a:stCxn id="26" idx="3"/>
            <a:endCxn id="23" idx="1"/>
          </p:cNvCxnSpPr>
          <p:nvPr/>
        </p:nvCxnSpPr>
        <p:spPr>
          <a:xfrm>
            <a:off x="6722918" y="5289822"/>
            <a:ext cx="148318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Блок-схема: решение 25"/>
          <p:cNvSpPr/>
          <p:nvPr/>
        </p:nvSpPr>
        <p:spPr>
          <a:xfrm>
            <a:off x="3516368" y="4891135"/>
            <a:ext cx="3206550" cy="797374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Bookman Old Style" panose="02050604050505020204" pitchFamily="18" charset="0"/>
              </a:rPr>
              <a:t>Условие</a:t>
            </a:r>
          </a:p>
        </p:txBody>
      </p:sp>
      <p:cxnSp>
        <p:nvCxnSpPr>
          <p:cNvPr id="34" name="Прямая со стрелкой 33"/>
          <p:cNvCxnSpPr>
            <a:stCxn id="26" idx="2"/>
            <a:endCxn id="22" idx="0"/>
          </p:cNvCxnSpPr>
          <p:nvPr/>
        </p:nvCxnSpPr>
        <p:spPr>
          <a:xfrm>
            <a:off x="5119643" y="5688509"/>
            <a:ext cx="0" cy="41200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477316" y="528982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Истина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4036196" y="5601914"/>
            <a:ext cx="115715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21010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Стек и куча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0" y="3853264"/>
            <a:ext cx="12192000" cy="286232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Стек</a:t>
            </a:r>
            <a:r>
              <a:rPr lang="ru-RU" sz="2400" dirty="0" smtClean="0">
                <a:latin typeface="Bookman Old Style" panose="02050604050505020204" pitchFamily="18" charset="0"/>
              </a:rPr>
              <a:t> — это область памяти, организованная по принципу </a:t>
            </a:r>
            <a:r>
              <a:rPr lang="ru-RU" sz="2400" b="1" dirty="0" smtClean="0">
                <a:latin typeface="Bookman Old Style" panose="02050604050505020204" pitchFamily="18" charset="0"/>
              </a:rPr>
              <a:t>LIFO</a:t>
            </a:r>
            <a:r>
              <a:rPr lang="ru-RU" sz="2400" dirty="0" smtClean="0">
                <a:latin typeface="Bookman Old Style" panose="02050604050505020204" pitchFamily="18" charset="0"/>
              </a:rPr>
              <a:t> (</a:t>
            </a:r>
            <a:r>
              <a:rPr lang="ru-RU" sz="2400" dirty="0" err="1" smtClean="0">
                <a:latin typeface="Bookman Old Style" panose="02050604050505020204" pitchFamily="18" charset="0"/>
              </a:rPr>
              <a:t>Last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In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First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— «последним пришёл, первым ушёл»).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Параметры и переменные метода, которые представляют типы значений, размещают свое значение в стеке. 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Время жизни переменных таких типов ограничено их контекстом.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32" y="868411"/>
            <a:ext cx="8087336" cy="298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0" y="2333685"/>
            <a:ext cx="12192000" cy="452431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Куча </a:t>
            </a:r>
            <a:r>
              <a:rPr lang="ru-RU" sz="2400" dirty="0">
                <a:latin typeface="Bookman Old Style" panose="02050604050505020204" pitchFamily="18" charset="0"/>
              </a:rPr>
              <a:t>— это динамически управляемая область памяти, предназначенная для хранения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объектов, созданных во время выполнения программы (например, через </a:t>
            </a:r>
            <a:r>
              <a:rPr lang="ru-RU" sz="2400" dirty="0" err="1"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latin typeface="Bookman Old Style" panose="02050604050505020204" pitchFamily="18" charset="0"/>
              </a:rPr>
              <a:t> в C# или C</a:t>
            </a:r>
            <a:r>
              <a:rPr lang="ru-RU" sz="2400" dirty="0" smtClean="0">
                <a:latin typeface="Bookman Old Style" panose="02050604050505020204" pitchFamily="18" charset="0"/>
              </a:rPr>
              <a:t>++),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данных с неопределённым временем жизни (например, глобальные структуры, большие массивы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Удаление данных из кучи происходит сборщиком мусора (</a:t>
            </a:r>
            <a:r>
              <a:rPr lang="en-US" sz="2400" dirty="0" smtClean="0">
                <a:latin typeface="Bookman Old Style" panose="02050604050505020204" pitchFamily="18" charset="0"/>
              </a:rPr>
              <a:t>Garbage Collector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16" y="330345"/>
            <a:ext cx="5427968" cy="20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0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8ACBECF-83C1-4378-8A40-2C9A9BE3E1D2}"/>
              </a:ext>
            </a:extLst>
          </p:cNvPr>
          <p:cNvGrpSpPr/>
          <p:nvPr/>
        </p:nvGrpSpPr>
        <p:grpSpPr>
          <a:xfrm>
            <a:off x="800100" y="2164472"/>
            <a:ext cx="10477500" cy="4211794"/>
            <a:chOff x="800100" y="2164472"/>
            <a:chExt cx="10477500" cy="4211794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EE945D43-FB69-44C9-8FA3-D7962E359FCC}"/>
                </a:ext>
              </a:extLst>
            </p:cNvPr>
            <p:cNvSpPr/>
            <p:nvPr/>
          </p:nvSpPr>
          <p:spPr>
            <a:xfrm>
              <a:off x="800100" y="4447288"/>
              <a:ext cx="10477500" cy="1928978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latin typeface="Bookman Old Style" panose="02050604050505020204" pitchFamily="18" charset="0"/>
                </a:rPr>
                <a:t>Куча</a:t>
              </a:r>
              <a:r>
                <a:rPr lang="en-US" sz="2400" b="1" dirty="0">
                  <a:latin typeface="Bookman Old Style" panose="02050604050505020204" pitchFamily="18" charset="0"/>
                </a:rPr>
                <a:t> (Heap)</a:t>
              </a:r>
            </a:p>
          </p:txBody>
        </p: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5200D70B-29AE-4226-96BA-0F97CD53E4B9}"/>
                </a:ext>
              </a:extLst>
            </p:cNvPr>
            <p:cNvGrpSpPr/>
            <p:nvPr/>
          </p:nvGrpSpPr>
          <p:grpSpPr>
            <a:xfrm>
              <a:off x="800100" y="2164472"/>
              <a:ext cx="10477500" cy="3945372"/>
              <a:chOff x="685800" y="2164472"/>
              <a:chExt cx="10477500" cy="3945372"/>
            </a:xfrm>
          </p:grpSpPr>
          <p:grpSp>
            <p:nvGrpSpPr>
              <p:cNvPr id="27" name="Группа 26">
                <a:extLst>
                  <a:ext uri="{FF2B5EF4-FFF2-40B4-BE49-F238E27FC236}">
                    <a16:creationId xmlns:a16="http://schemas.microsoft.com/office/drawing/2014/main" id="{6D90A6C4-7933-487F-9693-207B5061C590}"/>
                  </a:ext>
                </a:extLst>
              </p:cNvPr>
              <p:cNvGrpSpPr/>
              <p:nvPr/>
            </p:nvGrpSpPr>
            <p:grpSpPr>
              <a:xfrm>
                <a:off x="685800" y="2164472"/>
                <a:ext cx="10477500" cy="1781152"/>
                <a:chOff x="1098550" y="-224272"/>
                <a:chExt cx="10477500" cy="1781152"/>
              </a:xfrm>
            </p:grpSpPr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807030FF-28BE-4A46-8AAA-A80468C75441}"/>
                    </a:ext>
                  </a:extLst>
                </p:cNvPr>
                <p:cNvSpPr/>
                <p:nvPr/>
              </p:nvSpPr>
              <p:spPr>
                <a:xfrm>
                  <a:off x="1098550" y="-224272"/>
                  <a:ext cx="10477500" cy="1781152"/>
                </a:xfrm>
                <a:prstGeom prst="rect">
                  <a:avLst/>
                </a:prstGeom>
                <a:ln w="571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r>
                    <a:rPr lang="ru-RU" sz="2400" b="1" dirty="0">
                      <a:latin typeface="Bookman Old Style" panose="02050604050505020204" pitchFamily="18" charset="0"/>
                    </a:rPr>
                    <a:t>Стек (</a:t>
                  </a:r>
                  <a:r>
                    <a:rPr lang="en-US" sz="2400" b="1" dirty="0">
                      <a:latin typeface="Bookman Old Style" panose="02050604050505020204" pitchFamily="18" charset="0"/>
                    </a:rPr>
                    <a:t>Stack</a:t>
                  </a:r>
                  <a:r>
                    <a:rPr lang="ru-RU" sz="2400" b="1" dirty="0">
                      <a:latin typeface="Bookman Old Style" panose="02050604050505020204" pitchFamily="18" charset="0"/>
                    </a:rPr>
                    <a:t>)</a:t>
                  </a:r>
                </a:p>
              </p:txBody>
            </p:sp>
            <p:grpSp>
              <p:nvGrpSpPr>
                <p:cNvPr id="9" name="Группа 8">
                  <a:extLst>
                    <a:ext uri="{FF2B5EF4-FFF2-40B4-BE49-F238E27FC236}">
                      <a16:creationId xmlns:a16="http://schemas.microsoft.com/office/drawing/2014/main" id="{D771CDE3-86D6-4AC2-A9C0-6F7337B2E52A}"/>
                    </a:ext>
                  </a:extLst>
                </p:cNvPr>
                <p:cNvGrpSpPr/>
                <p:nvPr/>
              </p:nvGrpSpPr>
              <p:grpSpPr>
                <a:xfrm>
                  <a:off x="1655641" y="-23112"/>
                  <a:ext cx="9382112" cy="913256"/>
                  <a:chOff x="1741109" y="-1261018"/>
                  <a:chExt cx="9382112" cy="913256"/>
                </a:xfrm>
              </p:grpSpPr>
              <p:sp>
                <p:nvSpPr>
                  <p:cNvPr id="13" name="Прямоугольник 12">
                    <a:extLst>
                      <a:ext uri="{FF2B5EF4-FFF2-40B4-BE49-F238E27FC236}">
                        <a16:creationId xmlns:a16="http://schemas.microsoft.com/office/drawing/2014/main" id="{C5B3F426-C6AB-4971-BF1E-5C15D602CEAF}"/>
                      </a:ext>
                    </a:extLst>
                  </p:cNvPr>
                  <p:cNvSpPr/>
                  <p:nvPr/>
                </p:nvSpPr>
                <p:spPr>
                  <a:xfrm>
                    <a:off x="1741109" y="-1261018"/>
                    <a:ext cx="3181349" cy="913256"/>
                  </a:xfrm>
                  <a:prstGeom prst="rect">
                    <a:avLst/>
                  </a:prstGeom>
                  <a:ln w="571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latin typeface="Bookman Old Style" panose="02050604050505020204" pitchFamily="18" charset="0"/>
                      </a:rPr>
                      <a:t>11</a:t>
                    </a:r>
                  </a:p>
                  <a:p>
                    <a:pPr algn="ctr"/>
                    <a:r>
                      <a:rPr lang="en-US" sz="2400" dirty="0" err="1">
                        <a:latin typeface="Bookman Old Style" panose="02050604050505020204" pitchFamily="18" charset="0"/>
                      </a:rPr>
                      <a:t>myIntegerVariable</a:t>
                    </a:r>
                    <a:endParaRPr lang="ru-RU" sz="2400" dirty="0">
                      <a:latin typeface="Bookman Old Style" panose="02050604050505020204" pitchFamily="18" charset="0"/>
                    </a:endParaRPr>
                  </a:p>
                </p:txBody>
              </p:sp>
              <p:sp>
                <p:nvSpPr>
                  <p:cNvPr id="14" name="Прямоугольник 13">
                    <a:extLst>
                      <a:ext uri="{FF2B5EF4-FFF2-40B4-BE49-F238E27FC236}">
                        <a16:creationId xmlns:a16="http://schemas.microsoft.com/office/drawing/2014/main" id="{788BA2BB-E730-49B7-B223-CD016A833589}"/>
                      </a:ext>
                    </a:extLst>
                  </p:cNvPr>
                  <p:cNvSpPr/>
                  <p:nvPr/>
                </p:nvSpPr>
                <p:spPr>
                  <a:xfrm>
                    <a:off x="8507021" y="-1261018"/>
                    <a:ext cx="2616200" cy="913256"/>
                  </a:xfrm>
                  <a:prstGeom prst="rect">
                    <a:avLst/>
                  </a:prstGeom>
                  <a:ln w="571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2400" b="1" dirty="0">
                        <a:latin typeface="Bookman Old Style" panose="02050604050505020204" pitchFamily="18" charset="0"/>
                      </a:rPr>
                      <a:t>ссылка</a:t>
                    </a:r>
                  </a:p>
                  <a:p>
                    <a:pPr algn="ctr"/>
                    <a:r>
                      <a:rPr lang="en-US" sz="2400" dirty="0" err="1">
                        <a:latin typeface="Bookman Old Style" panose="02050604050505020204" pitchFamily="18" charset="0"/>
                      </a:rPr>
                      <a:t>myStrVariable</a:t>
                    </a:r>
                    <a:endParaRPr lang="ru-RU" sz="2400" dirty="0">
                      <a:latin typeface="Bookman Old Style" panose="02050604050505020204" pitchFamily="18" charset="0"/>
                    </a:endParaRPr>
                  </a:p>
                </p:txBody>
              </p:sp>
            </p:grpSp>
          </p:grp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D4CF6140-571E-4782-BC0D-C21B33997ABD}"/>
                  </a:ext>
                </a:extLst>
              </p:cNvPr>
              <p:cNvSpPr/>
              <p:nvPr/>
            </p:nvSpPr>
            <p:spPr>
              <a:xfrm>
                <a:off x="4625847" y="2365632"/>
                <a:ext cx="3181349" cy="913256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Bookman Old Style" panose="02050604050505020204" pitchFamily="18" charset="0"/>
                  </a:rPr>
                  <a:t>10.2</a:t>
                </a:r>
              </a:p>
              <a:p>
                <a:pPr algn="ctr"/>
                <a:r>
                  <a:rPr lang="en-US" sz="2400" dirty="0" err="1">
                    <a:latin typeface="Bookman Old Style" panose="02050604050505020204" pitchFamily="18" charset="0"/>
                  </a:rPr>
                  <a:t>myFloatVariable</a:t>
                </a:r>
                <a:endParaRPr lang="ru-RU" sz="24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C54FA159-79E5-495C-8052-773785830B80}"/>
                  </a:ext>
                </a:extLst>
              </p:cNvPr>
              <p:cNvSpPr/>
              <p:nvPr/>
            </p:nvSpPr>
            <p:spPr>
              <a:xfrm>
                <a:off x="8008803" y="5196588"/>
                <a:ext cx="2616200" cy="913256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>
                    <a:latin typeface="Bookman Old Style" panose="02050604050505020204" pitchFamily="18" charset="0"/>
                  </a:rPr>
                  <a:t>«Строка»</a:t>
                </a:r>
                <a:endParaRPr lang="en-US" sz="2400" b="1" dirty="0"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5" name="Прямая со стрелкой 34">
                <a:extLst>
                  <a:ext uri="{FF2B5EF4-FFF2-40B4-BE49-F238E27FC236}">
                    <a16:creationId xmlns:a16="http://schemas.microsoft.com/office/drawing/2014/main" id="{AA09A283-B353-4142-92AB-6715E1C3BEF5}"/>
                  </a:ext>
                </a:extLst>
              </p:cNvPr>
              <p:cNvCxnSpPr>
                <a:cxnSpLocks/>
                <a:stCxn id="14" idx="2"/>
                <a:endCxn id="34" idx="0"/>
              </p:cNvCxnSpPr>
              <p:nvPr/>
            </p:nvCxnSpPr>
            <p:spPr>
              <a:xfrm>
                <a:off x="9316903" y="3278888"/>
                <a:ext cx="0" cy="191770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0" y="3432"/>
            <a:ext cx="12192000" cy="1754326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myIntegerVariable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myFloatVariable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10.2f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myStrVariable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Строка"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2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0" y="0"/>
            <a:ext cx="12192000" cy="2677656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это специальное значение, указывающее на то, что переменная ссылочного типа (или </a:t>
            </a:r>
            <a:r>
              <a:rPr lang="ru-RU" sz="2400" dirty="0" err="1">
                <a:latin typeface="Bookman Old Style" panose="02050604050505020204" pitchFamily="18" charset="0"/>
              </a:rPr>
              <a:t>nullable</a:t>
            </a:r>
            <a:r>
              <a:rPr lang="ru-RU" sz="2400" dirty="0">
                <a:latin typeface="Bookman Old Style" panose="02050604050505020204" pitchFamily="18" charset="0"/>
              </a:rPr>
              <a:t>-типа) не ссылается ни на какой объект в памяти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Допустимо (ссылочный тип)  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3496350" y="1180483"/>
            <a:ext cx="5199300" cy="979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</a:p>
          <a:p>
            <a:pPr algn="ctr"/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38743" y="2763069"/>
            <a:ext cx="4334472" cy="3777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область </a:t>
            </a:r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640974" y="369828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891664" y="1635743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7" idx="2"/>
            <a:endCxn id="19" idx="0"/>
          </p:cNvCxnSpPr>
          <p:nvPr/>
        </p:nvCxnSpPr>
        <p:spPr>
          <a:xfrm flipH="1">
            <a:off x="2705979" y="2062246"/>
            <a:ext cx="1960538" cy="700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6891491" y="1635743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Прямая со стрелкой 30"/>
          <p:cNvCxnSpPr>
            <a:stCxn id="30" idx="2"/>
            <a:endCxn id="43" idx="0"/>
          </p:cNvCxnSpPr>
          <p:nvPr/>
        </p:nvCxnSpPr>
        <p:spPr>
          <a:xfrm>
            <a:off x="7666344" y="2062246"/>
            <a:ext cx="1883292" cy="7005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Особенности работы с массивами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0" y="665361"/>
            <a:ext cx="12192000" cy="46166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Создание 2 массивов выглядит следующим образом в памяти: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640974" y="435351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640973" y="5008749"/>
            <a:ext cx="2414659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…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640974" y="566397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382400" y="2762843"/>
            <a:ext cx="4334472" cy="3777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область </a:t>
            </a:r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8484631" y="369806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8484631" y="435329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8484630" y="5008523"/>
            <a:ext cx="2414659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…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484631" y="566375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054996" cy="378565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array2 = array;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Теперь ссылка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array2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указывает на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ту же область памяти, что и у 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array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{array2[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751642" y="2481869"/>
            <a:ext cx="5199300" cy="979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</a:p>
          <a:p>
            <a:pPr algn="ctr"/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057491" y="397923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Прямоугольник 18"/>
          <p:cNvSpPr/>
          <p:nvPr/>
        </p:nvSpPr>
        <p:spPr>
          <a:xfrm>
            <a:off x="2604211" y="3979232"/>
            <a:ext cx="9109268" cy="2029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область в 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771059" y="4534075"/>
            <a:ext cx="1869120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866978" y="4522469"/>
            <a:ext cx="1884664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1</a:t>
            </a:r>
            <a:endParaRPr lang="ru-RU" sz="2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983273" y="4517662"/>
            <a:ext cx="2141611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…</a:t>
            </a:r>
            <a:endParaRPr lang="ru-RU" sz="2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9356514" y="4517662"/>
            <a:ext cx="2081919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7167571" y="2941519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7" idx="2"/>
            <a:endCxn id="19" idx="0"/>
          </p:cNvCxnSpPr>
          <p:nvPr/>
        </p:nvCxnSpPr>
        <p:spPr>
          <a:xfrm flipH="1">
            <a:off x="7158845" y="3368022"/>
            <a:ext cx="783579" cy="61121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0041725" y="2940312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Прямая со стрелкой 30"/>
          <p:cNvCxnSpPr>
            <a:stCxn id="30" idx="2"/>
            <a:endCxn id="19" idx="0"/>
          </p:cNvCxnSpPr>
          <p:nvPr/>
        </p:nvCxnSpPr>
        <p:spPr>
          <a:xfrm flipH="1">
            <a:off x="7158845" y="3366815"/>
            <a:ext cx="3657733" cy="6124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48" y="5605942"/>
            <a:ext cx="6697010" cy="101931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686248" y="0"/>
            <a:ext cx="6505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ВАЖНО! </a:t>
            </a:r>
          </a:p>
          <a:p>
            <a:r>
              <a:rPr lang="ru-RU" sz="2400" b="1" dirty="0">
                <a:latin typeface="Bookman Old Style" panose="02050604050505020204" pitchFamily="18" charset="0"/>
              </a:rPr>
              <a:t>Массивы – ссылочные типы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9999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295590" y="1549010"/>
            <a:ext cx="1089641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 err="1">
                <a:latin typeface="Consolas" panose="020B0609020204030204" pitchFamily="49" charset="0"/>
              </a:rPr>
              <a:t>тип_данных</a:t>
            </a:r>
            <a:r>
              <a:rPr lang="ru-RU" sz="2400" dirty="0">
                <a:latin typeface="Consolas" panose="020B0609020204030204" pitchFamily="49" charset="0"/>
              </a:rPr>
              <a:t> переменная </a:t>
            </a:r>
            <a:r>
              <a:rPr lang="ru-RU" sz="2400" dirty="0" err="1">
                <a:latin typeface="Consolas" panose="020B0609020204030204" pitchFamily="49" charset="0"/>
              </a:rPr>
              <a:t>in</a:t>
            </a:r>
            <a:r>
              <a:rPr lang="ru-RU" sz="2400" dirty="0">
                <a:latin typeface="Consolas" panose="020B0609020204030204" pitchFamily="49" charset="0"/>
              </a:rPr>
              <a:t> коллекция)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// действия цикла</a:t>
            </a:r>
          </a:p>
          <a:p>
            <a:r>
              <a:rPr lang="ru-RU" sz="2400" dirty="0" smtClean="0">
                <a:latin typeface="Consolas" panose="020B0609020204030204" pitchFamily="49" charset="0"/>
              </a:rPr>
              <a:t>}</a:t>
            </a:r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[] { 7, 1, 6, 9, 8 };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t in array)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(t);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376031" y="840648"/>
            <a:ext cx="5482936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Когда надо пробежаться по всем элементам коллекции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421" y="1653386"/>
            <a:ext cx="1014592" cy="4734761"/>
          </a:xfrm>
          <a:prstGeom prst="rect">
            <a:avLst/>
          </a:prstGeom>
        </p:spPr>
      </p:pic>
      <p:sp>
        <p:nvSpPr>
          <p:cNvPr id="11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</a:rPr>
              <a:t>Цикл </a:t>
            </a:r>
            <a:r>
              <a:rPr lang="en-US" sz="2800" b="1" dirty="0" err="1">
                <a:latin typeface="Bookman Old Style" panose="02050604050505020204" pitchFamily="18" charset="0"/>
              </a:rPr>
              <a:t>foreach</a:t>
            </a:r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Диапазон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91338"/>
            <a:ext cx="12192000" cy="452431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C# 8.0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была добавлена новая функциональность - индексы и диапазоны, которые упрощают получение из массивов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подмассивов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Для этого в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C#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есть два типа: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System.Range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System.Index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Оба типа являются структурами. Тип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Range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представляет некоторый диапазон значений в некоторой последовательность, а тип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- индекс в последовательности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3..7;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 3 индекса до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386538"/>
            <a:ext cx="12192000" cy="489364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indent="358775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Диапазон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представляет часть последовательности, которая ограничена двумя индексами. Начальный индекс включается в диапазон, а конечный индекс НЕ входит в диапазон. Для определения диапазона применяется оператор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«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..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»: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indent="358775"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3..7;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 3 индекса до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range2 = 2..;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 2 индекса до конца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range3 = 1..^1;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 1 индекса до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предпоследнего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[range];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3, 4, 5,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[range2];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2, 3, 4, 5, 6, 7, 8,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[range3];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1, 2, 3, 4, 5, 6, 7,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034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Многомерный массив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687143"/>
            <a:ext cx="12191999" cy="563231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характеризуются таким понятием как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ранг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или количество измерений.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Выше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рассматривали массивы, которые имеют одно измерение (то есть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их ранг равен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- такие массивы можно представлять в виде ряда (строки или столбца) элемента. 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Но массивы также бывают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многомерными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У таких массивов количество измерений (то есть ранг)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больше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которые имеют два измерения (ранг равен 2) называют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двухмерными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indent="717550"/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[кол-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во_строк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кол-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во_столбцов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M, K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И т.д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Операторы выбора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6556664" cy="2308324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 marL="457200" indent="-457200"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Оператор </a:t>
            </a:r>
            <a:r>
              <a:rPr lang="en-US" sz="2400" b="1" i="0" dirty="0" smtClean="0">
                <a:effectLst/>
                <a:latin typeface="Bookman Old Style" panose="02050604050505020204" pitchFamily="18" charset="0"/>
              </a:rPr>
              <a:t>if</a:t>
            </a:r>
            <a:endParaRPr lang="ru-RU" sz="2400" b="1" i="0" dirty="0" smtClean="0">
              <a:effectLst/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логическая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668380" y="654356"/>
            <a:ext cx="55158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Иначе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" y="3415421"/>
            <a:ext cx="7218381" cy="3416320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latin typeface="Cascadia Mono" panose="020B0609020000020004" pitchFamily="49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0)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Положительное"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ru-RU" sz="2400" dirty="0" smtClean="0"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% 2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Четное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"Нечётное"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06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594324" y="0"/>
            <a:ext cx="933648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массив с 2 строками и 3 столбцами: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2,3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 algn="just"/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 массива:</a:t>
            </a:r>
          </a:p>
          <a:p>
            <a:pPr lvl="4" algn="just"/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0 0 0</a:t>
            </a:r>
          </a:p>
          <a:p>
            <a:pPr lvl="4" algn="just"/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0 0 0</a:t>
            </a:r>
          </a:p>
          <a:p>
            <a:pPr lvl="4"/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array[0,0] = 1;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array[1,2] = 2;</a:t>
            </a:r>
          </a:p>
          <a:p>
            <a:pPr lvl="4"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массива: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4" algn="just"/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0 0</a:t>
            </a:r>
          </a:p>
          <a:p>
            <a:pPr lvl="4"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0 0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  <a:p>
            <a:pPr lvl="4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array[0,1]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array[1,0]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массива: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4" algn="just"/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  <a:p>
            <a:pPr lvl="4" algn="just"/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" y="0"/>
            <a:ext cx="6285804" cy="618630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2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массив с 3 строками и 4 столбцами и сразу заполним его: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{1, 0, 2, 3},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{2, 6, 5, 0},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{9, 8, 4, 2}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4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массива: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2 3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5 0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9 8 4 2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29300" y="1366199"/>
            <a:ext cx="6362700" cy="489364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Чтобы узнать общую длину массива (общее количество элементов):</a:t>
            </a: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Чтобы узнать длину массива по заданной размерности: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строк: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array.GetLength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  <a:endParaRPr lang="ru-RU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столбцов: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array.GetLength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11835243" cy="526297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[,]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2400" dirty="0">
                <a:latin typeface="Consolas" panose="020B0609020204030204" pitchFamily="49" charset="0"/>
              </a:rPr>
              <a:t>[10, 5];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array.Rank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($"{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(0)} {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(1)}");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(0);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j = 0; j &lt;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(1); j++)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, j] =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*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 + j;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-3796" b="-3393"/>
          <a:stretch/>
        </p:blipFill>
        <p:spPr>
          <a:xfrm>
            <a:off x="8806893" y="2652830"/>
            <a:ext cx="2610407" cy="25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array.Rank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].Length; j++)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][j] = j * 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].Length/2 +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][j]}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38641" b="31951"/>
          <a:stretch/>
        </p:blipFill>
        <p:spPr>
          <a:xfrm>
            <a:off x="7881744" y="241301"/>
            <a:ext cx="4122521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Кортежи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515525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Кортежи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предоставляют удобный способ для работы с набором значений. Используются когда необходимо хранить информацию о небольшом количестве элементов (2, 3 и т.п.) или когда тип элементов разный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что не позволяет применять массив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 tuple =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Новый способ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Tuple&lt;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tuple2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Tuple.Create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Петя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Старый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Данные способы не эквивалентны, т.е. фактически это разные типы данных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336245"/>
            <a:ext cx="12192000" cy="433965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Кортежи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применяются для хранения логически связанной информации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peoplesHeight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175), 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"Петя"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190), 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"Маша"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170)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valueTuple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peoplesHeight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{valueTuple.Item1}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{valueTuple.Item2}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см; 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  <a:p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886" r="34102"/>
          <a:stretch/>
        </p:blipFill>
        <p:spPr>
          <a:xfrm>
            <a:off x="1003301" y="4675895"/>
            <a:ext cx="9150349" cy="5639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66969"/>
          <a:stretch/>
        </p:blipFill>
        <p:spPr>
          <a:xfrm>
            <a:off x="1003301" y="5239808"/>
            <a:ext cx="4616449" cy="57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7026914" cy="6370975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 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...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 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Иначе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N+1]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11473" y="3811012"/>
            <a:ext cx="81805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= </a:t>
            </a:r>
            <a:r>
              <a:rPr lang="en-US" sz="2400" dirty="0">
                <a:latin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"Положительное"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&lt;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"Отрицательное"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"Равно 0"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47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29389"/>
            <a:ext cx="12192000" cy="6370975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r>
              <a:rPr lang="ru-RU" sz="2400" i="0" dirty="0">
                <a:effectLst/>
                <a:latin typeface="Bookman Old Style" panose="02050604050505020204" pitchFamily="18" charset="0"/>
              </a:rPr>
              <a:t>2. Оператор </a:t>
            </a:r>
            <a:r>
              <a:rPr lang="en-US" sz="2400" b="1" dirty="0">
                <a:latin typeface="Bookman Old Style" panose="02050604050505020204" pitchFamily="18" charset="0"/>
              </a:rPr>
              <a:t>:? 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тернарный оператор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a=0;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b=10;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(b &lt;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a = -1;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ctr"/>
            <a:r>
              <a:rPr lang="ru-RU" sz="2400" dirty="0">
                <a:latin typeface="Bookman Old Style" panose="02050604050505020204" pitchFamily="18" charset="0"/>
              </a:rPr>
              <a:t>эквивалентно 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[</a:t>
            </a:r>
            <a:r>
              <a:rPr lang="ru-RU" sz="2400" dirty="0">
                <a:latin typeface="Cascadia Mono" panose="020B0609020000020004" pitchFamily="49" charset="0"/>
              </a:rPr>
              <a:t>тип данных</a:t>
            </a:r>
            <a:r>
              <a:rPr lang="en-US" sz="2400" dirty="0">
                <a:latin typeface="Cascadia Mono" panose="020B0609020000020004" pitchFamily="49" charset="0"/>
              </a:rPr>
              <a:t>] [</a:t>
            </a:r>
            <a:r>
              <a:rPr lang="ru-RU" sz="2400" dirty="0">
                <a:latin typeface="Cascadia Mono" panose="020B0609020000020004" pitchFamily="49" charset="0"/>
              </a:rPr>
              <a:t>имя переменной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= [</a:t>
            </a:r>
            <a:r>
              <a:rPr lang="ru-RU" sz="2400" dirty="0">
                <a:latin typeface="Cascadia Mono" panose="020B0609020000020004" pitchFamily="49" charset="0"/>
              </a:rPr>
              <a:t>логическая конструкция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								? [</a:t>
            </a:r>
            <a:r>
              <a:rPr lang="ru-RU" sz="2400" dirty="0">
                <a:latin typeface="Cascadia Mono" panose="020B0609020000020004" pitchFamily="49" charset="0"/>
              </a:rPr>
              <a:t>значение если истина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								</a:t>
            </a:r>
            <a:r>
              <a:rPr lang="en-US" sz="2400" dirty="0">
                <a:latin typeface="Cascadia Mono" panose="020B0609020000020004" pitchFamily="49" charset="0"/>
              </a:rPr>
              <a:t>: [</a:t>
            </a:r>
            <a:r>
              <a:rPr lang="ru-RU" sz="2400" dirty="0">
                <a:latin typeface="Cascadia Mono" panose="020B0609020000020004" pitchFamily="49" charset="0"/>
              </a:rPr>
              <a:t>значение если ложь</a:t>
            </a:r>
            <a:r>
              <a:rPr lang="en-US" sz="2400" dirty="0">
                <a:latin typeface="Cascadia Mono" panose="020B0609020000020004" pitchFamily="49" charset="0"/>
              </a:rPr>
              <a:t>];</a:t>
            </a:r>
          </a:p>
          <a:p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 = 10;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</a:t>
            </a:r>
            <a:r>
              <a:rPr lang="it-IT" sz="2400" dirty="0">
                <a:latin typeface="Cascadia Mono" panose="020B0609020000020004" pitchFamily="49" charset="0"/>
              </a:rPr>
              <a:t>b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 0 ? -1 : 1</a:t>
            </a:r>
            <a:r>
              <a:rPr lang="it-IT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9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6095999" cy="3416320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0" dirty="0">
                <a:effectLst/>
                <a:latin typeface="Bookman Old Style" panose="02050604050505020204" pitchFamily="18" charset="0"/>
              </a:rPr>
              <a:t>3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. Оператор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switch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Конструкция </a:t>
            </a:r>
            <a:r>
              <a:rPr lang="ru-RU" sz="2400" dirty="0" err="1">
                <a:latin typeface="Bookman Old Style" panose="02050604050505020204" pitchFamily="18" charset="0"/>
              </a:rPr>
              <a:t>switch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>
                <a:latin typeface="Bookman Old Style" panose="02050604050505020204" pitchFamily="18" charset="0"/>
              </a:rPr>
              <a:t> оценивает некоторое выражение и сравнивает его значение с набором значений. И при совпадении значений выполняет определенный код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0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 </a:t>
            </a:r>
            <a:r>
              <a:rPr lang="en-US" sz="2400" dirty="0">
                <a:latin typeface="Cascadia Mono" panose="020B0609020000020004" pitchFamily="49" charset="0"/>
              </a:rPr>
              <a:t>([</a:t>
            </a:r>
            <a:r>
              <a:rPr lang="ru-RU" sz="2400" dirty="0">
                <a:latin typeface="Cascadia Mono" panose="020B0609020000020004" pitchFamily="49" charset="0"/>
              </a:rPr>
              <a:t>значение переменной</a:t>
            </a:r>
            <a:r>
              <a:rPr lang="en-US" sz="2400" dirty="0">
                <a:latin typeface="Cascadia Mono" panose="020B0609020000020004" pitchFamily="49" charset="0"/>
              </a:rPr>
              <a:t>])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[</a:t>
            </a:r>
            <a:r>
              <a:rPr lang="ru-RU" sz="2400" dirty="0">
                <a:latin typeface="Cascadia Mono" panose="020B0609020000020004" pitchFamily="49" charset="0"/>
              </a:rPr>
              <a:t>шаблон</a:t>
            </a:r>
            <a:r>
              <a:rPr lang="en-US" sz="2400" dirty="0">
                <a:latin typeface="Cascadia Mono" panose="020B0609020000020004" pitchFamily="49" charset="0"/>
              </a:rPr>
              <a:t> 1]: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1]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...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[</a:t>
            </a:r>
            <a:r>
              <a:rPr lang="ru-RU" sz="2400" dirty="0">
                <a:latin typeface="Cascadia Mono" panose="020B0609020000020004" pitchFamily="49" charset="0"/>
              </a:rPr>
              <a:t>шаблон</a:t>
            </a:r>
            <a:r>
              <a:rPr lang="en-US" sz="2400" dirty="0">
                <a:latin typeface="Cascadia Mono" panose="020B0609020000020004" pitchFamily="49" charset="0"/>
              </a:rPr>
              <a:t> N]: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N]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N+1]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9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"0"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Привет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Пока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+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0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555619" y="4472795"/>
            <a:ext cx="8636381" cy="2308324"/>
          </a:xfrm>
          <a:prstGeom prst="rect">
            <a:avLst/>
          </a:prstGeom>
          <a:noFill/>
        </p:spPr>
        <p:txBody>
          <a:bodyPr wrap="square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Блок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обязателен.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также не обязательно, оно говорит о выходе из текущего блока, если его нет, то будут проверяться остальные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" name="Прямоугольник 2"/>
          <p:cNvSpPr/>
          <p:nvPr/>
        </p:nvSpPr>
        <p:spPr>
          <a:xfrm>
            <a:off x="1411112" y="925688"/>
            <a:ext cx="10780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Доброе утро"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Добрый день"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Добрый вечер"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Доброй ночи"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_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"Неизвестное время суток"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311125"/>
            <a:ext cx="12192000" cy="461665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switch-expression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8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1" y="654356"/>
            <a:ext cx="6516060" cy="6186309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10)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100;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50)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6516061" y="1077956"/>
            <a:ext cx="5675939" cy="578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10)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100;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5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+= 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3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12159</TotalTime>
  <Words>1774</Words>
  <Application>Microsoft Office PowerPoint</Application>
  <PresentationFormat>Широкоэкранный</PresentationFormat>
  <Paragraphs>574</Paragraphs>
  <Slides>35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3.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626</cp:revision>
  <dcterms:modified xsi:type="dcterms:W3CDTF">2025-05-01T13:51:03Z</dcterms:modified>
</cp:coreProperties>
</file>