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63"/>
  </p:notesMasterIdLst>
  <p:sldIdLst>
    <p:sldId id="273" r:id="rId2"/>
    <p:sldId id="1068" r:id="rId3"/>
    <p:sldId id="1069" r:id="rId4"/>
    <p:sldId id="1070" r:id="rId5"/>
    <p:sldId id="1071" r:id="rId6"/>
    <p:sldId id="1072" r:id="rId7"/>
    <p:sldId id="1074" r:id="rId8"/>
    <p:sldId id="1073" r:id="rId9"/>
    <p:sldId id="969" r:id="rId10"/>
    <p:sldId id="1017" r:id="rId11"/>
    <p:sldId id="995" r:id="rId12"/>
    <p:sldId id="1057" r:id="rId13"/>
    <p:sldId id="1059" r:id="rId14"/>
    <p:sldId id="1060" r:id="rId15"/>
    <p:sldId id="1009" r:id="rId16"/>
    <p:sldId id="1061" r:id="rId17"/>
    <p:sldId id="1062" r:id="rId18"/>
    <p:sldId id="997" r:id="rId19"/>
    <p:sldId id="1021" r:id="rId20"/>
    <p:sldId id="1022" r:id="rId21"/>
    <p:sldId id="1066" r:id="rId22"/>
    <p:sldId id="1067" r:id="rId23"/>
    <p:sldId id="999" r:id="rId24"/>
    <p:sldId id="1026" r:id="rId25"/>
    <p:sldId id="1027" r:id="rId26"/>
    <p:sldId id="1028" r:id="rId27"/>
    <p:sldId id="1029" r:id="rId28"/>
    <p:sldId id="1031" r:id="rId29"/>
    <p:sldId id="1030" r:id="rId30"/>
    <p:sldId id="1025" r:id="rId31"/>
    <p:sldId id="1032" r:id="rId32"/>
    <p:sldId id="1033" r:id="rId33"/>
    <p:sldId id="1011" r:id="rId34"/>
    <p:sldId id="1035" r:id="rId35"/>
    <p:sldId id="1034" r:id="rId36"/>
    <p:sldId id="1037" r:id="rId37"/>
    <p:sldId id="1038" r:id="rId38"/>
    <p:sldId id="1039" r:id="rId39"/>
    <p:sldId id="1040" r:id="rId40"/>
    <p:sldId id="1036" r:id="rId41"/>
    <p:sldId id="1012" r:id="rId42"/>
    <p:sldId id="1041" r:id="rId43"/>
    <p:sldId id="1042" r:id="rId44"/>
    <p:sldId id="1013" r:id="rId45"/>
    <p:sldId id="1043" r:id="rId46"/>
    <p:sldId id="1044" r:id="rId47"/>
    <p:sldId id="1045" r:id="rId48"/>
    <p:sldId id="1046" r:id="rId49"/>
    <p:sldId id="1047" r:id="rId50"/>
    <p:sldId id="1048" r:id="rId51"/>
    <p:sldId id="1049" r:id="rId52"/>
    <p:sldId id="1050" r:id="rId53"/>
    <p:sldId id="1052" r:id="rId54"/>
    <p:sldId id="1051" r:id="rId55"/>
    <p:sldId id="1053" r:id="rId56"/>
    <p:sldId id="1054" r:id="rId57"/>
    <p:sldId id="1055" r:id="rId58"/>
    <p:sldId id="1056" r:id="rId59"/>
    <p:sldId id="1063" r:id="rId60"/>
    <p:sldId id="1064" r:id="rId61"/>
    <p:sldId id="1065" r:id="rId6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5" autoAdjust="0"/>
    <p:restoredTop sz="95343" autoAdjust="0"/>
  </p:normalViewPr>
  <p:slideViewPr>
    <p:cSldViewPr snapToGrid="0">
      <p:cViewPr varScale="1">
        <p:scale>
          <a:sx n="160" d="100"/>
          <a:sy n="160" d="100"/>
        </p:scale>
        <p:origin x="210" y="14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585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65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52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24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273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251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8847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33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28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29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00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39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795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282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70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052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3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170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83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4321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485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98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91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672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1154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63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730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7058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7093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98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298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48401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32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955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5574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341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41637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8269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1515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95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62276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217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237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55645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4500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2041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7843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6658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036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969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68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8242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345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82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20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642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4.11.php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Postanovka_problemy_139a55f6-8e6a-4178-bccc-a152a5eecea5" TargetMode="External"/><Relationship Id="rId5" Type="http://schemas.openxmlformats.org/officeDocument/2006/relationships/hyperlink" Target="https://metanit.com/sharp/tutorial/3.13.php" TargetMode="External"/><Relationship Id="rId4" Type="http://schemas.openxmlformats.org/officeDocument/2006/relationships/hyperlink" Target="https://ulearn.me/Course/BasicProgramming2/foreach_IEnumerable_i_IEnumerator_49c485c2-d2a7-4362-a473-5757719bd002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5.php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learn.me/course/basicprogramming2/Lyambda_vyrazheniya_86a4a3bb-6771-4332-aae6-4f867addc1fb" TargetMode="External"/><Relationship Id="rId5" Type="http://schemas.openxmlformats.org/officeDocument/2006/relationships/hyperlink" Target="https://metanit.com/sharp/tutorial/3.16.php" TargetMode="External"/><Relationship Id="rId4" Type="http://schemas.openxmlformats.org/officeDocument/2006/relationships/hyperlink" Target="https://ulearn.me/course/basicprogramming2/Anonimnye_delegaty_2bc96d7f-5e2e-41da-921f-cdbf7d139f76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4.php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learn.me/course/basicprogramming2/Mul_tikast_delegaty_i_sobytiya_ccc66cde-f0e3-401c-8142-35af428cc3d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13089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1982747"/>
            <a:ext cx="8978016" cy="2106241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4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 Объектно-ориентированное программирование</a:t>
            </a: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088988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Основные интерфейсы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</a:t>
            </a: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yield</a:t>
            </a:r>
            <a:endParaRPr lang="ru-RU" sz="28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Делегаты, </a:t>
            </a:r>
            <a:r>
              <a:rPr lang="en-US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Интерфейс </a:t>
            </a:r>
            <a:r>
              <a:rPr lang="en-US" sz="24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определяет функционал для перечисления внутренних элементов коллекции.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MoveNext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на одну позицию вперед в контейнере элементов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Current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текущий элемент в контейнере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Reset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перемещение в начало контейнера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11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Запишем класс для перечисления чисел Фибоначчи: 0, 1, 1, 2, 3, 5, 8, 11 …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последовательность бесконечная, как это можно реализовать в </a:t>
            </a:r>
            <a:r>
              <a:rPr lang="en-US" sz="2400" dirty="0" smtClean="0">
                <a:latin typeface="Bookman Old Style" panose="02050604050505020204" pitchFamily="18" charset="0"/>
              </a:rPr>
              <a:t>C#</a:t>
            </a:r>
            <a:r>
              <a:rPr lang="ru-RU" sz="2400" dirty="0" smtClean="0">
                <a:latin typeface="Bookman Old Style" panose="02050604050505020204" pitchFamily="18" charset="0"/>
              </a:rPr>
              <a:t>, ведь нельзя создать массив бесконечной длины?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рамках примера начнем последовательность с 1.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IEnumerator.Current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=&gt;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Dispose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Освобождение памяти при удалении объекта </a:t>
            </a:r>
            <a:r>
              <a:rPr lang="en-US" sz="2400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37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Переход к следующему элементу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MoveNext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next = current + previous;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current;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next;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Сброс к начальному значению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Reset()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previous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24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Создадим класс, использующий данный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Числа будут выводиться до бесконечности (пока не переполнится </a:t>
            </a:r>
            <a:r>
              <a:rPr lang="en-US" sz="2400" dirty="0">
                <a:latin typeface="Bookman Old Style" panose="02050604050505020204" pitchFamily="18" charset="0"/>
              </a:rPr>
              <a:t>Int32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f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latin typeface="Consolas" panose="020B0609020204030204" pitchFamily="49" charset="0"/>
              </a:rPr>
              <a:t>{f}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Задержка 1 секунда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79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1038637"/>
            <a:ext cx="12192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 основе данного класса можно создать коллекцию чисел Фибоначчи произвольной длины: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System.Collections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ToList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 помощью метода </a:t>
            </a:r>
            <a:r>
              <a:rPr lang="en-US" sz="2400" dirty="0" smtClean="0">
                <a:latin typeface="Bookman Old Style" panose="02050604050505020204" pitchFamily="18" charset="0"/>
              </a:rPr>
              <a:t>Take </a:t>
            </a:r>
            <a:r>
              <a:rPr lang="ru-RU" sz="2400" dirty="0" smtClean="0">
                <a:latin typeface="Bookman Old Style" panose="02050604050505020204" pitchFamily="18" charset="0"/>
              </a:rPr>
              <a:t>запрашиваем 100 элементов,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добавляем их в список.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39516" b="86952"/>
          <a:stretch/>
        </p:blipFill>
        <p:spPr>
          <a:xfrm>
            <a:off x="0" y="0"/>
            <a:ext cx="12192000" cy="103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35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Тип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не стоит путать с коллекциями, например, </a:t>
            </a:r>
            <a:r>
              <a:rPr lang="en-US" sz="2400" dirty="0">
                <a:latin typeface="Bookman Old Style" panose="02050604050505020204" pitchFamily="18" charset="0"/>
              </a:rPr>
              <a:t>List </a:t>
            </a:r>
            <a:r>
              <a:rPr lang="ru-RU" sz="2400" dirty="0">
                <a:latin typeface="Bookman Old Style" panose="02050604050505020204" pitchFamily="18" charset="0"/>
              </a:rPr>
              <a:t>или массивом. </a:t>
            </a:r>
            <a:r>
              <a:rPr lang="en-US" sz="2400" b="1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не имеет размера и не содержит объекты. Он предназначен для получения объектов по требованию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fibonachi.Take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Вопрос </a:t>
            </a:r>
            <a:r>
              <a:rPr lang="ru-RU" sz="2400" dirty="0" smtClean="0">
                <a:latin typeface="Bookman Old Style" panose="02050604050505020204" pitchFamily="18" charset="0"/>
              </a:rPr>
              <a:t>какие объекты будут лежать в </a:t>
            </a:r>
            <a:r>
              <a:rPr lang="en-US" sz="2400" dirty="0" smtClean="0">
                <a:latin typeface="Bookman Old Style" panose="02050604050505020204" pitchFamily="18" charset="0"/>
              </a:rPr>
              <a:t>numbers?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-19604" y="3094550"/>
            <a:ext cx="1221160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Ответ: </a:t>
            </a:r>
            <a:r>
              <a:rPr lang="ru-RU" sz="2400" b="1" dirty="0" smtClean="0">
                <a:latin typeface="Bookman Old Style" panose="02050604050505020204" pitchFamily="18" charset="0"/>
              </a:rPr>
              <a:t>никакие. </a:t>
            </a:r>
            <a:r>
              <a:rPr lang="en-US" sz="2400" dirty="0" smtClean="0">
                <a:latin typeface="Bookman Old Style" panose="02050604050505020204" pitchFamily="18" charset="0"/>
              </a:rPr>
              <a:t>numbers </a:t>
            </a:r>
            <a:r>
              <a:rPr lang="ru-RU" sz="2400" dirty="0" smtClean="0">
                <a:latin typeface="Bookman Old Style" panose="02050604050505020204" pitchFamily="18" charset="0"/>
              </a:rPr>
              <a:t>имеет тип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b="1" dirty="0" smtClean="0">
                <a:latin typeface="Bookman Old Style" panose="02050604050505020204" pitchFamily="18" charset="0"/>
              </a:rPr>
              <a:t>&lt;double&gt;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означает, что </a:t>
            </a:r>
            <a:r>
              <a:rPr lang="en-US" sz="2400" b="1" dirty="0" smtClean="0">
                <a:latin typeface="Bookman Old Style" panose="02050604050505020204" pitchFamily="18" charset="0"/>
              </a:rPr>
              <a:t>numbers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это перечисление, которое по запросу будет возвращать объекты типа </a:t>
            </a:r>
            <a:r>
              <a:rPr lang="en-US" sz="2400" b="1" dirty="0" smtClean="0">
                <a:latin typeface="Bookman Old Style" panose="02050604050505020204" pitchFamily="18" charset="0"/>
              </a:rPr>
              <a:t>double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Получать </a:t>
            </a:r>
            <a:r>
              <a:rPr lang="ru-RU" sz="2400" dirty="0">
                <a:latin typeface="Bookman Old Style" panose="02050604050505020204" pitchFamily="18" charset="0"/>
              </a:rPr>
              <a:t>объекты </a:t>
            </a:r>
            <a:r>
              <a:rPr lang="ru-RU" sz="2400" dirty="0" smtClean="0">
                <a:latin typeface="Bookman Old Style" panose="02050604050505020204" pitchFamily="18" charset="0"/>
              </a:rPr>
              <a:t>оно будет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находу</a:t>
            </a:r>
            <a:r>
              <a:rPr lang="ru-RU" sz="2400" dirty="0" smtClean="0">
                <a:latin typeface="Bookman Old Style" panose="02050604050505020204" pitchFamily="18" charset="0"/>
              </a:rPr>
              <a:t> из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fibonachi</a:t>
            </a:r>
            <a:r>
              <a:rPr lang="ru-RU" sz="2400" dirty="0" smtClean="0">
                <a:latin typeface="Bookman Old Style" panose="02050604050505020204" pitchFamily="18" charset="0"/>
              </a:rPr>
              <a:t>, никаких заранее созданных массивов для хранения объектов здесь нет!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объекты, нужно написать, например,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ToList</a:t>
            </a:r>
            <a:r>
              <a:rPr lang="en-US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 smtClean="0">
                <a:latin typeface="Bookman Old Style" panose="02050604050505020204" pitchFamily="18" charset="0"/>
              </a:rPr>
              <a:t>или обратиться в цикле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т.п.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62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С типом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тесно связан оператор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yield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return</a:t>
            </a:r>
            <a:r>
              <a:rPr lang="ru-RU" sz="2400" dirty="0" smtClean="0">
                <a:latin typeface="Bookman Old Style" panose="02050604050505020204" pitchFamily="18" charset="0"/>
              </a:rPr>
              <a:t>. Данный оператор означает, что при последующем вызове метода мы зайдем на том месте, где вышли.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с перечислением простых чисел: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Primes :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yield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current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При следующем вызове зайдем в метод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здесь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64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-19603" y="0"/>
            <a:ext cx="122116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(number);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&gt;.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7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</a:t>
            </a:r>
            <a:r>
              <a:rPr lang="ru-RU" sz="2400" dirty="0">
                <a:latin typeface="Bookman Old Style" panose="02050604050505020204" pitchFamily="18" charset="0"/>
              </a:rPr>
              <a:t>у нас есть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 err="1" smtClean="0">
                <a:latin typeface="Bookman Old Style" panose="02050604050505020204" pitchFamily="18" charset="0"/>
              </a:rPr>
              <a:t>Company</a:t>
            </a:r>
            <a:r>
              <a:rPr lang="ru-RU" sz="2400" dirty="0">
                <a:latin typeface="Bookman Old Style" panose="02050604050505020204" pitchFamily="18" charset="0"/>
              </a:rPr>
              <a:t>, которая представляет компанию и которая хранит в массиве </a:t>
            </a:r>
            <a:r>
              <a:rPr lang="ru-RU" sz="2400" dirty="0" err="1">
                <a:latin typeface="Bookman Old Style" panose="02050604050505020204" pitchFamily="18" charset="0"/>
              </a:rPr>
              <a:t>personnel</a:t>
            </a:r>
            <a:r>
              <a:rPr lang="ru-RU" sz="2400" dirty="0">
                <a:latin typeface="Bookman Old Style" panose="02050604050505020204" pitchFamily="18" charset="0"/>
              </a:rPr>
              <a:t> штат сотрудников - объектов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. Используем оператор </a:t>
            </a:r>
            <a:r>
              <a:rPr lang="ru-RU" sz="2400" dirty="0" err="1">
                <a:latin typeface="Bookman Old Style" panose="02050604050505020204" pitchFamily="18" charset="0"/>
              </a:rPr>
              <a:t>yield</a:t>
            </a:r>
            <a:r>
              <a:rPr lang="ru-RU" sz="2400" dirty="0">
                <a:latin typeface="Bookman Old Style" panose="02050604050505020204" pitchFamily="18" charset="0"/>
              </a:rPr>
              <a:t> для перебора этой </a:t>
            </a:r>
            <a:r>
              <a:rPr lang="ru-RU" sz="2400" dirty="0" smtClean="0">
                <a:latin typeface="Bookman Old Style" panose="02050604050505020204" pitchFamily="18" charset="0"/>
              </a:rPr>
              <a:t>коллекции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name) =&gt; Name = name;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579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Сотрудники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Company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 personnel)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{ 	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.personnel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personnel;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Кол-во сотрудников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personnel.Length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При итерировании компании возвращаем сотрудников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yield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personnel[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713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Интерфейс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Интерфейс</a:t>
            </a:r>
            <a:r>
              <a:rPr lang="ru-RU" sz="2400" dirty="0" smtClean="0">
                <a:latin typeface="Bookman Old Style" panose="02050604050505020204" pitchFamily="18" charset="0"/>
              </a:rPr>
              <a:t> это описание того, что </a:t>
            </a:r>
            <a:r>
              <a:rPr lang="ru-RU" sz="2400" b="1" dirty="0" smtClean="0">
                <a:latin typeface="Bookman Old Style" panose="02050604050505020204" pitchFamily="18" charset="0"/>
              </a:rPr>
              <a:t>должно быть реализовано </a:t>
            </a:r>
            <a:r>
              <a:rPr lang="ru-RU" sz="2400" dirty="0" smtClean="0">
                <a:latin typeface="Bookman Old Style" panose="02050604050505020204" pitchFamily="18" charset="0"/>
              </a:rPr>
              <a:t>в классе.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509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people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Person[]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"Sam"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Company(people);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(Person employee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microsoft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Итерируем компанию, в результате на каждой итерации блок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yield return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возвращает нам сотрудника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employee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employee.Name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5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</a:rPr>
              <a:t>Применение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инкапсуляции: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people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"Sam"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(people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Действия, действия,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действия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 теперь получить работников компании в виде списка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?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Модификатор доступа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позволяет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Дать доступ с помощью </a:t>
            </a:r>
            <a:r>
              <a:rPr lang="ru-RU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плохая идея, т.к. 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какой-нибудь стажер обязательно сделает так: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microsoft</a:t>
            </a:r>
            <a:r>
              <a:rPr lang="ru-RU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ru-RU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personnel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Пересоздал список и поменял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коллекцию, теперь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старая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коллекция потерялась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...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76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Решение проблемы:</a:t>
            </a:r>
            <a:endParaRPr lang="ru-RU" sz="2400" dirty="0"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workers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microsoft.Personnel.ToArray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не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коллекцию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, а её элементы,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После чего помещаем эти элементы во что нам удобно (массив)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Работаем и не боимся, что коллекцию кто-то сломает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personnel;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Сотрудники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IEnumerable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&lt;Person&gt;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Personnel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personnel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Добавили</a:t>
            </a: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Получился очень удобный доступ к данным, коллекция остается приватной (её нельзя удалить или как-то испортить), но доступ к её значениям есть.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82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Делегаты (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delegate</a:t>
            </a:r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)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Делегат – </a:t>
            </a:r>
            <a:r>
              <a:rPr lang="ru-RU" sz="2400" dirty="0" smtClean="0">
                <a:latin typeface="Bookman Old Style" panose="02050604050505020204" pitchFamily="18" charset="0"/>
              </a:rPr>
              <a:t>это тип, который представляет ссылки на методы с определенным списком параметров и типом возвращаемого значения.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2. Создаем переменную делегата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3. Присваиваем этой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переменной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            адрес метода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4.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METANIT.COM"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1.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Объявляем делегат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https://www.meme-arsenal.com/memes/d6bca6bb3f9ae21711ab8726528718c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66"/>
          <a:stretch/>
        </p:blipFill>
        <p:spPr bwMode="auto">
          <a:xfrm>
            <a:off x="8356600" y="1913105"/>
            <a:ext cx="3835399" cy="2745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594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2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Welcome.Print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message2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Hello().Display;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message1();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message2();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Привет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Welcome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Display()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04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Пример </a:t>
            </a:r>
            <a:r>
              <a:rPr lang="ru-RU" sz="2400" b="1" dirty="0" smtClean="0">
                <a:latin typeface="Bookman Old Style" panose="02050604050505020204" pitchFamily="18" charset="0"/>
              </a:rPr>
              <a:t>3. Делегат возвращающий значение.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Add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Add(4,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Multiply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теперь делегат указывает на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Multiply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operation(4, 5);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фактически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Multiply(4, 5)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658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Пример 4. </a:t>
            </a:r>
            <a:r>
              <a:rPr lang="ru-RU" sz="2400" dirty="0" smtClean="0">
                <a:latin typeface="Bookman Old Style" panose="02050604050505020204" pitchFamily="18" charset="0"/>
              </a:rPr>
              <a:t>Присвоение </a:t>
            </a:r>
            <a:r>
              <a:rPr lang="ru-RU" sz="2400" dirty="0">
                <a:latin typeface="Bookman Old Style" panose="02050604050505020204" pitchFamily="18" charset="0"/>
              </a:rPr>
              <a:t>ссылки на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метод. 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Выше </a:t>
            </a:r>
            <a:r>
              <a:rPr lang="ru-RU" sz="2400" dirty="0">
                <a:latin typeface="Bookman Old Style" panose="02050604050505020204" pitchFamily="18" charset="0"/>
              </a:rPr>
              <a:t>переменной делегата напрямую присваивался метод. Есть еще один способ - создание объекта делегата с помощью конструктора, в который передается нужный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operation2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Operation(Add);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50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методов 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примерах выше переменная делегата указывала на один метод. В реальности же делегат может указывать на множество методов, которые имеют ту же сигнатуру и возвращаемые тип. Все методы в делегате попадают в специальный список - список вызова или </a:t>
            </a:r>
            <a:r>
              <a:rPr lang="ru-RU" sz="2400" dirty="0" err="1">
                <a:latin typeface="Bookman Old Style" panose="02050604050505020204" pitchFamily="18" charset="0"/>
              </a:rPr>
              <a:t>invocation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list</a:t>
            </a:r>
            <a:r>
              <a:rPr lang="ru-RU" sz="2400" dirty="0">
                <a:latin typeface="Bookman Old Style" panose="02050604050505020204" pitchFamily="18" charset="0"/>
              </a:rPr>
              <a:t>. И при вызове делегата все методы из этого списка последовательно вызываются. И мы можем добавлять в этот список не один, а несколько методов. Для добавления методов в делегат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вызываются оба метода -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и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HowAreYou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?"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0335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7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Вопрос к аудитории: </a:t>
            </a:r>
            <a:r>
              <a:rPr lang="ru-RU" sz="2400" dirty="0" smtClean="0">
                <a:latin typeface="Bookman Old Style" panose="02050604050505020204" pitchFamily="18" charset="0"/>
              </a:rPr>
              <a:t>что будет выведено на консоль?</a:t>
            </a:r>
          </a:p>
          <a:p>
            <a:pPr>
              <a:lnSpc>
                <a:spcPct val="150000"/>
              </a:lnSpc>
            </a:pP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Hello;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18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Объединение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делегатов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mes1 = Hello;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mes3 = mes1 + mes2;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объединяем делегаты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mes3();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вызываются все методы из mes1 и mes2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HowAreYou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"How are you?"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i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9888" y="3833656"/>
            <a:ext cx="4382112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Синтаксис</a:t>
            </a:r>
            <a:r>
              <a:rPr lang="ru-RU" sz="2400" dirty="0" smtClean="0">
                <a:latin typeface="Bookman Old Style" panose="02050604050505020204" pitchFamily="18" charset="0"/>
              </a:rPr>
              <a:t> реализации интерфейс аналогичен синтаксису наследования от класса – через двоеточие.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Если от класса наследуются, то интерфейс </a:t>
            </a:r>
            <a:r>
              <a:rPr lang="ru-RU" sz="2400" b="1" dirty="0" smtClean="0">
                <a:latin typeface="Bookman Old Style" panose="02050604050505020204" pitchFamily="18" charset="0"/>
              </a:rPr>
              <a:t>реализуют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Название интерфейсов принято начинать с буквы </a:t>
            </a:r>
            <a:r>
              <a:rPr lang="en-US" sz="2400" b="1" dirty="0" smtClean="0">
                <a:latin typeface="Bookman Old Style" panose="02050604050505020204" pitchFamily="18" charset="0"/>
              </a:rPr>
              <a:t>I </a:t>
            </a:r>
            <a:r>
              <a:rPr lang="ru-RU" sz="2400" dirty="0" smtClean="0">
                <a:latin typeface="Bookman Old Style" panose="02050604050505020204" pitchFamily="18" charset="0"/>
              </a:rPr>
              <a:t>далее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пишется слово, отвечающее на вопрос «какой» или «способный делать что».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Dog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Гав-гав"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673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делегата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В примерах выше делегат вызывался как обычный метод. Другой способ вызова делегата представляет метод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Invoke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():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Hello;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op = Add;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7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18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делегат принимает параметры, то в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передаются значения для этих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Следует </a:t>
            </a:r>
            <a:r>
              <a:rPr lang="ru-RU" sz="2400" dirty="0">
                <a:latin typeface="Bookman Old Style" panose="02050604050505020204" pitchFamily="18" charset="0"/>
              </a:rPr>
              <a:t>учитывать, что если делегат пуст, то есть в его списке вызова нет ссылок ни на один из методов (то есть делегат равен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), то при вызове такого делегата мы получим исключение, как, например, в следующем случае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();        // ! Ошибка: делегат равен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!Ошибка: делегат равен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745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Поэтому при вызове делегата всегда лучше проверять, не равен ли он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 Либо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Invoke</a:t>
            </a:r>
            <a:r>
              <a:rPr lang="ru-RU" sz="2400" dirty="0">
                <a:latin typeface="Bookman Old Style" panose="02050604050505020204" pitchFamily="18" charset="0"/>
              </a:rPr>
              <a:t> и оператор условного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Operation? op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 -= Add; 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делегат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op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пуст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(3, 4);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ошибки нет, делегат просто не вызывается, а n =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2113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Анонимные методы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делегатами тесно связаны анонимные методы. Анонимные методы используются для создания экземпляров делегатов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Анонимный метод 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ru-RU" sz="2400" dirty="0">
                <a:latin typeface="Bookman Old Style" panose="02050604050505020204" pitchFamily="18" charset="0"/>
              </a:rPr>
              <a:t>безымянный </a:t>
            </a:r>
            <a:r>
              <a:rPr lang="ru-RU" sz="2400" dirty="0" smtClean="0">
                <a:latin typeface="Bookman Old Style" panose="02050604050505020204" pitchFamily="18" charset="0"/>
              </a:rPr>
              <a:t>блок кода, </a:t>
            </a:r>
            <a:r>
              <a:rPr lang="ru-RU" sz="2400" dirty="0">
                <a:latin typeface="Bookman Old Style" panose="02050604050505020204" pitchFamily="18" charset="0"/>
              </a:rPr>
              <a:t>передаваемый конструктору делегата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handler(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MessageHandler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050" name="Picture 2" descr="https://www.meme-arsenal.com/memes/3e5448655e87d8e0b354e8019649c466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9726" y="3175000"/>
            <a:ext cx="2692273" cy="368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73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Также, как и обычные методы, анонимные могут возвращать результат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+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operation(4, 5);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95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Лямбды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Лямбда-выражения</a:t>
            </a:r>
            <a:r>
              <a:rPr lang="ru-RU" sz="2400" dirty="0">
                <a:latin typeface="Bookman Old Style" panose="02050604050505020204" pitchFamily="18" charset="0"/>
              </a:rPr>
              <a:t> представляют упрощенную запись анонимных методов. Лямбда-выражения позволяют создать емкие лаконичные методы, которые могут возвращать некоторое значение и которые можно передать в качестве параметров в другие методы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076" name="Picture 4" descr="Half-Life 2 стала самой великой игрой по версии Кинопоиска —  Yakutia-daily.ru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3" t="28" r="38020"/>
          <a:stretch/>
        </p:blipFill>
        <p:spPr bwMode="auto">
          <a:xfrm>
            <a:off x="9159132" y="2871787"/>
            <a:ext cx="3032867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588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лямбда-выражение содержит несколько действий, то они помещаются в фигурные скобки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hello =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hello();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Message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9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</a:t>
            </a:r>
            <a:r>
              <a:rPr lang="ru-RU" sz="2400" dirty="0">
                <a:latin typeface="Bookman Old Style" panose="02050604050505020204" pitchFamily="18" charset="0"/>
              </a:rPr>
              <a:t>определении списка параметров мы можем не указывать для них тип данных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Operation sum = 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=&gt;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{x +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sum(1, 2);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+ 2 = 3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sum(22, 14);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22 + 14 =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89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Лямбда-выражение может возвращать результат. Возвращаемый результат можно указать после лямбда-оператора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 = 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(x &gt; y)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- x;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subtract(10,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subtract(-10, 6);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16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148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Поскольку лямбда-выражение представляет делегат, тот как и в делегат, в переменную, которая представляет лямбда-выражение можно добавлять методы и другие лямбды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"METANIT.COM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анонимное лямбда-выражение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//добавляем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лямбда-выражение из переменной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+= Print;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"--------------"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для разделения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вывода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message -= Print; 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метод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удаляем лямбда-выражение из переменной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hello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на случай, если в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больше нет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действий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Print()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"Welcome to C#"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Мяу"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Human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Опять работать"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ISpeaking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speaking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Cat();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speaking.Speak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35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Action, </a:t>
            </a:r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, 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b="1" dirty="0" smtClean="0">
                <a:latin typeface="Bookman Old Style" panose="02050604050505020204" pitchFamily="18" charset="0"/>
              </a:rPr>
              <a:t>, Predicate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частные случаи делегата.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Action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&lt;T1,T2,T3,…,TN&gt; </a:t>
            </a:r>
            <a:r>
              <a:rPr lang="ru-RU" sz="2400" dirty="0" smtClean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 smtClean="0">
                <a:latin typeface="Bookman Old Style" panose="02050604050505020204" pitchFamily="18" charset="0"/>
              </a:rPr>
              <a:t>аргументами и ничего не возвращает (</a:t>
            </a:r>
            <a:r>
              <a:rPr lang="en-US" sz="2400" dirty="0" smtClean="0">
                <a:latin typeface="Bookman Old Style" panose="02050604050505020204" pitchFamily="18" charset="0"/>
              </a:rPr>
              <a:t>void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N-1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</a:t>
            </a:r>
            <a:r>
              <a:rPr lang="ru-RU" sz="2400" dirty="0" smtClean="0">
                <a:latin typeface="Bookman Old Style" panose="02050604050505020204" pitchFamily="18" charset="0"/>
              </a:rPr>
              <a:t>возвращает данные типа </a:t>
            </a:r>
            <a:r>
              <a:rPr lang="en-US" sz="2400" dirty="0" smtClean="0">
                <a:latin typeface="Bookman Old Style" panose="02050604050505020204" pitchFamily="18" charset="0"/>
              </a:rPr>
              <a:t>TN.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Predicate</a:t>
            </a:r>
            <a:r>
              <a:rPr lang="en-US" sz="2400" dirty="0" smtClean="0">
                <a:latin typeface="Bookman Old Style" panose="02050604050505020204" pitchFamily="18" charset="0"/>
              </a:rPr>
              <a:t>&lt;T1,T2,T3</a:t>
            </a:r>
            <a:r>
              <a:rPr lang="en-US" sz="2400" dirty="0">
                <a:latin typeface="Bookman Old Style" panose="02050604050505020204" pitchFamily="18" charset="0"/>
              </a:rPr>
              <a:t>,…,TN&gt; </a:t>
            </a:r>
            <a:r>
              <a:rPr lang="ru-RU" sz="2400" dirty="0">
                <a:latin typeface="Bookman Old Style" panose="02050604050505020204" pitchFamily="18" charset="0"/>
              </a:rPr>
              <a:t>хранит в себе метод с </a:t>
            </a:r>
            <a:r>
              <a:rPr lang="en-US" sz="2400" dirty="0" smtClean="0">
                <a:latin typeface="Bookman Old Style" panose="02050604050505020204" pitchFamily="18" charset="0"/>
              </a:rPr>
              <a:t>N </a:t>
            </a:r>
            <a:r>
              <a:rPr lang="ru-RU" sz="2400" dirty="0">
                <a:latin typeface="Bookman Old Style" panose="02050604050505020204" pitchFamily="18" charset="0"/>
              </a:rPr>
              <a:t>аргументами и возвращает </a:t>
            </a:r>
            <a:r>
              <a:rPr lang="en-US" sz="2400" b="1" dirty="0" smtClean="0">
                <a:latin typeface="Bookman Old Style" panose="02050604050505020204" pitchFamily="18" charset="0"/>
              </a:rPr>
              <a:t>true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b="1" dirty="0" smtClean="0">
                <a:latin typeface="Bookman Old Style" panose="02050604050505020204" pitchFamily="18" charset="0"/>
              </a:rPr>
              <a:t>false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Применение делегатов делает код более читаемым по сравнению с </a:t>
            </a:r>
            <a:r>
              <a:rPr lang="en-US" sz="2400" dirty="0" smtClean="0">
                <a:latin typeface="Bookman Old Style" panose="02050604050505020204" pitchFamily="18" charset="0"/>
              </a:rPr>
              <a:t>Action, </a:t>
            </a:r>
            <a:r>
              <a:rPr lang="en-US" sz="2400" dirty="0" err="1" smtClean="0">
                <a:latin typeface="Bookman Old Style" panose="02050604050505020204" pitchFamily="18" charset="0"/>
              </a:rPr>
              <a:t>Func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Predicate, </a:t>
            </a:r>
            <a:r>
              <a:rPr lang="ru-RU" sz="2400" dirty="0" smtClean="0">
                <a:latin typeface="Bookman Old Style" panose="02050604050505020204" pitchFamily="18" charset="0"/>
              </a:rPr>
              <a:t>т.к. при описании делегата прописываются имена аргументов метода.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7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Action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654356"/>
            <a:ext cx="12192000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представляет некоторое действие, которое ничего не возвращает, то есть в качестве возвращаемого типа имеет тип </a:t>
            </a:r>
            <a:r>
              <a:rPr lang="ru-RU" sz="2400" dirty="0" err="1">
                <a:latin typeface="Bookman Old Style" panose="02050604050505020204" pitchFamily="18" charset="0"/>
              </a:rPr>
              <a:t>void</a:t>
            </a:r>
            <a:r>
              <a:rPr lang="ru-RU" sz="2400" dirty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op1 = Add;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op2 = Multiply;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op1(10,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+ 6 = 16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op2(10, 6);   </a:t>
            </a:r>
            <a:r>
              <a:rPr lang="nl-NL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10 * 6 = 60</a:t>
            </a:r>
            <a:endParaRPr lang="nl-NL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+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2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</a:t>
            </a:r>
            <a:r>
              <a:rPr lang="en-US" sz="2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*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{x * y}</a:t>
            </a:r>
            <a:r>
              <a:rPr lang="en-US" sz="2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155" y="2416046"/>
            <a:ext cx="404869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5435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 </a:t>
            </a:r>
            <a:r>
              <a:rPr lang="ru-RU" sz="2400" dirty="0">
                <a:latin typeface="Bookman Old Style" panose="02050604050505020204" pitchFamily="18" charset="0"/>
              </a:rPr>
              <a:t>правило, используется для сравнения, сопоставления некоторого объекта T определенному условию. В качестве выходного результата возвращается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условие соблюдено, и </a:t>
            </a:r>
            <a:r>
              <a:rPr lang="ru-RU" sz="2400" dirty="0" err="1">
                <a:latin typeface="Bookman Old Style" panose="02050604050505020204" pitchFamily="18" charset="0"/>
              </a:rPr>
              <a:t>false</a:t>
            </a:r>
            <a:r>
              <a:rPr lang="ru-RU" sz="2400" dirty="0">
                <a:latin typeface="Bookman Old Style" panose="02050604050505020204" pitchFamily="18" charset="0"/>
              </a:rPr>
              <a:t>, если не соблюдено: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Predicate&lt;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isPositive = (</a:t>
            </a:r>
            <a:r>
              <a:rPr lang="it-IT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it-IT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&gt; 0;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isPositive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(-20));</a:t>
            </a:r>
            <a:endParaRPr lang="ru-RU" sz="2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8783" y="3314974"/>
            <a:ext cx="1857634" cy="1305107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Predicate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39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671691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Еще одним распространенным делегатом является </a:t>
            </a:r>
            <a:r>
              <a:rPr lang="ru-RU" sz="2400" b="1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. Он возвращает результат действия и может принимать параметры. Он также имеет различные формы: от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T&gt;(), где T - тип возвращаемого значения, до </a:t>
            </a:r>
            <a:r>
              <a:rPr lang="ru-RU" sz="2400" dirty="0" err="1">
                <a:latin typeface="Bookman Old Style" panose="02050604050505020204" pitchFamily="18" charset="0"/>
              </a:rPr>
              <a:t>Func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T1, 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T2,...</a:t>
            </a:r>
            <a:r>
              <a:rPr lang="ru-RU" sz="2400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 T16, </a:t>
            </a:r>
            <a:r>
              <a:rPr lang="ru-RU" sz="2400" dirty="0" err="1">
                <a:latin typeface="Bookman Old Style" panose="02050604050505020204" pitchFamily="18" charset="0"/>
              </a:rPr>
              <a:t>out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TResult</a:t>
            </a:r>
            <a:r>
              <a:rPr lang="ru-RU" sz="2400" dirty="0">
                <a:latin typeface="Bookman Old Style" panose="02050604050505020204" pitchFamily="18" charset="0"/>
              </a:rPr>
              <a:t>&gt;(), то есть может принимать до 16 параметров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12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SquareNumber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36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(result2);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DoOperation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operation) =&gt; operation(n);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DoubleNumber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2 * n;</a:t>
            </a:r>
          </a:p>
          <a:p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SquareNumber(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 =&gt; n * n;</a:t>
            </a:r>
            <a:endParaRPr lang="ru-RU" sz="22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6810" y="3624153"/>
            <a:ext cx="752580" cy="1257475"/>
          </a:xfrm>
          <a:prstGeom prst="rect">
            <a:avLst/>
          </a:prstGeom>
        </p:spPr>
      </p:pic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Func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35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0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События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— это особый вид многоадресного делегата, который может вызываться только из класса (или производных классов) или структуры, где они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объявлены.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другие классы или структуры подписываются на событие, их методы обработчиков событий будут вызываться, когда класс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</a:t>
            </a:r>
            <a:r>
              <a:rPr lang="ru-RU" sz="2400" dirty="0">
                <a:latin typeface="Bookman Old Style" panose="02050604050505020204" pitchFamily="18" charset="0"/>
              </a:rPr>
              <a:t>вызывать событие.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сигнализируют системе о том, что произошло определенное действие. И если нам надо отследить эти действия, то как раз мы можем применять события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возьмем следующий класс, который описывает банковский счет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 конструкторе устанавливаем начальную сумму на счете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добавление средств на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списание средств со счета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конструкторе устанавливаем начальную сумму, которая хранится в свойстве </a:t>
            </a:r>
            <a:r>
              <a:rPr lang="ru-RU" sz="2400" dirty="0" err="1">
                <a:latin typeface="Bookman Old Style" panose="02050604050505020204" pitchFamily="18" charset="0"/>
              </a:rPr>
              <a:t>Sum</a:t>
            </a:r>
            <a:r>
              <a:rPr lang="ru-RU" sz="2400" dirty="0">
                <a:latin typeface="Bookman Old Style" panose="02050604050505020204" pitchFamily="18" charset="0"/>
              </a:rPr>
              <a:t>.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мы можем добавить средства на счет, а 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Take</a:t>
            </a:r>
            <a:r>
              <a:rPr lang="ru-RU" sz="2400" dirty="0">
                <a:latin typeface="Bookman Old Style" panose="02050604050505020204" pitchFamily="18" charset="0"/>
              </a:rPr>
              <a:t>, наоборот, снять деньги со счета. Попробуем использовать класс в программе - создать счет, положить и снять с него деньги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5401106"/>
            <a:ext cx="5257800" cy="145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Все операции работают как и положено. Но что если мы хотим уведомлять пользователя о результатах его операций. Мы могли бы, например, для этого изменить метод </a:t>
            </a:r>
            <a:r>
              <a:rPr lang="ru-RU" sz="2400" dirty="0" err="1">
                <a:latin typeface="Bookman Old Style" panose="02050604050505020204" pitchFamily="18" charset="0"/>
              </a:rPr>
              <a:t>Put</a:t>
            </a:r>
            <a:r>
              <a:rPr lang="ru-RU" sz="2400" dirty="0">
                <a:latin typeface="Bookman Old Style" panose="02050604050505020204" pitchFamily="18" charset="0"/>
              </a:rPr>
              <a:t> следующим образом: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Однако, если наш класс будет использовать другой разработчик и ему не нужен будет вывод на консоль, а некоторое свое действие. Или даже нам самим было бы удобнее определять способ уведомления в зависимости от </a:t>
            </a:r>
            <a:r>
              <a:rPr lang="ru-RU" sz="2400" dirty="0" smtClean="0">
                <a:latin typeface="Bookman Old Style" panose="02050604050505020204" pitchFamily="18" charset="0"/>
              </a:rPr>
              <a:t>проекта и т.п. Тогда нам потребуются события.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013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Определение и вызов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событий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События объявляются в классе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, после которого указывается тип делегата, который представляет событие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вначале определяется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, который принимает один параметр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. Затем с помощью ключевого слова </a:t>
            </a:r>
            <a:r>
              <a:rPr lang="ru-RU" sz="2400" dirty="0" err="1">
                <a:latin typeface="Bookman Old Style" panose="02050604050505020204" pitchFamily="18" charset="0"/>
              </a:rPr>
              <a:t>event</a:t>
            </a:r>
            <a:r>
              <a:rPr lang="ru-RU" sz="2400" dirty="0">
                <a:latin typeface="Bookman Old Style" panose="02050604050505020204" pitchFamily="18" charset="0"/>
              </a:rPr>
              <a:t> определяется событие с именем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которое представляет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. Название для события может быть произвольным, но в любом случае оно должно представлять некоторый делегат.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33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1.Определение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события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$"На счет поступило: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89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IEquatable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1580751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$"Со счета снято: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2.Вызов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?.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Invoke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$"Недостаточно денег на счете. Текущий баланс: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Теперь с помощью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 мы уведомляем систему о том, что были добавлены средства и о том, что средства сняты со счета или на счете недостаточно средств.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03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Добавление обработчика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событием может быть связан один или несколько обработчиков. Обработчики событий - это именно то, что выполняется при вызове событий. Нередко в качестве обработчиков событий применяются методы. Каждый обработчик событий по списку параметров и возвращаемому типу должен соответствовать делегату, который представляет событие. Для добавления обработчика события применяется операция </a:t>
            </a:r>
            <a:r>
              <a:rPr lang="ru-RU" sz="2400" dirty="0" smtClean="0">
                <a:latin typeface="Bookman Old Style" panose="02050604050505020204" pitchFamily="18" charset="0"/>
              </a:rPr>
              <a:t>+=: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Определим обработчики для события </a:t>
            </a:r>
            <a:r>
              <a:rPr lang="ru-RU" sz="2400" dirty="0" err="1">
                <a:latin typeface="Bookman Old Style" panose="02050604050505020204" pitchFamily="18" charset="0"/>
              </a:rPr>
              <a:t>Notify</a:t>
            </a:r>
            <a:r>
              <a:rPr lang="ru-RU" sz="2400" dirty="0">
                <a:latin typeface="Bookman Old Style" panose="02050604050505020204" pitchFamily="18" charset="0"/>
              </a:rPr>
              <a:t>, чтобы получить в программе нужные уведомления: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9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Добавляем обработчик для события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Notify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account.Put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добавляем на счет 20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70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account.Take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(180);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пытаемся снять со счета 180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account.Sum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(message);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40293"/>
            <a:ext cx="12192000" cy="281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5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Передача данных </a:t>
            </a: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при возникновении события обработчику события требуется передать некоторую информацию о событии. Например, добавим и в нашу программу новый класс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Сообщение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Сумма, на которую изменился счет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message,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Message = message;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= sum;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394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event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AccountHandler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Notify;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Account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Sum = sum;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Put(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Sum +=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На счет поступило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07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Take(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(Sum &gt;= sum)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Sum -= sum;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снята со счета"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Notify?.Invoke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Недостаточно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денег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на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счете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sum));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82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предыдущей версией класса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 здесь изменилось только количество параметров у делегата и соответственно количество параметров при вызове события. Теперь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AccountHandler</a:t>
            </a:r>
            <a:r>
              <a:rPr lang="ru-RU" sz="2400" dirty="0">
                <a:latin typeface="Bookman Old Style" panose="02050604050505020204" pitchFamily="18" charset="0"/>
              </a:rPr>
              <a:t> в качестве первого параметра принимает объект, который вызвал событие, то есть текущий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</a:t>
            </a:r>
            <a:r>
              <a:rPr lang="ru-RU" sz="2400" dirty="0">
                <a:latin typeface="Bookman Old Style" panose="02050604050505020204" pitchFamily="18" charset="0"/>
              </a:rPr>
              <a:t>. А в качестве второго параметра принимает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AccountEventArgs</a:t>
            </a:r>
            <a:r>
              <a:rPr lang="ru-RU" sz="2400" dirty="0">
                <a:latin typeface="Bookman Old Style" panose="02050604050505020204" pitchFamily="18" charset="0"/>
              </a:rPr>
              <a:t>, который хранит информацию о событии, получаемую через конструктор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90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Теперь </a:t>
            </a:r>
            <a:r>
              <a:rPr lang="ru-RU" sz="2400" dirty="0">
                <a:latin typeface="Bookman Old Style" panose="02050604050505020204" pitchFamily="18" charset="0"/>
              </a:rPr>
              <a:t>изменим основную программу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Account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Account(100);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acc.Notify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acc.Put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(70);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acc.Take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(150);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DisplayMessage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(Account sender,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AccountEventArgs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Сумма транзакции: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e.Message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Текущая сумма на счете: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sender.Sum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422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 сравнению с предыдущим вариантом здесь мы только изменяем количество параметров и их использования в обработчике </a:t>
            </a:r>
            <a:r>
              <a:rPr lang="ru-RU" sz="2400" dirty="0" err="1">
                <a:latin typeface="Bookman Old Style" panose="02050604050505020204" pitchFamily="18" charset="0"/>
              </a:rPr>
              <a:t>DisplayMessage</a:t>
            </a:r>
            <a:r>
              <a:rPr lang="ru-RU" sz="2400" dirty="0">
                <a:latin typeface="Bookman Old Style" panose="02050604050505020204" pitchFamily="18" charset="0"/>
              </a:rPr>
              <a:t>. Благодаря первому параметру в методе можно получить информацию об отправителе события - счете, с которым производится операция. А через второй параметр можно получить </a:t>
            </a:r>
            <a:r>
              <a:rPr lang="ru-RU" sz="2400" dirty="0" smtClean="0">
                <a:latin typeface="Bookman Old Style" panose="02050604050505020204" pitchFamily="18" charset="0"/>
              </a:rPr>
              <a:t>информацию </a:t>
            </a:r>
            <a:r>
              <a:rPr lang="ru-RU" sz="2400" dirty="0">
                <a:latin typeface="Bookman Old Style" panose="02050604050505020204" pitchFamily="18" charset="0"/>
              </a:rPr>
              <a:t>о состоянии операции.</a:t>
            </a:r>
            <a:endParaRPr lang="ru-RU" sz="2400" dirty="0"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8091" y="2799420"/>
            <a:ext cx="6623907" cy="4058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67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IEnumerable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metanit.com/sharp/tutorial/4.11.php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ulearn.me/Course/BasicProgramming2/foreach_IEnumerable_i_IEnumerator_49c485c2-d2a7-4362-a473-5757719bd002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Делегаты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https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5"/>
              </a:rPr>
              <a:t>metanit.com/sharp/tutorial/3.13.php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ulearn.me: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6"/>
              </a:rPr>
              <a:t>ulearn.me/course/basicprogramming2/Postanovka_problemy_139a55f6-8e6a-4178-bccc-a152a5eecea5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19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IComparable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363607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Анонимные методы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metanit.com/sharp/tutorial/3.15.php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ulearn.me/course/basicprogramming2/Anonimnye_delegaty_2bc96d7f-5e2e-41da-921f-cdbf7d139f76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Лямбды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metanit.com/sharp/tutorial/3.16.php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ulearn.me/course/basicprogramming2/Lyambda_vyrazheniya_86a4a3bb-6771-4332-aae6-4f867addc1fb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2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0"/>
            <a:ext cx="12191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События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metanit.com/sharp/tutorial/3.14.php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4"/>
              </a:rPr>
              <a:t>ulearn.me/course/basicprogramming2/Mul_tikast_delegaty_i_sobytiya_ccc66cde-f0e3-401c-8142-35af428cc3dd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1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IClonable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65363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IDisposable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разработке</a:t>
            </a:r>
          </a:p>
        </p:txBody>
      </p:sp>
    </p:spTree>
    <p:extLst>
      <p:ext uri="{BB962C8B-B14F-4D97-AF65-F5344CB8AC3E}">
        <p14:creationId xmlns:p14="http://schemas.microsoft.com/office/powerpoint/2010/main" val="315776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IEnumerable</a:t>
            </a:r>
            <a:r>
              <a:rPr lang="en-US" sz="28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IEnumerator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6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Основной </a:t>
            </a:r>
            <a:r>
              <a:rPr lang="ru-RU" sz="2400" dirty="0">
                <a:latin typeface="Bookman Old Style" panose="02050604050505020204" pitchFamily="18" charset="0"/>
              </a:rPr>
              <a:t>для большинства коллекций является реализация интерфейсов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IEnumerator</a:t>
            </a:r>
            <a:r>
              <a:rPr lang="ru-RU" sz="2400" dirty="0">
                <a:latin typeface="Bookman Old Style" panose="02050604050505020204" pitchFamily="18" charset="0"/>
              </a:rPr>
              <a:t>. Благодаря такой реализации мы можем перебирать объекты в цикле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item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перечислимый_объект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Перебираемая коллекция должна реализовать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 имеет метод, возвращающий ссылку на другой интерфейс - </a:t>
            </a:r>
            <a:r>
              <a:rPr lang="ru-RU" sz="2400" dirty="0" err="1">
                <a:latin typeface="Bookman Old Style" panose="02050604050505020204" pitchFamily="18" charset="0"/>
              </a:rPr>
              <a:t>перечислитель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IEnumerable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GetEnumerator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14405</TotalTime>
  <Words>3510</Words>
  <Application>Microsoft Office PowerPoint</Application>
  <PresentationFormat>Широкоэкранный</PresentationFormat>
  <Paragraphs>674</Paragraphs>
  <Slides>61</Slides>
  <Notes>61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61</vt:i4>
      </vt:variant>
    </vt:vector>
  </HeadingPairs>
  <TitlesOfParts>
    <vt:vector size="69" baseType="lpstr"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2 семестр Лекция 4. Объектно-ориентированное программирование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819</cp:revision>
  <dcterms:modified xsi:type="dcterms:W3CDTF">2025-03-08T17:39:03Z</dcterms:modified>
</cp:coreProperties>
</file>