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2"/>
  </p:notesMasterIdLst>
  <p:sldIdLst>
    <p:sldId id="273" r:id="rId2"/>
    <p:sldId id="1081" r:id="rId3"/>
    <p:sldId id="1082" r:id="rId4"/>
    <p:sldId id="1083" r:id="rId5"/>
    <p:sldId id="1084" r:id="rId6"/>
    <p:sldId id="1085" r:id="rId7"/>
    <p:sldId id="1086" r:id="rId8"/>
    <p:sldId id="1087" r:id="rId9"/>
    <p:sldId id="1109" r:id="rId10"/>
    <p:sldId id="1115" r:id="rId11"/>
    <p:sldId id="1110" r:id="rId12"/>
    <p:sldId id="1111" r:id="rId13"/>
    <p:sldId id="1112" r:id="rId14"/>
    <p:sldId id="1113" r:id="rId15"/>
    <p:sldId id="1114" r:id="rId16"/>
    <p:sldId id="1077" r:id="rId17"/>
    <p:sldId id="1078" r:id="rId18"/>
    <p:sldId id="1079" r:id="rId19"/>
    <p:sldId id="1066" r:id="rId20"/>
    <p:sldId id="1088" r:id="rId21"/>
    <p:sldId id="1089" r:id="rId22"/>
    <p:sldId id="1090" r:id="rId23"/>
    <p:sldId id="1091" r:id="rId24"/>
    <p:sldId id="1092" r:id="rId25"/>
    <p:sldId id="1093" r:id="rId26"/>
    <p:sldId id="1095" r:id="rId27"/>
    <p:sldId id="1096" r:id="rId28"/>
    <p:sldId id="1097" r:id="rId29"/>
    <p:sldId id="1098" r:id="rId30"/>
    <p:sldId id="1099" r:id="rId31"/>
    <p:sldId id="1100" r:id="rId32"/>
    <p:sldId id="1101" r:id="rId33"/>
    <p:sldId id="1102" r:id="rId34"/>
    <p:sldId id="1103" r:id="rId35"/>
    <p:sldId id="1104" r:id="rId36"/>
    <p:sldId id="1105" r:id="rId37"/>
    <p:sldId id="1106" r:id="rId38"/>
    <p:sldId id="1107" r:id="rId39"/>
    <p:sldId id="1108" r:id="rId40"/>
    <p:sldId id="1080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5" autoAdjust="0"/>
    <p:restoredTop sz="85492" autoAdjust="0"/>
  </p:normalViewPr>
  <p:slideViewPr>
    <p:cSldViewPr snapToGrid="0">
      <p:cViewPr>
        <p:scale>
          <a:sx n="75" d="100"/>
          <a:sy n="75" d="100"/>
        </p:scale>
        <p:origin x="132" y="5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089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684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123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101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49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2669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36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203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837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98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262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2086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668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40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8691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019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5378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858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07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893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87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5504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534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916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881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945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81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960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95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343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079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5643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841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79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478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81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2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4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iki/Microsoft_Window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ru.wikipedia.org/wiki/%D0%91%D0%B8%D0%B1%D0%BB%D0%B8%D0%BE%D1%82%D0%B5%D0%BA%D0%B0_(%D0%BF%D1%80%D0%BE%D0%B3%D1%80%D0%B0%D0%BC%D0%BC%D0%B8%D1%80%D0%BE%D0%B2%D0%B0%D0%BD%D0%B8%D0%B5)" TargetMode="External"/><Relationship Id="rId4" Type="http://schemas.openxmlformats.org/officeDocument/2006/relationships/hyperlink" Target="https://ru.wikipedia.org/wiki/IBM_OS/2" TargetMode="Externa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E%D0%B1%D1%89%D0%B8%D0%B9_%D0%BE%D0%B1%D1%8A%D0%B5%D0%BA%D1%82" TargetMode="External"/><Relationship Id="rId3" Type="http://schemas.openxmlformats.org/officeDocument/2006/relationships/hyperlink" Target="https://ru.wikipedia.org/wiki/ActiveX" TargetMode="External"/><Relationship Id="rId7" Type="http://schemas.openxmlformats.org/officeDocument/2006/relationships/hyperlink" Target="https://ru.wikipedia.org/wiki/Unix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A0%D0%B5%D1%81%D1%83%D1%80%D1%81%D1%8B_(Windows)" TargetMode="External"/><Relationship Id="rId5" Type="http://schemas.openxmlformats.org/officeDocument/2006/relationships/hyperlink" Target="https://ru.wikipedia.org/wiki/New_Executable" TargetMode="External"/><Relationship Id="rId4" Type="http://schemas.openxmlformats.org/officeDocument/2006/relationships/hyperlink" Target="https://ru.wikipedia.org/wiki/Portable_Executable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3.18.php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arn.microsoft.com/ru-ru/dotnet/core/tutorials/library-with-visual-studio?pivots=dotnet-8-0" TargetMode="External"/><Relationship Id="rId5" Type="http://schemas.openxmlformats.org/officeDocument/2006/relationships/hyperlink" Target="https://metanit.com/sharp/tutorial/3.46.php" TargetMode="External"/><Relationship Id="rId4" Type="http://schemas.openxmlformats.org/officeDocument/2006/relationships/hyperlink" Target="https://ulearn.me/course/basicprogramming/Metody_rasshireniya_01a1f9a5-c475-4af3-bef3-060f92e69a92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5468" y="2565531"/>
            <a:ext cx="8978016" cy="174521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2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Основы ООП в языке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#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35468" y="4310743"/>
            <a:ext cx="1104134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Перегрузка операторов</a:t>
            </a:r>
            <a:endParaRPr lang="ru-RU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en-US" sz="2800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Библиотеки классов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23825" y="180184"/>
            <a:ext cx="119157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Re {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Вещественная часть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Мнимая часть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Определяем оператор сложения для объектов типа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c1, Complex c2)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+ c2.Re, c1.Im + c2.Im);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Определяем оператор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вычитания 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для объектов типа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-(Complex c1, Complex c2)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- c2.Re, c1.Im - c2.Im);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947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52424" y="0"/>
            <a:ext cx="11839575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Определяем оператор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сложения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Complex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double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Операции по умолчанию не коммутативны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=&gt; c + 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(d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d *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d, Complex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c * 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342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/(Complex c,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c.Re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 d,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c.Im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 d);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*(Complex c1, Complex c2)</a:t>
            </a:r>
          </a:p>
          <a:p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=&gt; </a:t>
            </a:r>
            <a:r>
              <a:rPr lang="de-DE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(c1.Re * c2.Re - c1.Im * c2.Im, </a:t>
            </a:r>
            <a:endParaRPr lang="de-DE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de-DE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c1.Re </a:t>
            </a:r>
            <a:r>
              <a:rPr lang="de-DE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* c2.Im + c1.Im * c2.Re);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/(Complex c1, Complex c2)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conjugate = c2.GetConjugate();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c1New = c1 * conjugate;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c2New = c2 * conjugate;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c1New / c2New.Re;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3726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650" y="0"/>
            <a:ext cx="119443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Сопряженное комплексное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GetConjugate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(Re, -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Неявное преобразование вещественного числа в комплексное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implicit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0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Явное преобразование комплексного числа в вещественное с отбрасыванием мнимой части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explicit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   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=&gt;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Re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public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Complex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re = 0,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im = 0)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Re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 re;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6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092200" y="0"/>
            <a:ext cx="13284200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		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ToString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Для красивого вывода на экран</a:t>
            </a:r>
            <a:endParaRPr lang="en-US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== 0 &amp;&amp;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0)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"0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StringBuilder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!=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Re.ToString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-1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$"-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(Re != 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"+"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== 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else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sb.Append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Im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sb.ToString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  <a:endParaRPr lang="ru-RU" sz="24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902700" y="992961"/>
            <a:ext cx="3289300" cy="2308324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c1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Complex(3, 4);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c2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Complex(2, 1);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c3 = c1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c2;</a:t>
            </a:r>
            <a:endParaRPr lang="ru-RU" sz="24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18333" t="43611" r="73906" b="53056"/>
          <a:stretch/>
        </p:blipFill>
        <p:spPr>
          <a:xfrm>
            <a:off x="6515099" y="3365500"/>
            <a:ext cx="5676901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91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8125" y="0"/>
            <a:ext cx="11610976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2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4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+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Сложение комплексных чисел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Сумма 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}+{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}={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sum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prod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*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Произведение комплексных чисел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Произведение ({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})*({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c2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})={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prod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Явное (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explicit)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в вещественное число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Явное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explicit)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c1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 вещественное число {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/>
            </a:r>
            <a:b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</a:b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Complex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c3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Неявное (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implicit)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в комплексное число</a:t>
            </a:r>
            <a:endParaRPr lang="ru-RU" sz="2400" dirty="0">
              <a:solidFill>
                <a:srgbClr val="3B3B3B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WriteLine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Неявное 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implicit)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преобразование {</a:t>
            </a:r>
            <a:r>
              <a:rPr lang="en-US" sz="2400" dirty="0" err="1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num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в комплексное число {</a:t>
            </a:r>
            <a:r>
              <a:rPr lang="en-US" sz="2400" dirty="0">
                <a:solidFill>
                  <a:srgbClr val="00108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c3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}"</a:t>
            </a:r>
            <a:r>
              <a:rPr lang="en-US" sz="2400" dirty="0">
                <a:solidFill>
                  <a:srgbClr val="3B3B3B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);</a:t>
            </a:r>
            <a:endParaRPr lang="en-US" sz="2400" b="0" dirty="0">
              <a:solidFill>
                <a:srgbClr val="3B3B3B"/>
              </a:solidFill>
              <a:effectLst/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41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 расширения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71849" y="654356"/>
            <a:ext cx="1166477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Методы расширения </a:t>
            </a:r>
            <a:r>
              <a:rPr lang="ru-RU" sz="2400" dirty="0">
                <a:latin typeface="Bookman Old Style" panose="02050604050505020204" pitchFamily="18" charset="0"/>
              </a:rPr>
              <a:t>(</a:t>
            </a:r>
            <a:r>
              <a:rPr lang="ru-RU" sz="2400" dirty="0" err="1">
                <a:latin typeface="Bookman Old Style" panose="02050604050505020204" pitchFamily="18" charset="0"/>
              </a:rPr>
              <a:t>extension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methods</a:t>
            </a:r>
            <a:r>
              <a:rPr lang="ru-RU" sz="2400" dirty="0">
                <a:latin typeface="Bookman Old Style" panose="02050604050505020204" pitchFamily="18" charset="0"/>
              </a:rPr>
              <a:t>) позволяют добавлять новые методы в уже существующие типы без создания нового производного класса.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latin typeface="Bookman Old Style" panose="02050604050505020204" pitchFamily="18" charset="0"/>
              </a:rPr>
              <a:t>функциональность бывает особенно полезна, когда нам хочется добавить в некоторый тип новый метод, но сам тип (класс или структуру) мы изменить не можем, поскольку у нас нет доступа к исходному коду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b="1" dirty="0" smtClean="0">
                <a:latin typeface="Bookman Old Style" panose="02050604050505020204" pitchFamily="18" charset="0"/>
              </a:rPr>
              <a:t>Например,</a:t>
            </a:r>
            <a:r>
              <a:rPr lang="ru-RU" sz="2400" dirty="0" smtClean="0">
                <a:latin typeface="Bookman Old Style" panose="02050604050505020204" pitchFamily="18" charset="0"/>
              </a:rPr>
              <a:t> если класс принадлежит </a:t>
            </a:r>
            <a:r>
              <a:rPr lang="ru-RU" sz="2400" b="1" dirty="0" smtClean="0">
                <a:latin typeface="Bookman Old Style" panose="02050604050505020204" pitchFamily="18" charset="0"/>
              </a:rPr>
              <a:t>сторонней библиотеке</a:t>
            </a:r>
            <a:r>
              <a:rPr lang="ru-RU" sz="2400" dirty="0" smtClean="0">
                <a:latin typeface="Bookman Old Style" panose="02050604050505020204" pitchFamily="18" charset="0"/>
              </a:rPr>
              <a:t>. Либо </a:t>
            </a:r>
            <a:r>
              <a:rPr lang="ru-RU" sz="2400" dirty="0">
                <a:latin typeface="Bookman Old Style" panose="02050604050505020204" pitchFamily="18" charset="0"/>
              </a:rPr>
              <a:t>если мы не можем использовать стандартный механизм наследования, например, если классы определенны с модификатором </a:t>
            </a:r>
            <a:r>
              <a:rPr lang="ru-RU" sz="2400" b="1" dirty="0" err="1">
                <a:latin typeface="Bookman Old Style" panose="02050604050505020204" pitchFamily="18" charset="0"/>
              </a:rPr>
              <a:t>sealed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745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2422" y="0"/>
            <a:ext cx="1178834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Например</a:t>
            </a:r>
            <a:r>
              <a:rPr lang="ru-RU" sz="2400" dirty="0">
                <a:latin typeface="Bookman Old Style" panose="02050604050505020204" pitchFamily="18" charset="0"/>
              </a:rPr>
              <a:t>, нам надо добавить для типа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новый метод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Привет мир"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и'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s.CharCount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 2</a:t>
            </a:r>
            <a:endParaRPr lang="ru-RU" sz="2400" dirty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StringExtension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CharCount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 = 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== c)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counter++;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counter;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32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0065" y="160637"/>
            <a:ext cx="117636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Для того, чтобы создать метод расширения, вначале надо создать статический класс, который и будет содержать этот метод. В данном случае это класс </a:t>
            </a:r>
            <a:r>
              <a:rPr lang="ru-RU" sz="2400" dirty="0" err="1">
                <a:latin typeface="Bookman Old Style" panose="02050604050505020204" pitchFamily="18" charset="0"/>
              </a:rPr>
              <a:t>StringExtension</a:t>
            </a:r>
            <a:r>
              <a:rPr lang="ru-RU" sz="2400" dirty="0">
                <a:latin typeface="Bookman Old Style" panose="02050604050505020204" pitchFamily="18" charset="0"/>
              </a:rPr>
              <a:t>. Затем объявляем статический метод. Суть нашего метода расширения - подсчет количества определенных символов в строке</a:t>
            </a:r>
            <a:r>
              <a:rPr lang="ru-RU" sz="2400" dirty="0" smtClean="0">
                <a:latin typeface="Bookman Old Style" panose="02050604050505020204" pitchFamily="18" charset="0"/>
              </a:rPr>
              <a:t>. Собственно </a:t>
            </a:r>
            <a:r>
              <a:rPr lang="ru-RU" sz="2400" dirty="0">
                <a:latin typeface="Bookman Old Style" panose="02050604050505020204" pitchFamily="18" charset="0"/>
              </a:rPr>
              <a:t>метод расширения - это обычный статический метод, который в качестве первого параметра всегда принимает такую конструкцию: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имя_типа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название_параметра</a:t>
            </a:r>
            <a:r>
              <a:rPr lang="ru-RU" sz="2400" dirty="0">
                <a:latin typeface="Bookman Old Style" panose="02050604050505020204" pitchFamily="18" charset="0"/>
              </a:rPr>
              <a:t>, то есть в нашем случае </a:t>
            </a:r>
            <a:r>
              <a:rPr lang="ru-RU" sz="2400" dirty="0" err="1">
                <a:latin typeface="Bookman Old Style" panose="02050604050505020204" pitchFamily="18" charset="0"/>
              </a:rPr>
              <a:t>this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str</a:t>
            </a:r>
            <a:r>
              <a:rPr lang="ru-RU" sz="2400" dirty="0">
                <a:latin typeface="Bookman Old Style" panose="02050604050505020204" pitchFamily="18" charset="0"/>
              </a:rPr>
              <a:t>. Так как наш метод будет относиться к типу </a:t>
            </a:r>
            <a:r>
              <a:rPr lang="ru-RU" sz="2400" dirty="0" err="1">
                <a:latin typeface="Bookman Old Style" panose="02050604050505020204" pitchFamily="18" charset="0"/>
              </a:rPr>
              <a:t>string</a:t>
            </a:r>
            <a:r>
              <a:rPr lang="ru-RU" sz="2400" dirty="0">
                <a:latin typeface="Bookman Old Style" panose="02050604050505020204" pitchFamily="18" charset="0"/>
              </a:rPr>
              <a:t>, то мы и используем данный тип.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8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Библиотек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271848" y="654356"/>
            <a:ext cx="1192015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Нередко различные классы и структуры оформляются в виде отдельных </a:t>
            </a:r>
            <a:r>
              <a:rPr lang="ru-RU" sz="2400" dirty="0" smtClean="0">
                <a:latin typeface="Bookman Old Style" panose="02050604050505020204" pitchFamily="18" charset="0"/>
              </a:rPr>
              <a:t>библиотек.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Благодаря </a:t>
            </a:r>
            <a:r>
              <a:rPr lang="ru-RU" sz="2400" dirty="0">
                <a:latin typeface="Bookman Old Style" panose="02050604050505020204" pitchFamily="18" charset="0"/>
              </a:rPr>
              <a:t>этому мы можем определить </a:t>
            </a:r>
            <a:r>
              <a:rPr lang="ru-RU" sz="2400" dirty="0" smtClean="0">
                <a:latin typeface="Bookman Old Style" panose="02050604050505020204" pitchFamily="18" charset="0"/>
              </a:rPr>
              <a:t>функционал </a:t>
            </a:r>
            <a:r>
              <a:rPr lang="ru-RU" sz="2400" dirty="0">
                <a:latin typeface="Bookman Old Style" panose="02050604050505020204" pitchFamily="18" charset="0"/>
              </a:rPr>
              <a:t>в виде библиотеки классов и подключать в различные проекты или передавать на использование другим разработчикам.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2844" y="3323732"/>
            <a:ext cx="5315692" cy="3534268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68385" y="3516678"/>
            <a:ext cx="611659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Библиотека классов </a:t>
            </a:r>
            <a:r>
              <a:rPr lang="ru-RU" sz="2400" dirty="0" smtClean="0">
                <a:latin typeface="Bookman Old Style" panose="02050604050505020204" pitchFamily="18" charset="0"/>
              </a:rPr>
              <a:t>– это проект, содержащий набор </a:t>
            </a:r>
            <a:r>
              <a:rPr lang="ru-RU" sz="2400" dirty="0">
                <a:latin typeface="Bookman Old Style" panose="02050604050505020204" pitchFamily="18" charset="0"/>
              </a:rPr>
              <a:t>объектно-ориентированных типов, </a:t>
            </a:r>
            <a:r>
              <a:rPr lang="ru-RU" sz="2400" dirty="0" smtClean="0">
                <a:latin typeface="Bookman Old Style" panose="02050604050505020204" pitchFamily="18" charset="0"/>
              </a:rPr>
              <a:t>предназначенных </a:t>
            </a:r>
            <a:r>
              <a:rPr lang="ru-RU" sz="2400" dirty="0">
                <a:latin typeface="Bookman Old Style" panose="02050604050505020204" pitchFamily="18" charset="0"/>
              </a:rPr>
              <a:t>для создания управляемого кода.</a:t>
            </a:r>
          </a:p>
        </p:txBody>
      </p:sp>
    </p:spTree>
    <p:extLst>
      <p:ext uri="{BB962C8B-B14F-4D97-AF65-F5344CB8AC3E}">
        <p14:creationId xmlns:p14="http://schemas.microsoft.com/office/powerpoint/2010/main" val="287767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Модификатор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210065" y="654356"/>
            <a:ext cx="1172656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Кроме обычных полей, методов, свойств классы и структуры могут иметь статические поля, методы, свойства. Статические поля, методы, свойства относятся ко всему классу/всей структуре и для обращения к подобным членам необязательно создавать экземпляр класса / структуры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инициализируются лишь при первом обращении к ним.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поля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поля хранят состояние всего класса / структуры. Статическое поле определяется как и обычное, только перед типом поля указывается ключевое слово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Например, рассмотрим класс </a:t>
            </a:r>
            <a:r>
              <a:rPr lang="ru-RU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который представляет человека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9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библиотеку классов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для работы с геометрическими фигурами.</a:t>
            </a: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b="1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Необходимо найти тип проекта «Библиотека классов</a:t>
            </a:r>
            <a:r>
              <a:rPr lang="ru-RU" sz="2400" dirty="0" smtClean="0">
                <a:latin typeface="Bookman Old Style" panose="02050604050505020204" pitchFamily="18" charset="0"/>
              </a:rPr>
              <a:t>»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1093506"/>
            <a:ext cx="5960120" cy="138843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49" y="3789477"/>
            <a:ext cx="11920151" cy="228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66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Зададим имя проекта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940956"/>
            <a:ext cx="11502701" cy="500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6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2 класса </a:t>
            </a:r>
            <a:r>
              <a:rPr lang="en-US" sz="2400" dirty="0" smtClean="0">
                <a:latin typeface="Bookman Old Style" panose="02050604050505020204" pitchFamily="18" charset="0"/>
              </a:rPr>
              <a:t>Circle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Rectangle.</a:t>
            </a:r>
            <a:r>
              <a:rPr lang="ru-RU" sz="2400" dirty="0" smtClean="0">
                <a:latin typeface="Bookman Old Style" panose="02050604050505020204" pitchFamily="18" charset="0"/>
              </a:rPr>
              <a:t> Для этого необходимо нажать ПКМ на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 -&gt;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Класс.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367" y="1477314"/>
            <a:ext cx="6408186" cy="257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4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Radius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radius)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Radius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radius;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Radius * Radius;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GetCircumference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2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.PI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Radius;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695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92015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Rectangle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Rectangle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 Width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width;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Height = height;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Width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Height;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GetPerimeter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=&gt; 2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(Width + Height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80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Наша библиотека готова. Стоит заметить что тип проекта «Библиотека классов» запустить сам по себе нельзя.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Данный тип предназначен для написания </a:t>
            </a:r>
            <a:r>
              <a:rPr lang="ru-RU" sz="2400" dirty="0" err="1" smtClean="0">
                <a:latin typeface="Bookman Old Style" panose="02050604050505020204" pitchFamily="18" charset="0"/>
              </a:rPr>
              <a:t>переиспользуемых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модулей, которые можно подключить к другому проекту.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Рассмотрим первый способ подключения библиотеки классов. Данный способ подходит, когда есть исходный код библиотеки, например, когда она написана нами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9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613" y="4995071"/>
            <a:ext cx="3475501" cy="1612129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97414" y="721556"/>
            <a:ext cx="11705901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Предположим, что у нас есть приложение: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Добавим библиотеку классов к решению. Необходимо нажать ПКМ на Решение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Существующий проект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найти файл проекта библиотеки с расширением 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latin typeface="Bookman Old Style" panose="02050604050505020204" pitchFamily="18" charset="0"/>
              </a:rPr>
              <a:t>csproj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386" y="1494535"/>
            <a:ext cx="5829956" cy="1867408"/>
          </a:xfrm>
          <a:prstGeom prst="rect">
            <a:avLst/>
          </a:prstGeom>
        </p:spPr>
      </p:pic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Подключение «своей» библиотеки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79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результате к нашему решению подключится проект: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у нас есть доступ к исходному коду библиотеки и мы можем его менять.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пример работы с библиотекой.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680" y="832881"/>
            <a:ext cx="5911309" cy="3724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20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Несмотря на то, что решение состоит из 2 проектов, использовать классы из 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мы сейчас не можем.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подключить ссылку на библиотеку.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нажать ПКМ на </a:t>
            </a:r>
            <a:r>
              <a:rPr lang="ru-RU" sz="2400" b="1" dirty="0" smtClean="0">
                <a:latin typeface="Bookman Old Style" panose="02050604050505020204" pitchFamily="18" charset="0"/>
              </a:rPr>
              <a:t>Зависимости</a:t>
            </a:r>
            <a:r>
              <a:rPr lang="ru-RU" sz="2400" dirty="0" smtClean="0">
                <a:latin typeface="Bookman Old Style" panose="02050604050505020204" pitchFamily="18" charset="0"/>
              </a:rPr>
              <a:t> в том приложении, к которому подключается библиотека -</a:t>
            </a:r>
            <a:r>
              <a:rPr lang="en-US" sz="2400" dirty="0" smtClean="0"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latin typeface="Bookman Old Style" panose="02050604050505020204" pitchFamily="18" charset="0"/>
              </a:rPr>
              <a:t>Добавить ссылку на проект -</a:t>
            </a:r>
            <a:r>
              <a:rPr lang="en-US" sz="2400" dirty="0" smtClean="0">
                <a:latin typeface="Bookman Old Style" panose="02050604050505020204" pitchFamily="18" charset="0"/>
              </a:rPr>
              <a:t>&gt;</a:t>
            </a:r>
            <a:r>
              <a:rPr lang="ru-RU" sz="2400" dirty="0" smtClean="0">
                <a:latin typeface="Bookman Old Style" panose="02050604050505020204" pitchFamily="18" charset="0"/>
              </a:rPr>
              <a:t> Выбрать нужную библиотеку.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85" y="3562675"/>
            <a:ext cx="11705901" cy="263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469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68385" y="146356"/>
            <a:ext cx="11705901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Перейдем в класс </a:t>
            </a:r>
            <a:r>
              <a:rPr lang="en-US" sz="2400" dirty="0" smtClean="0">
                <a:latin typeface="Bookman Old Style" panose="02050604050505020204" pitchFamily="18" charset="0"/>
              </a:rPr>
              <a:t>Program </a:t>
            </a:r>
            <a:r>
              <a:rPr lang="ru-RU" sz="2400" dirty="0" smtClean="0">
                <a:latin typeface="Bookman Old Style" panose="02050604050505020204" pitchFamily="18" charset="0"/>
              </a:rPr>
              <a:t>и обратимся к библиотеке.</a:t>
            </a: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подключить пространство имен библиотеки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using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b="1" dirty="0">
                <a:latin typeface="Bookman Old Style" panose="02050604050505020204" pitchFamily="18" charset="0"/>
              </a:rPr>
              <a:t>Готово!</a:t>
            </a:r>
          </a:p>
        </p:txBody>
      </p:sp>
    </p:spTree>
    <p:extLst>
      <p:ext uri="{BB962C8B-B14F-4D97-AF65-F5344CB8AC3E}">
        <p14:creationId xmlns:p14="http://schemas.microsoft.com/office/powerpoint/2010/main" val="976522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97708" y="259492"/>
            <a:ext cx="1182197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(age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$"Сколько лет осталось до пенсии: 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					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580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3049" y="654356"/>
            <a:ext cx="11705901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Далеко не всегда есть доступ к исходному коду библиотеки. Зачастую, если библиотека чужая, то она представляет собой файл формата </a:t>
            </a:r>
            <a:r>
              <a:rPr lang="en-US" sz="2400" dirty="0" err="1" smtClean="0">
                <a:latin typeface="Bookman Old Style" panose="02050604050505020204" pitchFamily="18" charset="0"/>
              </a:rPr>
              <a:t>dll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DLL (англ. </a:t>
            </a:r>
            <a:r>
              <a:rPr lang="ru-RU" sz="2400" i="1" dirty="0" err="1">
                <a:latin typeface="Bookman Old Style" panose="02050604050505020204" pitchFamily="18" charset="0"/>
              </a:rPr>
              <a:t>Dynamic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Link</a:t>
            </a:r>
            <a:r>
              <a:rPr lang="ru-RU" sz="2400" i="1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Library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— «библиотека динамической компоновки», «динамически подключаемая библиотека») в операционных системах 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Microsoft</a:t>
            </a:r>
            <a:r>
              <a:rPr lang="ru-RU" sz="2400" i="1" dirty="0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 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Microsoft Windows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и </a:t>
            </a:r>
            <a:r>
              <a:rPr lang="ru-RU" sz="2400" i="1" dirty="0">
                <a:solidFill>
                  <a:srgbClr val="0645AD"/>
                </a:solidFill>
                <a:latin typeface="Bookman Old Style" panose="02050604050505020204" pitchFamily="18" charset="0"/>
                <a:hlinkClick r:id="rId4" tooltip="IBM OS/2"/>
              </a:rPr>
              <a:t>IBM OS/2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— динамическая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5" tooltip="Библиотека (программирование)"/>
              </a:rPr>
              <a:t>библиотека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дающая возможность многократного использования различными программными приложениями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endParaRPr lang="ru-RU" sz="2400" b="1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Подключение «чужой» библиотеки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3317" y="4270895"/>
            <a:ext cx="2104912" cy="2392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0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1500" y="0"/>
            <a:ext cx="11705901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Эти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библиотеки обычно </a:t>
            </a:r>
            <a:r>
              <a:rPr lang="ru-RU" sz="2400" dirty="0">
                <a:latin typeface="Bookman Old Style" panose="02050604050505020204" pitchFamily="18" charset="0"/>
              </a:rPr>
              <a:t>имеют расширение DLL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OCX (для библиотек, содержащих </a:t>
            </a:r>
            <a:r>
              <a:rPr lang="ru-RU" sz="2400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3" tooltip="ActiveX"/>
              </a:rPr>
              <a:t>ActiveX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 или DRV (для </a:t>
            </a:r>
            <a:r>
              <a:rPr lang="ru-RU" sz="2400" dirty="0">
                <a:latin typeface="Bookman Old Style" panose="02050604050505020204" pitchFamily="18" charset="0"/>
              </a:rPr>
              <a:t>ряда системных драйверов).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Формат файлов для DLL такой же, как для EXE-файлов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то есть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Portable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Executable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4" tooltip="Portable Executable"/>
              </a:rPr>
              <a:t>PE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 для 32-битных и 64-битных приложений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и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New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Executable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5" tooltip="New Executable"/>
              </a:rPr>
              <a:t>NE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) — для 16-битных. Так же, как EXE, DLL могут содержать секции кода, данных и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6" tooltip="Ресурсы (Windows)"/>
              </a:rPr>
              <a:t>ресурсов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. В системах </a:t>
            </a:r>
            <a:r>
              <a:rPr lang="ru-RU" sz="2400" i="1" dirty="0" err="1">
                <a:solidFill>
                  <a:srgbClr val="0645AD"/>
                </a:solidFill>
                <a:latin typeface="Bookman Old Style" panose="02050604050505020204" pitchFamily="18" charset="0"/>
                <a:hlinkClick r:id="rId7" tooltip="Unix"/>
              </a:rPr>
              <a:t>Unix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аналогичные функции выполняют так называемые </a:t>
            </a:r>
            <a:r>
              <a:rPr lang="ru-RU" sz="2400" dirty="0">
                <a:solidFill>
                  <a:srgbClr val="0645AD"/>
                </a:solidFill>
                <a:latin typeface="Bookman Old Style" panose="02050604050505020204" pitchFamily="18" charset="0"/>
                <a:hlinkClick r:id="rId8" tooltip="Общий объект"/>
              </a:rPr>
              <a:t>общие объекты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>
                <a:latin typeface="Bookman Old Style" panose="02050604050505020204" pitchFamily="18" charset="0"/>
              </a:rPr>
              <a:t>(англ. </a:t>
            </a:r>
            <a:r>
              <a:rPr lang="ru-RU" sz="2400" i="1" dirty="0" err="1">
                <a:latin typeface="Bookman Old Style" panose="02050604050505020204" pitchFamily="18" charset="0"/>
              </a:rPr>
              <a:t>shared</a:t>
            </a:r>
            <a:r>
              <a:rPr lang="ru-RU" sz="2400" i="1" dirty="0">
                <a:latin typeface="Bookman Old Style" panose="02050604050505020204" pitchFamily="18" charset="0"/>
              </a:rPr>
              <a:t> </a:t>
            </a:r>
            <a:r>
              <a:rPr lang="ru-RU" sz="2400" i="1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objects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 случае с </a:t>
            </a:r>
            <a:r>
              <a:rPr lang="en-US" sz="2400" b="1" dirty="0" smtClean="0">
                <a:latin typeface="Bookman Old Style" panose="02050604050505020204" pitchFamily="18" charset="0"/>
              </a:rPr>
              <a:t>C# </a:t>
            </a:r>
            <a:r>
              <a:rPr lang="ru-RU" sz="2400" dirty="0" smtClean="0">
                <a:latin typeface="Bookman Old Style" panose="02050604050505020204" pitchFamily="18" charset="0"/>
              </a:rPr>
              <a:t>DLL </a:t>
            </a:r>
            <a:r>
              <a:rPr lang="ru-RU" sz="2400" dirty="0">
                <a:latin typeface="Bookman Old Style" panose="02050604050505020204" pitchFamily="18" charset="0"/>
              </a:rPr>
              <a:t>файл содержит скомпилированный </a:t>
            </a:r>
            <a:r>
              <a:rPr lang="ru-RU" sz="2400" dirty="0" smtClean="0">
                <a:latin typeface="Bookman Old Style" panose="02050604050505020204" pitchFamily="18" charset="0"/>
              </a:rPr>
              <a:t>код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на промежуточном языке (</a:t>
            </a:r>
            <a:r>
              <a:rPr lang="en-US" sz="2400" dirty="0" smtClean="0">
                <a:latin typeface="Bookman Old Style" panose="02050604050505020204" pitchFamily="18" charset="0"/>
              </a:rPr>
              <a:t>Intermediate Language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smtClean="0">
                <a:latin typeface="Bookman Old Style" panose="02050604050505020204" pitchFamily="18" charset="0"/>
              </a:rPr>
              <a:t>IL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>
                <a:latin typeface="Bookman Old Style" panose="02050604050505020204" pitchFamily="18" charset="0"/>
              </a:rPr>
              <a:t>который затем выполняется средой выполнения .NET (CLR</a:t>
            </a:r>
            <a:r>
              <a:rPr lang="ru-RU" sz="2400" dirty="0" smtClean="0">
                <a:latin typeface="Bookman Old Style" panose="02050604050505020204" pitchFamily="18" charset="0"/>
              </a:rPr>
              <a:t>).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61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Чтобы получить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файл необходимо скомпилировать нашу библиотеку классов.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Для этого необходимо выбрать Сборка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Собрать решение.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Либо ПКМ на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-&gt;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Собрать.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700" y="2192503"/>
            <a:ext cx="4699567" cy="2543294"/>
          </a:xfrm>
          <a:prstGeom prst="rect">
            <a:avLst/>
          </a:prstGeom>
        </p:spPr>
      </p:pic>
      <p:cxnSp>
        <p:nvCxnSpPr>
          <p:cNvPr id="4" name="Прямая соединительная линия 3"/>
          <p:cNvCxnSpPr/>
          <p:nvPr/>
        </p:nvCxnSpPr>
        <p:spPr>
          <a:xfrm>
            <a:off x="4630057" y="3464150"/>
            <a:ext cx="3381829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1737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результате получим файл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GeometryLibrary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который находится по пути: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\</a:t>
            </a:r>
            <a:r>
              <a:rPr lang="en-US" sz="2400" dirty="0" err="1" smtClean="0">
                <a:latin typeface="Bookman Old Style" panose="02050604050505020204" pitchFamily="18" charset="0"/>
              </a:rPr>
              <a:t>GeometryLibrary</a:t>
            </a:r>
            <a:r>
              <a:rPr lang="en-US" sz="2400" dirty="0" smtClean="0">
                <a:latin typeface="Bookman Old Style" panose="02050604050505020204" pitchFamily="18" charset="0"/>
              </a:rPr>
              <a:t>\bin\Debug\net9.0</a:t>
            </a:r>
            <a:r>
              <a:rPr lang="ru-RU" sz="2400" dirty="0" smtClean="0">
                <a:latin typeface="Bookman Old Style" panose="02050604050505020204" pitchFamily="18" charset="0"/>
              </a:rPr>
              <a:t>\</a:t>
            </a:r>
            <a:r>
              <a:rPr lang="en-US" sz="2400" dirty="0" smtClean="0">
                <a:latin typeface="Bookman Old Style" panose="02050604050505020204" pitchFamily="18" charset="0"/>
              </a:rPr>
              <a:t>GeometryLibrary.dll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как подключить данную библиотеку к проекту.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72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Перейдем в консольное приложение, к которому необходимо подключить библиотеку.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Необходимо нажать ПКМ на Зависимости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Добавить ссылку на проект -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&gt;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Обзор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Найти файл библиотеки с расширением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dll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33" y="3153821"/>
            <a:ext cx="11705901" cy="253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438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1137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Библиотека добавлена, однако доступа к исходному коду нет и решение содержит только 1 проект: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2306" y="1429183"/>
            <a:ext cx="6098356" cy="4362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51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28534" y="291499"/>
            <a:ext cx="11705901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Использование библиотеки выглядит также, как и в предыдущем способе: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Библиотеку необходимо перекомпилировать, если в её код были внесены изменения.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63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43049" y="654356"/>
            <a:ext cx="1170590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Рассмотрим случай, когда необходимо добавить новые методы в стороннюю библиотеку, доступа к исходному коду нет.</a:t>
            </a:r>
            <a:endParaRPr lang="en-US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Создадим класс </a:t>
            </a:r>
            <a:r>
              <a:rPr lang="en-US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CircleExtensions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и </a:t>
            </a:r>
            <a:r>
              <a:rPr lang="ru-RU" sz="2400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папишем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метод-расширение для расчета площади сектора круга.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Расширение функциональности сторонних классов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317" y="3630337"/>
            <a:ext cx="6407363" cy="263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60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078" y="117327"/>
            <a:ext cx="11716722" cy="71096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ConsoleApp2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CircleExtensions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&lt;summary&gt;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Вычисляет площадь сектора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&lt;/summary&gt;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name="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"&gt;&lt;/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name="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Угол сектора, градусов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2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param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&lt;returns&gt;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Площадь сектора</a:t>
            </a:r>
            <a:r>
              <a:rPr lang="ru-RU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returns&gt;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*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sectorAngle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360;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173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272078" y="523727"/>
            <a:ext cx="1171672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Пример использования написанного метода-расширения:</a:t>
            </a:r>
            <a:endParaRPr lang="en-US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ConsoleApp2;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GeometryLibrary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circle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(6);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area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circle.GetSectorArea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(15);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113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59493" y="296562"/>
            <a:ext cx="1175127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данном случае класс </a:t>
            </a:r>
            <a:r>
              <a:rPr lang="ru-RU" sz="2400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имеет два </a:t>
            </a:r>
            <a:r>
              <a:rPr lang="ru-RU" sz="2400" dirty="0" smtClean="0">
                <a:latin typeface="Bookman Old Style" panose="02050604050505020204" pitchFamily="18" charset="0"/>
              </a:rPr>
              <a:t>поля: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возраст человека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retirementAge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(хранит пенсионный возраст).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Однако </a:t>
            </a:r>
            <a:r>
              <a:rPr lang="ru-RU" sz="2400" dirty="0">
                <a:latin typeface="Bookman Old Style" panose="02050604050505020204" pitchFamily="18" charset="0"/>
              </a:rPr>
              <a:t>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является статическим. Оно относится не к конкретному человеку, а ко всем людям. (В данном случае для упрощения пренебрежем тем фактом, что в зависимости от пола и профессии пенсионный возраст может отличаться.)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Таким </a:t>
            </a:r>
            <a:r>
              <a:rPr lang="ru-RU" sz="2400" dirty="0">
                <a:latin typeface="Bookman Old Style" panose="02050604050505020204" pitchFamily="18" charset="0"/>
              </a:rPr>
              <a:t>образом, поле </a:t>
            </a:r>
            <a:r>
              <a:rPr lang="ru-RU" sz="2400" b="1" dirty="0" err="1">
                <a:latin typeface="Bookman Old Style" panose="02050604050505020204" pitchFamily="18" charset="0"/>
              </a:rPr>
              <a:t>retirementAge</a:t>
            </a:r>
            <a:r>
              <a:rPr lang="ru-RU" sz="2400" dirty="0">
                <a:latin typeface="Bookman Old Style" panose="02050604050505020204" pitchFamily="18" charset="0"/>
              </a:rPr>
              <a:t> относится не к отдельную объекту и хранит значение НЕ отдельного объекта класса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, а относится ко всему классу </a:t>
            </a:r>
            <a:r>
              <a:rPr lang="ru-RU" sz="2400" b="1" dirty="0" err="1">
                <a:latin typeface="Bookman Old Style" panose="02050604050505020204" pitchFamily="18" charset="0"/>
              </a:rPr>
              <a:t>Person</a:t>
            </a:r>
            <a:r>
              <a:rPr lang="ru-RU" sz="2400" dirty="0">
                <a:latin typeface="Bookman Old Style" panose="02050604050505020204" pitchFamily="18" charset="0"/>
              </a:rPr>
              <a:t> и хранит общее значение для всего класса.</a:t>
            </a:r>
          </a:p>
        </p:txBody>
      </p:sp>
    </p:spTree>
    <p:extLst>
      <p:ext uri="{BB962C8B-B14F-4D97-AF65-F5344CB8AC3E}">
        <p14:creationId xmlns:p14="http://schemas.microsoft.com/office/powerpoint/2010/main" val="3743226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" y="654356"/>
            <a:ext cx="1219199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Методы расширения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Metanit</a:t>
            </a:r>
            <a:r>
              <a:rPr lang="en-US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metanit.com/sharp/tutorial/3.18.php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ulearn.me: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https://</a:t>
            </a:r>
            <a:r>
              <a:rPr lang="en-US" sz="2400" dirty="0" smtClean="0">
                <a:solidFill>
                  <a:srgbClr val="000000"/>
                </a:solidFill>
                <a:latin typeface="Bookman Old Style" panose="02050604050505020204" pitchFamily="18" charset="0"/>
                <a:hlinkClick r:id="rId4"/>
              </a:rPr>
              <a:t>ulearn.me/course/basicprogramming/Metody_rasshireniya_01a1f9a5-c475-4af3-bef3-060f92e69a92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smtClean="0">
                <a:latin typeface="Bookman Old Style" panose="02050604050505020204" pitchFamily="18" charset="0"/>
              </a:rPr>
              <a:t>Библиотеки </a:t>
            </a:r>
            <a:r>
              <a:rPr lang="ru-RU" sz="2400" b="1" dirty="0" smtClean="0">
                <a:latin typeface="Bookman Old Style" panose="02050604050505020204" pitchFamily="18" charset="0"/>
              </a:rPr>
              <a:t>классов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 err="1">
                <a:latin typeface="Bookman Old Style" panose="02050604050505020204" pitchFamily="18" charset="0"/>
              </a:rPr>
              <a:t>Metanit</a:t>
            </a:r>
            <a:r>
              <a:rPr lang="en-US" sz="2400" dirty="0">
                <a:latin typeface="Bookman Old Style" panose="02050604050505020204" pitchFamily="18" charset="0"/>
              </a:rPr>
              <a:t>: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  <a:hlinkClick r:id="rId5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5"/>
              </a:rPr>
              <a:t>metanit.com/sharp/tutorial/3.46.php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Microsoft: </a:t>
            </a:r>
            <a:r>
              <a:rPr lang="en-US" sz="2400" dirty="0">
                <a:latin typeface="Bookman Old Style" panose="02050604050505020204" pitchFamily="18" charset="0"/>
                <a:hlinkClick r:id="rId6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6"/>
              </a:rPr>
              <a:t>learn.microsoft.com/ru-ru/dotnet/core/tutorials/library-with-visual-studio?pivots=dotnet-8-0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4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Полезные материалы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67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333633" y="345990"/>
            <a:ext cx="117478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bob.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С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heckAge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Уже на пенсии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tom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(37);</a:t>
            </a:r>
          </a:p>
          <a:p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tom.СheckAge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();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Сколько лет осталось до пенсии: 28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получение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изменение статического поля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67;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031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135924" y="0"/>
            <a:ext cx="1205607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свойства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65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1 &amp;&amp; value &lt;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99)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;}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age;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630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10064" y="0"/>
            <a:ext cx="11664779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методы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bob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(68);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(bob);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65;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age) =&gt; Age = age;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CheckRetirementStatus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Person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person)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&gt;=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Уже на пенсии"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else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Сколько лет осталось до пенсии: 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retirementAge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-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person.Age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77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222422" y="0"/>
            <a:ext cx="11714205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Статические </a:t>
            </a:r>
            <a:r>
              <a:rPr lang="ru-RU" sz="24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классы</a:t>
            </a:r>
            <a:endParaRPr lang="en-US" sz="2400" b="1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Статические классы объявляются с модификатором </a:t>
            </a:r>
            <a:r>
              <a:rPr lang="ru-RU" sz="2400" dirty="0" err="1">
                <a:latin typeface="Bookman Old Style" panose="02050604050505020204" pitchFamily="18" charset="0"/>
              </a:rPr>
              <a:t>static</a:t>
            </a:r>
            <a:r>
              <a:rPr lang="ru-RU" sz="2400" dirty="0">
                <a:latin typeface="Bookman Old Style" panose="02050604050505020204" pitchFamily="18" charset="0"/>
              </a:rPr>
              <a:t> и могут содержать только статические поля, свойства и методы. Например, определим класс, который выполняет ряд арифметических операций</a:t>
            </a:r>
            <a:r>
              <a:rPr lang="ru-RU" sz="2400" dirty="0" smtClean="0">
                <a:latin typeface="Bookman Old Style" panose="02050604050505020204" pitchFamily="18" charset="0"/>
              </a:rPr>
              <a:t>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 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9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Operations.Subtract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Operations.Multiply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(5, 4));   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20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Operations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Add(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+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Subtract(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- y;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Multiply(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 =&gt; x * y;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229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Перегрузка операторов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54000" y="654356"/>
            <a:ext cx="116713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 классах и структурах возможно переопределить операторы «+», «-», «*» и т.д. Рассмотрим на примере класса комплексных чисел </a:t>
            </a:r>
            <a:r>
              <a:rPr lang="en-US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Complex. 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Известно, что комплексные числа состоят из целой и мнимой части и для этих чисел определены операции сложения, вычитания, умножения и т.п</a:t>
            </a:r>
            <a:r>
              <a:rPr lang="ru-RU" sz="24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Complex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+(Complex c1, Complex c2)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=&gt;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(c1.Re + c2.Re, c1.Im + c2.Im);</a:t>
            </a:r>
            <a:endParaRPr lang="en-US" sz="2400" dirty="0" smtClean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00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13891</TotalTime>
  <Words>1740</Words>
  <Application>Microsoft Office PowerPoint</Application>
  <PresentationFormat>Широкоэкранный</PresentationFormat>
  <Paragraphs>410</Paragraphs>
  <Slides>40</Slides>
  <Notes>40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7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2 семестр Лекция 2. Основы ООП в языке C# 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716</cp:revision>
  <dcterms:modified xsi:type="dcterms:W3CDTF">2025-03-10T17:06:40Z</dcterms:modified>
</cp:coreProperties>
</file>