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98"/>
  </p:notesMasterIdLst>
  <p:sldIdLst>
    <p:sldId id="273" r:id="rId2"/>
    <p:sldId id="1087" r:id="rId3"/>
    <p:sldId id="1095" r:id="rId4"/>
    <p:sldId id="1091" r:id="rId5"/>
    <p:sldId id="1092" r:id="rId6"/>
    <p:sldId id="1088" r:id="rId7"/>
    <p:sldId id="1089" r:id="rId8"/>
    <p:sldId id="1090" r:id="rId9"/>
    <p:sldId id="1068" r:id="rId10"/>
    <p:sldId id="1069" r:id="rId11"/>
    <p:sldId id="1070" r:id="rId12"/>
    <p:sldId id="1071" r:id="rId13"/>
    <p:sldId id="1075" r:id="rId14"/>
    <p:sldId id="1076" r:id="rId15"/>
    <p:sldId id="1072" r:id="rId16"/>
    <p:sldId id="1078" r:id="rId17"/>
    <p:sldId id="1077" r:id="rId18"/>
    <p:sldId id="1079" r:id="rId19"/>
    <p:sldId id="1080" r:id="rId20"/>
    <p:sldId id="1081" r:id="rId21"/>
    <p:sldId id="1082" r:id="rId22"/>
    <p:sldId id="1074" r:id="rId23"/>
    <p:sldId id="1083" r:id="rId24"/>
    <p:sldId id="1084" r:id="rId25"/>
    <p:sldId id="1073" r:id="rId26"/>
    <p:sldId id="1085" r:id="rId27"/>
    <p:sldId id="1086" r:id="rId28"/>
    <p:sldId id="1096" r:id="rId29"/>
    <p:sldId id="1097" r:id="rId30"/>
    <p:sldId id="1098" r:id="rId31"/>
    <p:sldId id="1099" r:id="rId32"/>
    <p:sldId id="1100" r:id="rId33"/>
    <p:sldId id="1101" r:id="rId34"/>
    <p:sldId id="1102" r:id="rId35"/>
    <p:sldId id="1103" r:id="rId36"/>
    <p:sldId id="1104" r:id="rId37"/>
    <p:sldId id="1105" r:id="rId38"/>
    <p:sldId id="1106" r:id="rId39"/>
    <p:sldId id="1107" r:id="rId40"/>
    <p:sldId id="969" r:id="rId41"/>
    <p:sldId id="1017" r:id="rId42"/>
    <p:sldId id="995" r:id="rId43"/>
    <p:sldId id="1057" r:id="rId44"/>
    <p:sldId id="1059" r:id="rId45"/>
    <p:sldId id="1108" r:id="rId46"/>
    <p:sldId id="1060" r:id="rId47"/>
    <p:sldId id="1009" r:id="rId48"/>
    <p:sldId id="1109" r:id="rId49"/>
    <p:sldId id="1061" r:id="rId50"/>
    <p:sldId id="1062" r:id="rId51"/>
    <p:sldId id="1111" r:id="rId52"/>
    <p:sldId id="1112" r:id="rId53"/>
    <p:sldId id="997" r:id="rId54"/>
    <p:sldId id="1021" r:id="rId55"/>
    <p:sldId id="1022" r:id="rId56"/>
    <p:sldId id="1066" r:id="rId57"/>
    <p:sldId id="1067" r:id="rId58"/>
    <p:sldId id="999" r:id="rId59"/>
    <p:sldId id="1026" r:id="rId60"/>
    <p:sldId id="1027" r:id="rId61"/>
    <p:sldId id="1028" r:id="rId62"/>
    <p:sldId id="1029" r:id="rId63"/>
    <p:sldId id="1031" r:id="rId64"/>
    <p:sldId id="1030" r:id="rId65"/>
    <p:sldId id="1025" r:id="rId66"/>
    <p:sldId id="1032" r:id="rId67"/>
    <p:sldId id="1033" r:id="rId68"/>
    <p:sldId id="1011" r:id="rId69"/>
    <p:sldId id="1035" r:id="rId70"/>
    <p:sldId id="1034" r:id="rId71"/>
    <p:sldId id="1037" r:id="rId72"/>
    <p:sldId id="1038" r:id="rId73"/>
    <p:sldId id="1039" r:id="rId74"/>
    <p:sldId id="1040" r:id="rId75"/>
    <p:sldId id="1036" r:id="rId76"/>
    <p:sldId id="1012" r:id="rId77"/>
    <p:sldId id="1041" r:id="rId78"/>
    <p:sldId id="1042" r:id="rId79"/>
    <p:sldId id="1013" r:id="rId80"/>
    <p:sldId id="1043" r:id="rId81"/>
    <p:sldId id="1044" r:id="rId82"/>
    <p:sldId id="1045" r:id="rId83"/>
    <p:sldId id="1046" r:id="rId84"/>
    <p:sldId id="1047" r:id="rId85"/>
    <p:sldId id="1048" r:id="rId86"/>
    <p:sldId id="1049" r:id="rId87"/>
    <p:sldId id="1050" r:id="rId88"/>
    <p:sldId id="1052" r:id="rId89"/>
    <p:sldId id="1051" r:id="rId90"/>
    <p:sldId id="1053" r:id="rId91"/>
    <p:sldId id="1054" r:id="rId92"/>
    <p:sldId id="1055" r:id="rId93"/>
    <p:sldId id="1056" r:id="rId94"/>
    <p:sldId id="1063" r:id="rId95"/>
    <p:sldId id="1064" r:id="rId96"/>
    <p:sldId id="1065" r:id="rId9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5343" autoAdjust="0"/>
  </p:normalViewPr>
  <p:slideViewPr>
    <p:cSldViewPr snapToGrid="0">
      <p:cViewPr varScale="1">
        <p:scale>
          <a:sx n="160" d="100"/>
          <a:sy n="160" d="100"/>
        </p:scale>
        <p:origin x="192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32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98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22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23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07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82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07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95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65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61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656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94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85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087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274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545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642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426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225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713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49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183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486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42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597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747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457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587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934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939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699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4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448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585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59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110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526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44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24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273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930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51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3566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847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092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11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337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2854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0053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57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1394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9575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82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088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08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5292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7331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1700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8377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4850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9857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3915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6725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15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6657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6359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7302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058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093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9868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8401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3218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55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5743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34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5129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1637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8269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1515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810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9561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2172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2372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5645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4500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20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9297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7843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6658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0367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969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6870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3454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8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4.11.php" TargetMode="Externa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learn.me/course/basicprogramming2/Postanovka_problemy_139a55f6-8e6a-4178-bccc-a152a5eecea5" TargetMode="External"/><Relationship Id="rId5" Type="http://schemas.openxmlformats.org/officeDocument/2006/relationships/hyperlink" Target="https://metanit.com/sharp/tutorial/3.13.php" TargetMode="External"/><Relationship Id="rId4" Type="http://schemas.openxmlformats.org/officeDocument/2006/relationships/hyperlink" Target="https://ulearn.me/Course/BasicProgramming2/foreach_IEnumerable_i_IEnumerator_49c485c2-d2a7-4362-a473-5757719bd002" TargetMode="Externa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3.15.php" TargetMode="External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learn.me/course/basicprogramming2/Lyambda_vyrazheniya_86a4a3bb-6771-4332-aae6-4f867addc1fb" TargetMode="External"/><Relationship Id="rId5" Type="http://schemas.openxmlformats.org/officeDocument/2006/relationships/hyperlink" Target="https://metanit.com/sharp/tutorial/3.16.php" TargetMode="External"/><Relationship Id="rId4" Type="http://schemas.openxmlformats.org/officeDocument/2006/relationships/hyperlink" Target="https://ulearn.me/course/basicprogramming2/Anonimnye_delegaty_2bc96d7f-5e2e-41da-921f-cdbf7d139f76" TargetMode="Externa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3.14.php" TargetMode="External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learn.me/course/basicprogramming2/Mul_tikast_delegaty_i_sobytiya_ccc66cde-f0e3-401c-8142-35af428cc3d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29418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1899076"/>
            <a:ext cx="8978016" cy="2106241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2 семестр</a:t>
            </a:r>
            <a:b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4</a:t>
            </a: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 Объектно-ориентированное программирование</a:t>
            </a:r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4005317"/>
            <a:ext cx="1104134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Обработка исключений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Интерфейс,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Основные интерфейсы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yield</a:t>
            </a:r>
            <a:endParaRPr lang="ru-RU" sz="28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Делегаты, 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Action, </a:t>
            </a:r>
            <a:r>
              <a:rPr lang="en-US" sz="28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Func</a:t>
            </a:r>
            <a:endParaRPr lang="ru-RU" sz="2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События</a:t>
            </a:r>
            <a:endParaRPr lang="ru-RU" sz="2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35509" y="180975"/>
            <a:ext cx="1175571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Синтаксис</a:t>
            </a:r>
            <a:r>
              <a:rPr lang="ru-RU" sz="2400" dirty="0" smtClean="0">
                <a:latin typeface="Bookman Old Style" panose="02050604050505020204" pitchFamily="18" charset="0"/>
              </a:rPr>
              <a:t> реализации интерфейс аналогичен синтаксису наследования от класса – через двоеточие.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от класса наследуются, то интерфейс </a:t>
            </a:r>
            <a:r>
              <a:rPr lang="ru-RU" sz="2400" b="1" dirty="0" smtClean="0">
                <a:latin typeface="Bookman Old Style" panose="02050604050505020204" pitchFamily="18" charset="0"/>
              </a:rPr>
              <a:t>реализуют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Название интерфейсов принято начинать с буквы </a:t>
            </a:r>
            <a:r>
              <a:rPr lang="en-US" sz="2400" b="1" dirty="0" smtClean="0">
                <a:latin typeface="Bookman Old Style" panose="02050604050505020204" pitchFamily="18" charset="0"/>
              </a:rPr>
              <a:t>I </a:t>
            </a:r>
            <a:r>
              <a:rPr lang="ru-RU" sz="2400" dirty="0" smtClean="0">
                <a:latin typeface="Bookman Old Style" panose="02050604050505020204" pitchFamily="18" charset="0"/>
              </a:rPr>
              <a:t>далее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пишется слово, отвечающее на вопрос «какой» или «способный делать что».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ISpeaking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Гав-гав"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67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45035" y="247650"/>
            <a:ext cx="1194696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ISpeaking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Мяу"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Human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ISpeaking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Опять работать"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ISpeaking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speakings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Human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speaking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speakings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speaking.Speak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35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IEquatable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9294" y="654356"/>
            <a:ext cx="11833412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err="1">
                <a:latin typeface="Bookman Old Style" panose="02050604050505020204" pitchFamily="18" charset="0"/>
              </a:rPr>
              <a:t>IEquatable</a:t>
            </a:r>
            <a:r>
              <a:rPr lang="ru-RU" sz="2400" dirty="0">
                <a:latin typeface="Bookman Old Style" panose="02050604050505020204" pitchFamily="18" charset="0"/>
              </a:rPr>
              <a:t>&lt;T&gt; </a:t>
            </a:r>
            <a:r>
              <a:rPr lang="ru-RU" sz="2400" dirty="0" smtClean="0">
                <a:latin typeface="Bookman Old Style" panose="02050604050505020204" pitchFamily="18" charset="0"/>
              </a:rPr>
              <a:t>позволяет сравнивать </a:t>
            </a:r>
            <a:r>
              <a:rPr lang="ru-RU" sz="2400" dirty="0">
                <a:latin typeface="Bookman Old Style" panose="02050604050505020204" pitchFamily="18" charset="0"/>
              </a:rPr>
              <a:t>объекты одного типа. Этот интерфейс определяет метод </a:t>
            </a:r>
            <a:r>
              <a:rPr lang="ru-RU" sz="2400" dirty="0" err="1" smtClean="0">
                <a:latin typeface="Bookman Old Style" panose="02050604050505020204" pitchFamily="18" charset="0"/>
              </a:rPr>
              <a:t>Equals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IEquatable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Конструктор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Name = name;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Age = age;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5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79294" y="0"/>
            <a:ext cx="1189840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Реализация метода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Equals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из интерфейса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IEquatable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Equals(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other)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(other ==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 ==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other.Name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 Age ==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Переопределение метода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Equals(object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Equals(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Equals(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Переопределение метода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GetHashCode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GetHashCode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HashCode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.Combine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(Name, Age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Для удобства вывода информации о человеке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=&gt;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{Age}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years old"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85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79294" y="117693"/>
            <a:ext cx="1186983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person1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"Alice"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30);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person2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"Alice"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30);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person3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25);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(person1.Equals(person2));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True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(person1.Equals(person3));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False</a:t>
            </a:r>
          </a:p>
          <a:p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Использование коллекции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people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{ person1, person3 };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people.Contains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(person2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True,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так как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person2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равен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person1</a:t>
            </a:r>
          </a:p>
          <a:p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Реализация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err="1" smtClean="0">
                <a:latin typeface="Bookman Old Style" panose="02050604050505020204" pitchFamily="18" charset="0"/>
              </a:rPr>
              <a:t>IEquatable</a:t>
            </a:r>
            <a:r>
              <a:rPr lang="ru-RU" sz="2400" dirty="0" smtClean="0">
                <a:latin typeface="Bookman Old Style" panose="02050604050505020204" pitchFamily="18" charset="0"/>
              </a:rPr>
              <a:t>&lt;T&gt; </a:t>
            </a:r>
            <a:r>
              <a:rPr lang="ru-RU" sz="2400" dirty="0">
                <a:latin typeface="Bookman Old Style" panose="02050604050505020204" pitchFamily="18" charset="0"/>
              </a:rPr>
              <a:t>позволяет избежать приведения типов </a:t>
            </a:r>
            <a:r>
              <a:rPr lang="ru-RU" sz="2400" dirty="0" err="1">
                <a:latin typeface="Bookman Old Style" panose="02050604050505020204" pitchFamily="18" charset="0"/>
              </a:rPr>
              <a:t>System.Object</a:t>
            </a:r>
            <a:r>
              <a:rPr lang="ru-RU" sz="2400" dirty="0">
                <a:latin typeface="Bookman Old Style" panose="02050604050505020204" pitchFamily="18" charset="0"/>
              </a:rPr>
              <a:t>, которое может иметь значение, если оно вызывается часто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Также реализация интерфейса явно говорит о том, что метод сравнения переопределён.</a:t>
            </a:r>
          </a:p>
        </p:txBody>
      </p:sp>
    </p:spTree>
    <p:extLst>
      <p:ext uri="{BB962C8B-B14F-4D97-AF65-F5344CB8AC3E}">
        <p14:creationId xmlns:p14="http://schemas.microsoft.com/office/powerpoint/2010/main" val="20058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IComparable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6700" y="654356"/>
            <a:ext cx="116014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Определяет обобщенный метод сравнения, который реализуется типом значения или классом для создания метода сравнения с целью упорядочения или сортировки экземпляров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IComparable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o);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07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5274" y="238125"/>
            <a:ext cx="115157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Метод </a:t>
            </a:r>
            <a:r>
              <a:rPr lang="ru-RU" sz="2400" dirty="0" err="1">
                <a:latin typeface="Bookman Old Style" panose="02050604050505020204" pitchFamily="18" charset="0"/>
              </a:rPr>
              <a:t>CompareTo</a:t>
            </a:r>
            <a:r>
              <a:rPr lang="ru-RU" sz="2400" dirty="0">
                <a:latin typeface="Bookman Old Style" panose="02050604050505020204" pitchFamily="18" charset="0"/>
              </a:rPr>
              <a:t> предназначен для сравнения текущего объекта с объектом, который передается в качестве параметра </a:t>
            </a:r>
            <a:r>
              <a:rPr lang="ru-RU" sz="2400" dirty="0" err="1">
                <a:latin typeface="Bookman Old Style" panose="02050604050505020204" pitchFamily="18" charset="0"/>
              </a:rPr>
              <a:t>object</a:t>
            </a:r>
            <a:r>
              <a:rPr lang="ru-RU" sz="2400" dirty="0">
                <a:latin typeface="Bookman Old Style" panose="02050604050505020204" pitchFamily="18" charset="0"/>
              </a:rPr>
              <a:t>? o. На выходе он возвращает целое число, которое может иметь одно из трех значений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Меньше нуля. Значит, текущий объект должен находиться перед объектом, который передается в качестве </a:t>
            </a:r>
            <a:r>
              <a:rPr lang="ru-RU" sz="2400" dirty="0" smtClean="0">
                <a:latin typeface="Bookman Old Style" panose="02050604050505020204" pitchFamily="18" charset="0"/>
              </a:rPr>
              <a:t>параметра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Равен нулю. Значит, оба объекта </a:t>
            </a:r>
            <a:r>
              <a:rPr lang="ru-RU" sz="2400" dirty="0" smtClean="0">
                <a:latin typeface="Bookman Old Style" panose="02050604050505020204" pitchFamily="18" charset="0"/>
              </a:rPr>
              <a:t>равны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Больше нуля. Значит, текущий объект должен находиться после объекта, передаваемого в качестве </a:t>
            </a:r>
            <a:r>
              <a:rPr lang="ru-RU" sz="2400" dirty="0" smtClean="0">
                <a:latin typeface="Bookman Old Style" panose="02050604050505020204" pitchFamily="18" charset="0"/>
              </a:rPr>
              <a:t>параметра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48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6225" y="117693"/>
            <a:ext cx="11582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Реализуем интерфейс </a:t>
            </a:r>
            <a:r>
              <a:rPr lang="en-US" sz="2400" dirty="0" err="1" smtClean="0">
                <a:latin typeface="Bookman Old Style" panose="02050604050505020204" pitchFamily="18" charset="0"/>
              </a:rPr>
              <a:t>IComparable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для класса </a:t>
            </a:r>
            <a:r>
              <a:rPr lang="en-US" sz="2400" dirty="0" smtClean="0">
                <a:latin typeface="Bookman Old Style" panose="02050604050505020204" pitchFamily="18" charset="0"/>
              </a:rPr>
              <a:t>Person: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IComparable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Name = name;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Age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age;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o)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(o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Name.CompareTo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person.Name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6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5749" y="168581"/>
            <a:ext cx="1159192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Пример сортировки: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37);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bob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41);</a:t>
            </a:r>
          </a:p>
          <a:p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sam = 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n-NO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nn-NO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"Sam"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25);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people = { tom, bob,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.Sort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(people);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people)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Видим, что массив людей отсортирован по имени.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949" y="4809340"/>
            <a:ext cx="2160000" cy="139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6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7174" y="654356"/>
            <a:ext cx="116109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Изменим метод для сортировки по возрасту: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o)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(o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person)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 -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Некорректное значение параметра"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439" y="4252834"/>
            <a:ext cx="2160000" cy="136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1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Обработка исключений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8124" y="654356"/>
            <a:ext cx="1167765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Иногда при выполнении программы возникают ошибки, которые трудно предусмотреть или предвидеть, а иногда и вовсе невозможно. Например, при передачи файла по сети может неожиданно оборваться сетевое подключение. такие ситуации называются исключениями. Язык C# предоставляет разработчикам возможности для обработки таких ситуаций. Для этого в C# предназначена конструкция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try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...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...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finally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Блоки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catch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finally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не являются обязательными, но требуется чтобы присутствовал хотя бы 1 из них.</a:t>
            </a: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64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6224" y="149531"/>
            <a:ext cx="1153477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Более чистым решением является применение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IComparer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IComparer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Compare(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x, 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y);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PeopleComparer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IComparer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Compare(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p1,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p2)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(p1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|| p2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"Некорректное значение параметра"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p1.Name.Length - p2.Name.Length;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7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0024" y="149531"/>
            <a:ext cx="1161097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В метод сортировки необходимо передать </a:t>
            </a:r>
            <a:r>
              <a:rPr lang="en-US" sz="2400" dirty="0" err="1" smtClean="0">
                <a:latin typeface="Bookman Old Style" panose="02050604050505020204" pitchFamily="18" charset="0"/>
              </a:rPr>
              <a:t>IComparer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"Alice"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41);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tom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37);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"Kate"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25);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people = {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tom,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.Sort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(people,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PeopleComparer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people)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Данный подход удобнее т.к. способ сравнения не закреплён за самим классом </a:t>
            </a:r>
            <a:r>
              <a:rPr lang="en-US" sz="2400" dirty="0" smtClean="0">
                <a:latin typeface="Bookman Old Style" panose="02050604050505020204" pitchFamily="18" charset="0"/>
              </a:rPr>
              <a:t>Person</a:t>
            </a:r>
            <a:r>
              <a:rPr lang="ru-RU" sz="2400" dirty="0" smtClean="0">
                <a:latin typeface="Bookman Old Style" panose="02050604050505020204" pitchFamily="18" charset="0"/>
              </a:rPr>
              <a:t> и, соответственно, может существовать несколько реализаций </a:t>
            </a:r>
            <a:r>
              <a:rPr lang="en-US" sz="2400" dirty="0" err="1" smtClean="0">
                <a:latin typeface="Bookman Old Style" panose="02050604050505020204" pitchFamily="18" charset="0"/>
              </a:rPr>
              <a:t>IComparer</a:t>
            </a:r>
            <a:r>
              <a:rPr lang="ru-RU" sz="2400" dirty="0" smtClean="0">
                <a:latin typeface="Bookman Old Style" panose="02050604050505020204" pitchFamily="18" charset="0"/>
              </a:rPr>
              <a:t>, которые выбирать по ситуации.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8163" y="2651018"/>
            <a:ext cx="256283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3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IClonable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6224" y="654356"/>
            <a:ext cx="1163955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Поддерживает копирование, при котором создается новый экземпляр класса с тем же значением, что и у существующего экземпляра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ICloneable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Clone();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63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6699" y="244781"/>
            <a:ext cx="1208722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Реализуем интерфейс </a:t>
            </a:r>
            <a:r>
              <a:rPr lang="en-US" sz="2400" dirty="0" err="1">
                <a:latin typeface="Bookman Old Style" panose="02050604050505020204" pitchFamily="18" charset="0"/>
              </a:rPr>
              <a:t>ICloneable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для класса </a:t>
            </a:r>
            <a:r>
              <a:rPr lang="en-US" sz="2400" dirty="0">
                <a:latin typeface="Bookman Old Style" panose="02050604050505020204" pitchFamily="18" charset="0"/>
              </a:rPr>
              <a:t>Person: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ICloneable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Name = name;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Age = age;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Clone()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(Name, Age);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40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6700" y="244781"/>
            <a:ext cx="1168717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Пример клонирования: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tom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23);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bob =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tom.Clone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bob.Name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tom.Name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</a:t>
            </a:r>
            <a:endParaRPr lang="ru-RU" sz="2400" dirty="0" smtClean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Альтернативная «готовая» реализация метода клонирования: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Clone()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MemberwiseClone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Метод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MemberwiseClone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производит поверхностное копирование, вложенные ссылочные типы скопированы не будут.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64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Управление памятью и </a:t>
            </a:r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IDisposable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8124" y="654356"/>
            <a:ext cx="116776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Большинство объектов, используемых в программах на C#, относятся к управляемым или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managed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-коду. Такие объекты управляются CLR и легко очищаются сборщиком мусора. Однако вместе с тем встречаются также и такие объекты, которые задействуют неуправляемые объекты (подключения к файлам, базам данных, сетевые подключения и т.д.). Такие неуправляемые объекты обращаются к API операционной системы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7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90499" y="149531"/>
            <a:ext cx="116586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Сборщик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мусора может справиться с управляемыми объектами, однако он не знает, как удалять неуправляемые объекты. В этом случае разработчик должен сам реализовывать механизмы очистки на уровне программного кода.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Освобождение неуправляемых ресурсов подразумевает реализацию одного из двух механизмов: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Создание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деструктора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Реализация классом интерфейса </a:t>
            </a: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System.IDisposable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654" y="4081192"/>
            <a:ext cx="2589446" cy="25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90499" y="149531"/>
            <a:ext cx="1165860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Метод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деструктора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носит имя класса (как и конструктор), перед которым стоит знак тильды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(~).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Деструкторы можно определить только в классах. Деструктор в отличие от конструктора не может иметь модификаторов доступа и параметры. При этом каждый класс может иметь только один деструктор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~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80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0946" y="149531"/>
            <a:ext cx="1166552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_stream;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filePath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=&gt; 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_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stream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filePath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FileMode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.OpenOrCreate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Write(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bytes =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System.Text.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Encoding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.UTF8.GetBytes(content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stream.Write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(bytes, 0,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bytes.Length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~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stream.Close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4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0946" y="149531"/>
            <a:ext cx="1166552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Однако на деле при очистке сборщик мусора вызывает не деструктор, а метод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Finalize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Все потому, что компилятор C# компилирует деструктор в конструкцию, которая эквивалентна следующей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protected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Finalize()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здесь идут инструкции деструктора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finally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.Finalize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24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8515" y="117693"/>
            <a:ext cx="1167765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Исключение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– ошибка, которая происходит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во время выполнения приложения.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Базовым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всех типов исключений является тип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Exception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Этот тип определяет ряд свойств, с помощью которых можно получить информацию об исключении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InnerException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хранит информацию об исключении, которое послужило причиной текущего исключения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хранит сообщение об исключении, текст ошибки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Source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хранит имя объекта или сборки, которое вызвало исключение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StackTrace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возвращает строковое представление стека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вызывов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которые привели к возникновению исключения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TargetSite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возвращает метод, в котором и было вызвано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исключение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7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0946" y="149531"/>
            <a:ext cx="11665528" cy="1691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Метод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Finalize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уже определен в базовом для всех типов классе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Object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однако данный метод нельзя так просто переопределить. И фактическая его реализация происходит через создание деструктора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7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0946" y="149531"/>
            <a:ext cx="1166552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Рассмотрим пример: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Test()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tom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name) =&gt; Name = name;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~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{Name}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has been deleted"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7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5528" y="0"/>
            <a:ext cx="1166552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GC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.Collect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очистка памяти под объект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ставим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задержку</a:t>
            </a:r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Обратите внимание, что даже после завершения метода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Test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соответственно удаления из стека ссылки на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 куче, может не последовать немедленного вызова деструктора. Лишь при завершении всей программы гарантировано произойдет очистка памяти. Однако с .NET 5 и в последующих версиях при завершении программы деструкторы не вызываются. Поэтому в программе выше для более быстрой очистки памяти применяется метод </a:t>
            </a: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GC.Collect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Как правило «ручной» вызов сборки мусора не нужен и может привести к значительной потере производительности.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Когда произойдёт сборка мусора решает сама среда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CLR.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16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5528" y="0"/>
            <a:ext cx="1166552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Интерфейс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IDisposable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объявляет один единственный метод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Dispose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в котором при реализации интерфейса в классе должно происходить освобождение неуправляемых ресурсов. Например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IDisposable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_stream;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filePath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=&gt; 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_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stream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filePath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FileMode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.OpenOrCreate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Dispose()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stream.Close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82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5528" y="0"/>
            <a:ext cx="1166552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отличие от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Finalize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очистка ресурсов запускается не сборщиком мусора, а программистом при вызове метода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Dispose.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handler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"path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handler.Write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"content"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handler.Dispose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Предпочтительнее использовать конструкцию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try...finally,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так как она гарантирует, что даже в случае возникновения исключения произойдет освобождение ресурсов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handler.Write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"content"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handler.Dispose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83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237" y="124691"/>
            <a:ext cx="1166552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Обычно используется сокращенная запись с помощью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using:</a:t>
            </a: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handler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"path"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handler.Write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"content"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метод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Dispose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вызовется автоматически после блока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using.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Можно писать так: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handler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"path"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handler.Write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"content"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Тогда метод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Dispose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вызовется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при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удаления из стека ссылки на объект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handler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Также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Dispose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вызывается автоматически после </a:t>
            </a:r>
            <a:r>
              <a:rPr lang="en-US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foreach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99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237" y="124691"/>
            <a:ext cx="1166552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Отметим, что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Finalize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Dispose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часто используются совместно, шаблон от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Microsoft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выглядит следующим образом: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SomeClass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IDisposable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disposed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реализация интерфейса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IDisposable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Dispose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Dispose(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// освобождаем неуправляемые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ресурсы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GC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.SuppressFinalize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// подавляем </a:t>
            </a:r>
            <a:r>
              <a:rPr lang="ru-RU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финализацию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81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237" y="124691"/>
            <a:ext cx="1166552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protected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virtual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Dispose(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disposing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(disposed)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(disposing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Освобождаем управляемые ресурсы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освобождаем неуправляемые объекты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disposed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Деструктор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~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SomeClass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Dispose(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49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237" y="124691"/>
            <a:ext cx="11665528" cy="6123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Логика очистки реализуется перегруженной версией метода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Dispose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(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bool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disposing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). Если параметр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disposing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имеет значение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true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, то данный метод вызывается из публичного метода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Dispose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, если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false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- то из деструктора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При вызове деструктора в качестве параметра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disposing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передается значение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false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, чтобы избежать очистки управляемых ресурсов, так как мы не можем быть уверенными в их состоянии, что они до сих пор находятся в памяти. И в этом случае остается полагаться на деструкторы этих ресурсов. Ну и в обоих случаях освобождаются неуправляемые ресурсы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08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237" y="124691"/>
            <a:ext cx="116655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Еще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один важный момент - вызов в методе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Dispose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метода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GC.SuppressFinalize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(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this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).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GC.SuppressFinalize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не позволяет системе выполнить метод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Finalize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для данного объекта. Если же в классе деструктор не определен, то вызов этого метода не будет иметь никакого эффекта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Таким образом, даже если разработчик не использует в программе метод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Dispose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, все равно произойдет очистка и освобождение ресурсов.</a:t>
            </a:r>
          </a:p>
        </p:txBody>
      </p:sp>
    </p:spTree>
    <p:extLst>
      <p:ext uri="{BB962C8B-B14F-4D97-AF65-F5344CB8AC3E}">
        <p14:creationId xmlns:p14="http://schemas.microsoft.com/office/powerpoint/2010/main" val="401931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5767" y="0"/>
            <a:ext cx="116776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Рассмотрим код:</a:t>
            </a:r>
          </a:p>
          <a:p>
            <a:pPr algn="just">
              <a:lnSpc>
                <a:spcPct val="150000"/>
              </a:lnSpc>
            </a:pP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 = 5;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y = 0;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 = x / 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3 строке происходит деление на 0, что приводит к выбрасыванию исключения при выполнении программы.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67" y="3785651"/>
            <a:ext cx="714375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4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IEnumerator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28600" y="654356"/>
            <a:ext cx="116776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Основной </a:t>
            </a:r>
            <a:r>
              <a:rPr lang="ru-RU" sz="2400" dirty="0">
                <a:latin typeface="Bookman Old Style" panose="02050604050505020204" pitchFamily="18" charset="0"/>
              </a:rPr>
              <a:t>для большинства коллекций является реализация интерфейсов </a:t>
            </a:r>
            <a:r>
              <a:rPr lang="ru-RU" sz="2400" dirty="0" err="1">
                <a:latin typeface="Bookman Old Style" panose="020506040505050202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IEnumerator</a:t>
            </a:r>
            <a:r>
              <a:rPr lang="ru-RU" sz="2400" dirty="0">
                <a:latin typeface="Bookman Old Style" panose="02050604050505020204" pitchFamily="18" charset="0"/>
              </a:rPr>
              <a:t>. Благодаря такой реализации мы можем перебирать объекты в цикле </a:t>
            </a:r>
            <a:r>
              <a:rPr lang="ru-RU" sz="2400" dirty="0" err="1">
                <a:latin typeface="Bookman Old Style" panose="02050604050505020204" pitchFamily="18" charset="0"/>
              </a:rPr>
              <a:t>foreach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перечислимый_объект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Перебираемая коллекция должна реализовать интерфейс </a:t>
            </a:r>
            <a:r>
              <a:rPr lang="ru-RU" sz="2400" dirty="0" err="1">
                <a:latin typeface="Bookman Old Style" panose="020506040505050202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Интерфейс </a:t>
            </a:r>
            <a:r>
              <a:rPr lang="ru-RU" sz="2400" dirty="0" err="1">
                <a:latin typeface="Bookman Old Style" panose="020506040505050202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</a:rPr>
              <a:t> имеет метод, возвращающий ссылку на другой интерфейс - </a:t>
            </a:r>
            <a:r>
              <a:rPr lang="ru-RU" sz="2400" dirty="0" err="1">
                <a:latin typeface="Bookman Old Style" panose="02050604050505020204" pitchFamily="18" charset="0"/>
              </a:rPr>
              <a:t>перечислитель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IEnumerable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600" y="0"/>
            <a:ext cx="1168717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Интерфейс </a:t>
            </a:r>
            <a:r>
              <a:rPr lang="en-US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IEnumerator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определяет функционал для перечисления внутренних элементов коллекции.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MoveNext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перемещение на одну позицию вперед в контейнере элементов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Current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текущий элемент в контейнере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Reset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перемещение в начало контейнера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11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38125" y="0"/>
            <a:ext cx="1166812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Пример. </a:t>
            </a:r>
            <a:r>
              <a:rPr lang="ru-RU" sz="2400" dirty="0" smtClean="0">
                <a:latin typeface="Bookman Old Style" panose="02050604050505020204" pitchFamily="18" charset="0"/>
              </a:rPr>
              <a:t>Запишем класс для перечисления чисел Фибоначчи: 0, 1, 1, 2, 3, 5, 8, 11 …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Данная последовательность бесконечная, как это можно реализовать в </a:t>
            </a:r>
            <a:r>
              <a:rPr lang="en-US" sz="2400" dirty="0" smtClean="0">
                <a:latin typeface="Bookman Old Style" panose="02050604050505020204" pitchFamily="18" charset="0"/>
              </a:rPr>
              <a:t>C#</a:t>
            </a:r>
            <a:r>
              <a:rPr lang="ru-RU" sz="2400" dirty="0" smtClean="0">
                <a:latin typeface="Bookman Old Style" panose="02050604050505020204" pitchFamily="18" charset="0"/>
              </a:rPr>
              <a:t>, ведь нельзя создать массив бесконечной длины?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рамках примера начнем последовательность с 1.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FibonachiEnumerator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previous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current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Current =&gt; current;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.Current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current;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Dispose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Освобождение памяти при удалении объекта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425450" y="273050"/>
            <a:ext cx="117665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    // Переход к следующему элементу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MoveNext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next = current + previous;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previous = current;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current = next;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Сброс к начальному значению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Reset()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previous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current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42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92100" y="228600"/>
            <a:ext cx="1163955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класс, использующий данный </a:t>
            </a:r>
            <a:r>
              <a:rPr lang="ru-RU" sz="2400" dirty="0" err="1" smtClean="0">
                <a:latin typeface="Bookman Old Style" panose="02050604050505020204" pitchFamily="18" charset="0"/>
              </a:rPr>
              <a:t>перечислитель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FibonachiEnumerator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IEnumerable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79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41300" y="0"/>
            <a:ext cx="1170305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Числа </a:t>
            </a:r>
            <a:r>
              <a:rPr lang="ru-RU" sz="2400" dirty="0">
                <a:latin typeface="Bookman Old Style" panose="02050604050505020204" pitchFamily="18" charset="0"/>
              </a:rPr>
              <a:t>будут выводиться до бесконечности (пока не переполнится </a:t>
            </a:r>
            <a:r>
              <a:rPr lang="en-US" sz="2400" dirty="0">
                <a:latin typeface="Bookman Old Style" panose="02050604050505020204" pitchFamily="18" charset="0"/>
              </a:rPr>
              <a:t>Int32</a:t>
            </a:r>
            <a:r>
              <a:rPr lang="ru-RU" sz="2400" dirty="0">
                <a:latin typeface="Bookman Old Style" panose="02050604050505020204" pitchFamily="18" charset="0"/>
              </a:rPr>
              <a:t>).</a:t>
            </a:r>
          </a:p>
          <a:p>
            <a:pPr algn="just"/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just"/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latin typeface="Consolas" panose="020B0609020204030204" pitchFamily="49" charset="0"/>
              </a:rPr>
              <a:t>{f}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Thread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.Sleep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Задержка 1 секунда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39516" b="86952"/>
          <a:stretch/>
        </p:blipFill>
        <p:spPr>
          <a:xfrm>
            <a:off x="498475" y="3390901"/>
            <a:ext cx="11188700" cy="95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61950" y="359187"/>
            <a:ext cx="11455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 основе данного класса можно создать коллекцию чисел Фибоначчи произвольной длины: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numbers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fibonachi.Take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 помощью метода </a:t>
            </a:r>
            <a:r>
              <a:rPr lang="en-US" sz="2400" dirty="0" smtClean="0">
                <a:latin typeface="Bookman Old Style" panose="02050604050505020204" pitchFamily="18" charset="0"/>
              </a:rPr>
              <a:t>Take </a:t>
            </a:r>
            <a:r>
              <a:rPr lang="ru-RU" sz="2400" dirty="0" smtClean="0">
                <a:latin typeface="Bookman Old Style" panose="02050604050505020204" pitchFamily="18" charset="0"/>
              </a:rPr>
              <a:t>запрашиваем 100 элементов, с помощью </a:t>
            </a:r>
            <a:r>
              <a:rPr lang="en-US" sz="2400" dirty="0" err="1" smtClean="0">
                <a:latin typeface="Bookman Old Style" panose="02050604050505020204" pitchFamily="18" charset="0"/>
              </a:rPr>
              <a:t>ToList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добавляем их в список.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35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2900" y="232228"/>
            <a:ext cx="115697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Тип </a:t>
            </a:r>
            <a:r>
              <a:rPr lang="en-US" sz="2400" b="1" dirty="0" err="1">
                <a:latin typeface="Bookman Old Style" panose="02050604050505020204" pitchFamily="18" charset="0"/>
              </a:rPr>
              <a:t>IEnumerable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не стоит путать с коллекциями, например, </a:t>
            </a:r>
            <a:r>
              <a:rPr lang="en-US" sz="2400" dirty="0">
                <a:latin typeface="Bookman Old Style" panose="02050604050505020204" pitchFamily="18" charset="0"/>
              </a:rPr>
              <a:t>List </a:t>
            </a:r>
            <a:r>
              <a:rPr lang="ru-RU" sz="2400" dirty="0">
                <a:latin typeface="Bookman Old Style" panose="02050604050505020204" pitchFamily="18" charset="0"/>
              </a:rPr>
              <a:t>или массивом. </a:t>
            </a:r>
            <a:r>
              <a:rPr lang="en-US" sz="2400" b="1" dirty="0" err="1">
                <a:latin typeface="Bookman Old Style" panose="020506040505050202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</a:rPr>
              <a:t> не имеет размера и не содержит объекты. Он предназначен для получения объектов по требованию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numbers 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fibonachi.Take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Вопрос </a:t>
            </a:r>
            <a:r>
              <a:rPr lang="ru-RU" sz="2400" dirty="0" smtClean="0">
                <a:latin typeface="Bookman Old Style" panose="02050604050505020204" pitchFamily="18" charset="0"/>
              </a:rPr>
              <a:t>какие объекты будут лежать в </a:t>
            </a:r>
            <a:r>
              <a:rPr lang="en-US" sz="2400" dirty="0" smtClean="0">
                <a:latin typeface="Bookman Old Style" panose="02050604050505020204" pitchFamily="18" charset="0"/>
              </a:rPr>
              <a:t>numbers?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42900" y="3094550"/>
            <a:ext cx="115696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Ответ: </a:t>
            </a:r>
            <a:r>
              <a:rPr lang="ru-RU" sz="2400" b="1" dirty="0" smtClean="0">
                <a:latin typeface="Bookman Old Style" panose="02050604050505020204" pitchFamily="18" charset="0"/>
              </a:rPr>
              <a:t>никакие. </a:t>
            </a:r>
            <a:r>
              <a:rPr lang="en-US" sz="2400" dirty="0" smtClean="0">
                <a:latin typeface="Bookman Old Style" panose="02050604050505020204" pitchFamily="18" charset="0"/>
              </a:rPr>
              <a:t>numbers </a:t>
            </a:r>
            <a:r>
              <a:rPr lang="ru-RU" sz="2400" dirty="0" smtClean="0">
                <a:latin typeface="Bookman Old Style" panose="02050604050505020204" pitchFamily="18" charset="0"/>
              </a:rPr>
              <a:t>имеет тип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IEnumerable</a:t>
            </a:r>
            <a:r>
              <a:rPr lang="en-US" sz="2400" b="1" dirty="0" smtClean="0">
                <a:latin typeface="Bookman Old Style" panose="02050604050505020204" pitchFamily="18" charset="0"/>
              </a:rPr>
              <a:t>&lt;double&gt;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это означает, что </a:t>
            </a:r>
            <a:r>
              <a:rPr lang="en-US" sz="2400" b="1" dirty="0" smtClean="0">
                <a:latin typeface="Bookman Old Style" panose="02050604050505020204" pitchFamily="18" charset="0"/>
              </a:rPr>
              <a:t>numbers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это перечисление, которое по запросу будет возвращать объекты типа </a:t>
            </a:r>
            <a:r>
              <a:rPr lang="en-US" sz="2400" b="1" dirty="0" smtClean="0">
                <a:latin typeface="Bookman Old Style" panose="02050604050505020204" pitchFamily="18" charset="0"/>
              </a:rPr>
              <a:t>double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Получать </a:t>
            </a:r>
            <a:r>
              <a:rPr lang="ru-RU" sz="2400" dirty="0">
                <a:latin typeface="Bookman Old Style" panose="02050604050505020204" pitchFamily="18" charset="0"/>
              </a:rPr>
              <a:t>объекты </a:t>
            </a:r>
            <a:r>
              <a:rPr lang="ru-RU" sz="2400" dirty="0" smtClean="0">
                <a:latin typeface="Bookman Old Style" panose="02050604050505020204" pitchFamily="18" charset="0"/>
              </a:rPr>
              <a:t>оно будет </a:t>
            </a:r>
            <a:r>
              <a:rPr lang="ru-RU" sz="2400" b="1" dirty="0" smtClean="0">
                <a:latin typeface="Bookman Old Style" panose="02050604050505020204" pitchFamily="18" charset="0"/>
              </a:rPr>
              <a:t>на ходу</a:t>
            </a:r>
            <a:r>
              <a:rPr lang="ru-RU" sz="2400" dirty="0" smtClean="0">
                <a:latin typeface="Bookman Old Style" panose="02050604050505020204" pitchFamily="18" charset="0"/>
              </a:rPr>
              <a:t> из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fibonachi</a:t>
            </a:r>
            <a:r>
              <a:rPr lang="ru-RU" sz="2400" dirty="0" smtClean="0">
                <a:latin typeface="Bookman Old Style" panose="02050604050505020204" pitchFamily="18" charset="0"/>
              </a:rPr>
              <a:t>, никаких заранее созданных массивов для хранения объектов здесь нет!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запросить объекты, нужно написать, например,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ToList</a:t>
            </a:r>
            <a:r>
              <a:rPr lang="en-US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 smtClean="0">
                <a:latin typeface="Bookman Old Style" panose="02050604050505020204" pitchFamily="18" charset="0"/>
              </a:rPr>
              <a:t>или обратиться в цикле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foreach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т.п.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62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2900" y="232228"/>
            <a:ext cx="11569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 самом деле для перебирания класса в </a:t>
            </a:r>
            <a:r>
              <a:rPr lang="en-US" sz="2400" dirty="0" err="1" smtClean="0">
                <a:latin typeface="Bookman Old Style" panose="02050604050505020204" pitchFamily="18" charset="0"/>
              </a:rPr>
              <a:t>foreach</a:t>
            </a:r>
            <a:r>
              <a:rPr lang="ru-RU" sz="2400" dirty="0" smtClean="0">
                <a:latin typeface="Bookman Old Style" panose="02050604050505020204" pitchFamily="18" charset="0"/>
              </a:rPr>
              <a:t> реализация интерфейса </a:t>
            </a:r>
            <a:r>
              <a:rPr lang="en-US" sz="2400" dirty="0" err="1" smtClean="0">
                <a:latin typeface="Bookman Old Style" panose="02050604050505020204" pitchFamily="18" charset="0"/>
              </a:rPr>
              <a:t>IEnumerable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не обязательна. Достаточно чтобы в классе был метод </a:t>
            </a:r>
            <a:r>
              <a:rPr lang="en-US" sz="2400" dirty="0" err="1" smtClean="0">
                <a:latin typeface="Bookman Old Style" panose="02050604050505020204" pitchFamily="18" charset="0"/>
              </a:rPr>
              <a:t>GetEnumerator</a:t>
            </a:r>
            <a:r>
              <a:rPr lang="ru-RU" sz="2400" dirty="0" smtClean="0">
                <a:latin typeface="Bookman Old Style" panose="02050604050505020204" pitchFamily="18" charset="0"/>
              </a:rPr>
              <a:t>, это одно из немногих проявлений неявной типизации в </a:t>
            </a:r>
            <a:r>
              <a:rPr lang="en-US" sz="2400" dirty="0" smtClean="0">
                <a:latin typeface="Bookman Old Style" panose="02050604050505020204" pitchFamily="18" charset="0"/>
              </a:rPr>
              <a:t>C#.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Fibonachi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FibonachiEnumerator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В любом случае лучше явно реализовывать интерфейс.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1300" y="0"/>
            <a:ext cx="115887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 типом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IEnumerable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тесно связан оператор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yield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return</a:t>
            </a:r>
            <a:r>
              <a:rPr lang="ru-RU" sz="2400" dirty="0" smtClean="0">
                <a:latin typeface="Bookman Old Style" panose="02050604050505020204" pitchFamily="18" charset="0"/>
              </a:rPr>
              <a:t>. Данный оператор означает, что при последующем вызове метода мы зайдем на том месте, где вышли.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yield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2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yield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3;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yield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5;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yield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7;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64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5767" y="0"/>
            <a:ext cx="1167765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Рассмотрим код:</a:t>
            </a:r>
          </a:p>
          <a:p>
            <a:pPr algn="just">
              <a:lnSpc>
                <a:spcPct val="150000"/>
              </a:lnSpc>
            </a:pP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{ 1, 2, 3 };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element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[10];</a:t>
            </a:r>
            <a:endParaRPr lang="ru-RU" sz="2400" i="0" dirty="0" smtClean="0">
              <a:solidFill>
                <a:srgbClr val="000000"/>
              </a:solidFill>
              <a:effectLst/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2 строке происходит обращение к индексу, которого нет в массиве, что также приводит к выбрасыванию исключения: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67" y="3600986"/>
            <a:ext cx="830417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0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0"/>
            <a:ext cx="116205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применение </a:t>
            </a:r>
            <a:r>
              <a:rPr lang="en-US" sz="2400" dirty="0" smtClean="0">
                <a:latin typeface="Bookman Old Style" panose="02050604050505020204" pitchFamily="18" charset="0"/>
              </a:rPr>
              <a:t>yield </a:t>
            </a:r>
            <a:r>
              <a:rPr lang="ru-RU" sz="2400" dirty="0" smtClean="0">
                <a:latin typeface="Bookman Old Style" panose="02050604050505020204" pitchFamily="18" charset="0"/>
              </a:rPr>
              <a:t>на примере простых чисел:</a:t>
            </a:r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Primes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yield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2;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       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При следующем вызове зайдем в метод здесь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current = 2;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while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current++; 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(!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isPrime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(current))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continue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yield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current;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При следующем вызове зайдем в метод здесь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67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0"/>
            <a:ext cx="115443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Определяем простое число или нет: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isPrime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number)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(number &lt; 2)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(number == 2)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Math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.Sqrt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(number);</a:t>
            </a:r>
          </a:p>
          <a:p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3; i &lt;= sqrt; i += 2)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(number %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0)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IEnumerator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IEnumerable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.GetEnumerator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GetEnumerator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12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0"/>
            <a:ext cx="11544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Выведем первые 10 простых чисел: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item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Primes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().Take(10))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{item}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319" y="2824131"/>
            <a:ext cx="6535062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7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85749" y="0"/>
            <a:ext cx="1160145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Пусть </a:t>
            </a:r>
            <a:r>
              <a:rPr lang="ru-RU" sz="2400" dirty="0">
                <a:latin typeface="Bookman Old Style" panose="02050604050505020204" pitchFamily="18" charset="0"/>
              </a:rPr>
              <a:t>у нас есть </a:t>
            </a:r>
            <a:r>
              <a:rPr lang="ru-RU" sz="2400" dirty="0" smtClean="0">
                <a:latin typeface="Bookman Old Style" panose="02050604050505020204" pitchFamily="18" charset="0"/>
              </a:rPr>
              <a:t>класс </a:t>
            </a:r>
            <a:r>
              <a:rPr lang="ru-RU" sz="2400" dirty="0" err="1" smtClean="0">
                <a:latin typeface="Bookman Old Style" panose="02050604050505020204" pitchFamily="18" charset="0"/>
              </a:rPr>
              <a:t>Company</a:t>
            </a:r>
            <a:r>
              <a:rPr lang="ru-RU" sz="2400" dirty="0">
                <a:latin typeface="Bookman Old Style" panose="02050604050505020204" pitchFamily="18" charset="0"/>
              </a:rPr>
              <a:t>, которая представляет компанию и которая хранит в массиве </a:t>
            </a:r>
            <a:r>
              <a:rPr lang="ru-RU" sz="2400" dirty="0" err="1">
                <a:latin typeface="Bookman Old Style" panose="02050604050505020204" pitchFamily="18" charset="0"/>
              </a:rPr>
              <a:t>personnel</a:t>
            </a:r>
            <a:r>
              <a:rPr lang="ru-RU" sz="2400" dirty="0">
                <a:latin typeface="Bookman Old Style" panose="02050604050505020204" pitchFamily="18" charset="0"/>
              </a:rPr>
              <a:t> штат сотрудников - объектов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. Используем оператор </a:t>
            </a:r>
            <a:r>
              <a:rPr lang="ru-RU" sz="2400" dirty="0" err="1">
                <a:latin typeface="Bookman Old Style" panose="02050604050505020204" pitchFamily="18" charset="0"/>
              </a:rPr>
              <a:t>yield</a:t>
            </a:r>
            <a:r>
              <a:rPr lang="ru-RU" sz="2400" dirty="0">
                <a:latin typeface="Bookman Old Style" panose="02050604050505020204" pitchFamily="18" charset="0"/>
              </a:rPr>
              <a:t> для перебора этой </a:t>
            </a:r>
            <a:r>
              <a:rPr lang="ru-RU" sz="2400" dirty="0" smtClean="0">
                <a:latin typeface="Bookman Old Style" panose="02050604050505020204" pitchFamily="18" charset="0"/>
              </a:rPr>
              <a:t>коллекции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 =&gt; Name =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57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0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Company</a:t>
            </a:r>
            <a:r>
              <a:rPr lang="ru-RU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latin typeface="Cascadia Mono" panose="020B0609020000020004" pitchFamily="49" charset="0"/>
              </a:rPr>
              <a:t>: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IEnumerable</a:t>
            </a:r>
            <a:r>
              <a:rPr lang="en-US" sz="2400" dirty="0" smtClean="0"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 personnel;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Сотрудники</a:t>
            </a:r>
            <a:endParaRPr lang="en-US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Company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 personnel)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{ 		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.personnel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personnel;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Length =&gt;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personnel.Length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Кол-во сотрудников</a:t>
            </a:r>
            <a:endParaRPr lang="en-US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GetEnumerator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При итерировании компании возвращаем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сотрудников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personnel.Length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yield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personnel[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IEnumerator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IEnumerable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.GetEnumerator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71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533399" y="302359"/>
            <a:ext cx="1148715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Пример перебора сотрудников компании: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people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Person[]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microsoft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Company(people);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(Person employee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microsoft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Итерируем компанию, в результате на каждой итерации блок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yield return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возвращает нам сотрудника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employee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50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90500" y="0"/>
            <a:ext cx="117729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Пример. </a:t>
            </a:r>
            <a:r>
              <a:rPr lang="ru-RU" sz="2400" dirty="0" smtClean="0">
                <a:latin typeface="Bookman Old Style" panose="02050604050505020204" pitchFamily="18" charset="0"/>
              </a:rPr>
              <a:t>Применение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IEnumerable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для инкапсуляции: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people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"Tom"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"Sam"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microsoft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(people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Действия, действия,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действия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Как теперь получить работников компании в виде списка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?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workers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microsoft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personnel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Модификатор доступа не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позволяет</a:t>
            </a: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Дать доступ с помощью </a:t>
            </a:r>
            <a:r>
              <a:rPr lang="ru-RU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 плохая идея, т.к. 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какой-нибудь стажер обязательно сделает так: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microsoft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personnel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Пересоздал список и поменял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коллекцию, теперь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старая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коллекция потерялась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76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85750" y="0"/>
            <a:ext cx="116014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Решение проблемы: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workers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microsoft.Personnel.ToArray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Получаем не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коллекцию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, а её элементы,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После чего помещаем эти элементы во что нам удобно (массив)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Работаем и не боимся, что коллекцию кто-то сломает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Company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personnel;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Сотрудники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&lt;Person&gt;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Personnel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personnel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Добавили</a:t>
            </a:r>
          </a:p>
          <a:p>
            <a:endParaRPr lang="ru-RU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Получился очень удобный доступ к данным, коллекция остается приватной (её нельзя удалить или как-то испортить), но доступ к её значениям есть.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82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Делегаты (</a:t>
            </a: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delegate</a:t>
            </a: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54356"/>
            <a:ext cx="1219199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Делегат – </a:t>
            </a:r>
            <a:r>
              <a:rPr lang="ru-RU" sz="2400" dirty="0" smtClean="0">
                <a:latin typeface="Bookman Old Style" panose="02050604050505020204" pitchFamily="18" charset="0"/>
              </a:rPr>
              <a:t>это тип, который представляет ссылки на методы с определенным списком параметров и типом возвращаемого значения.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2. Создаем переменную делегата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3. Присваиваем этой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переменной</a:t>
            </a: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                адрес метода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4.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Вызываем метод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METANIT.COM"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1.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Объявляем делегат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https://www.meme-arsenal.com/memes/d6bca6bb3f9ae21711ab8726528718c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6"/>
          <a:stretch/>
        </p:blipFill>
        <p:spPr bwMode="auto">
          <a:xfrm>
            <a:off x="8356600" y="1913105"/>
            <a:ext cx="3835399" cy="274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59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6701" y="0"/>
            <a:ext cx="11582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Пример 2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Message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message1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Welcome.Print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message2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Hello().Display;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message1();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Welcome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message2();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Привет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Welcome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"Welcome"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Display()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Привет"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0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7649" y="0"/>
            <a:ext cx="1167765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Применим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try…catch…finally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чтобы поймать и обработать исключение: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try</a:t>
            </a: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 = 5;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y = x / 0;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Результат: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DivideByZeroException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ex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"Произошло деление на 0"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ex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Произошла непредвиденная 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ошибка</a:t>
            </a:r>
          </a:p>
          <a:p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		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ex.Message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finally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Конец"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61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6701" y="0"/>
            <a:ext cx="115252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Пример </a:t>
            </a:r>
            <a:r>
              <a:rPr lang="ru-RU" sz="2400" b="1" dirty="0" smtClean="0">
                <a:latin typeface="Bookman Old Style" panose="02050604050505020204" pitchFamily="18" charset="0"/>
              </a:rPr>
              <a:t>3. Делегат возвращающий значение.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делегат указывает на метод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Add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 = operation(4, 5);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фактически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Add(4, 5)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(result);   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9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Multiply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    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теперь делегат указывает на метод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Multiply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result = operation(4, 5);    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фактически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Multiply(4, 5)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(result);   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20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Multiply(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*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65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85751" y="0"/>
            <a:ext cx="11582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 4. </a:t>
            </a:r>
            <a:r>
              <a:rPr lang="ru-RU" sz="2400" dirty="0" smtClean="0">
                <a:latin typeface="Bookman Old Style" panose="02050604050505020204" pitchFamily="18" charset="0"/>
              </a:rPr>
              <a:t>Присвоение </a:t>
            </a:r>
            <a:r>
              <a:rPr lang="ru-RU" sz="2400" dirty="0">
                <a:latin typeface="Bookman Old Style" panose="02050604050505020204" pitchFamily="18" charset="0"/>
              </a:rPr>
              <a:t>ссылки на </a:t>
            </a:r>
            <a:r>
              <a:rPr lang="ru-RU" sz="2400" dirty="0" smtClean="0">
                <a:latin typeface="Bookman Old Style" panose="02050604050505020204" pitchFamily="18" charset="0"/>
              </a:rPr>
              <a:t>метод.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Выше </a:t>
            </a:r>
            <a:r>
              <a:rPr lang="ru-RU" sz="2400" dirty="0">
                <a:latin typeface="Bookman Old Style" panose="02050604050505020204" pitchFamily="18" charset="0"/>
              </a:rPr>
              <a:t>переменной делегата напрямую присваивался метод. Есть еще один способ - создание объекта делегата с помощью конструктора, в который передается нужный метод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Operation operation1 = Add;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Operation operation2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Operation(Add);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50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61951" y="0"/>
            <a:ext cx="1144905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Добавление методов в </a:t>
            </a:r>
            <a:r>
              <a:rPr lang="ru-RU" sz="2400" b="1" dirty="0" smtClean="0">
                <a:latin typeface="Bookman Old Style" panose="02050604050505020204" pitchFamily="18" charset="0"/>
              </a:rPr>
              <a:t>делегат </a:t>
            </a: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примерах выше переменная делегата указывала на один метод. В реальности же делегат может указывать на множество методов, которые имеют ту же сигнатуру и возвращаемые тип. Все методы в делегате попадают в специальный список - список вызова или </a:t>
            </a:r>
            <a:r>
              <a:rPr lang="ru-RU" sz="2400" dirty="0" err="1">
                <a:latin typeface="Bookman Old Style" panose="02050604050505020204" pitchFamily="18" charset="0"/>
              </a:rPr>
              <a:t>invocation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list</a:t>
            </a:r>
            <a:r>
              <a:rPr lang="ru-RU" sz="2400" dirty="0">
                <a:latin typeface="Bookman Old Style" panose="02050604050505020204" pitchFamily="18" charset="0"/>
              </a:rPr>
              <a:t>. И при вызове делегата все методы из этого списка последовательно вызываются. И мы можем добавлять в этот список не один, а несколько методов. Для добавления методов в делегат применяется операция </a:t>
            </a:r>
            <a:r>
              <a:rPr lang="ru-RU" sz="2400" dirty="0" smtClean="0">
                <a:latin typeface="Bookman Old Style" panose="02050604050505020204" pitchFamily="18" charset="0"/>
              </a:rPr>
              <a:t>+=: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Hello;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вызываются оба метода -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Hello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и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HowAreYou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"How are you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?"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189" y="3830335"/>
            <a:ext cx="4382112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00051" y="0"/>
            <a:ext cx="113919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Вопрос к аудитории: </a:t>
            </a:r>
            <a:r>
              <a:rPr lang="ru-RU" sz="2400" dirty="0" smtClean="0">
                <a:latin typeface="Bookman Old Style" panose="02050604050505020204" pitchFamily="18" charset="0"/>
              </a:rPr>
              <a:t>что будет выведено на консоль?</a:t>
            </a:r>
          </a:p>
          <a:p>
            <a:pPr>
              <a:lnSpc>
                <a:spcPct val="150000"/>
              </a:lnSpc>
            </a:pP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Message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Hello;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Hello;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Hello;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"How are you?"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18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61951" y="0"/>
            <a:ext cx="114490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Объединение </a:t>
            </a:r>
            <a:r>
              <a:rPr lang="ru-RU" sz="2400" b="1" dirty="0" smtClean="0">
                <a:latin typeface="Bookman Old Style" panose="02050604050505020204" pitchFamily="18" charset="0"/>
              </a:rPr>
              <a:t>делегатов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mes1 = Hello;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mes2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mes3 = mes1 + mes2;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объединяем делегаты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mes3();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вызываются все методы из mes1 и mes2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"How are you?"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889" y="3833656"/>
            <a:ext cx="4382112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81000" y="0"/>
            <a:ext cx="113728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Вызов </a:t>
            </a:r>
            <a:r>
              <a:rPr lang="ru-RU" sz="2400" b="1" dirty="0" smtClean="0">
                <a:latin typeface="Bookman Old Style" panose="02050604050505020204" pitchFamily="18" charset="0"/>
              </a:rPr>
              <a:t>делегата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В примерах выше делегат вызывался как обычный метод. Другой способ вызова делегата представляет метод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Invoke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():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Hello;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mes.Invoke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Operation op = Add;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op.Invoke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(3, 4);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(n);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7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18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81000" y="0"/>
            <a:ext cx="1141095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делегат принимает параметры, то в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Invoke</a:t>
            </a:r>
            <a:r>
              <a:rPr lang="ru-RU" sz="2400" dirty="0">
                <a:latin typeface="Bookman Old Style" panose="02050604050505020204" pitchFamily="18" charset="0"/>
              </a:rPr>
              <a:t> передаются значения для этих параметров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Следует </a:t>
            </a:r>
            <a:r>
              <a:rPr lang="ru-RU" sz="2400" dirty="0">
                <a:latin typeface="Bookman Old Style" panose="02050604050505020204" pitchFamily="18" charset="0"/>
              </a:rPr>
              <a:t>учитывать, что если делегат пуст, то есть в его списке вызова нет ссылок ни на один из методов (то есть делегат равен </a:t>
            </a:r>
            <a:r>
              <a:rPr lang="ru-RU" sz="2400" b="1" dirty="0" err="1"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latin typeface="Bookman Old Style" panose="02050604050505020204" pitchFamily="18" charset="0"/>
              </a:rPr>
              <a:t>), то при вызове такого делегата мы получим исключение, как, например, в следующем случае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Message?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mes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();        // ! Ошибка: делегат равен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Operation? op = Add;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 -= Add;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делегат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op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пуст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(3, 4);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!Ошибка: делегат равен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</a:t>
            </a:r>
            <a:r>
              <a:rPr lang="fr-FR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2745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61950" y="0"/>
            <a:ext cx="115633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Поэтому при вызове делегата всегда лучше проверять, не равен ли он </a:t>
            </a:r>
            <a:r>
              <a:rPr lang="ru-RU" sz="2400" b="1" dirty="0" err="1"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latin typeface="Bookman Old Style" panose="02050604050505020204" pitchFamily="18" charset="0"/>
              </a:rPr>
              <a:t>. Либо можно использовать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Invoke</a:t>
            </a:r>
            <a:r>
              <a:rPr lang="ru-RU" sz="2400" dirty="0">
                <a:latin typeface="Bookman Old Style" panose="02050604050505020204" pitchFamily="18" charset="0"/>
              </a:rPr>
              <a:t> и оператор условного </a:t>
            </a:r>
            <a:r>
              <a:rPr lang="ru-RU" sz="2400" b="1" dirty="0" err="1"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ошибки нет, делегат просто не вызывается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Operation? op = Add;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 -= Add;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делегат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op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пуст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(3, 4);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ошибки нет, делегат просто не вызывается, а n =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fr-FR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113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Анонимные методы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42901" y="654356"/>
            <a:ext cx="115062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 делегатами тесно связаны анонимные методы. Анонимные методы используются для создания экземпляров делегатов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Анонимный метод </a:t>
            </a:r>
            <a:r>
              <a:rPr lang="ru-RU" sz="2400" dirty="0" smtClean="0">
                <a:latin typeface="Bookman Old Style" panose="02050604050505020204" pitchFamily="18" charset="0"/>
              </a:rPr>
              <a:t>- </a:t>
            </a:r>
            <a:r>
              <a:rPr lang="ru-RU" sz="2400" dirty="0">
                <a:latin typeface="Bookman Old Style" panose="02050604050505020204" pitchFamily="18" charset="0"/>
              </a:rPr>
              <a:t>безымянный </a:t>
            </a:r>
            <a:r>
              <a:rPr lang="ru-RU" sz="2400" dirty="0" smtClean="0">
                <a:latin typeface="Bookman Old Style" panose="02050604050505020204" pitchFamily="18" charset="0"/>
              </a:rPr>
              <a:t>блок кода, </a:t>
            </a:r>
            <a:r>
              <a:rPr lang="ru-RU" sz="2400" dirty="0">
                <a:latin typeface="Bookman Old Style" panose="02050604050505020204" pitchFamily="18" charset="0"/>
              </a:rPr>
              <a:t>передаваемый конструктору делегата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handler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handler(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world!"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MessageHandler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050" name="Picture 2" descr="https://www.meme-arsenal.com/memes/3e5448655e87d8e0b354e8019649c46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726" y="3175000"/>
            <a:ext cx="2692273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7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23851" y="0"/>
            <a:ext cx="116014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Также, как и обычные методы, анонимные могут возвращать результат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Operation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+ y;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 = operation(4, 5);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9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95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6224" y="200025"/>
            <a:ext cx="11677651" cy="6123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 использовании блока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try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...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..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finally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вначале выполняются все инструкции в блоке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Если в этом блоке не возникло исключений, то после его выполнения начинает выполняться блок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finally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И затем конструкция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..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..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finally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завершает свою работу.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Если же в блоке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вдруг возникает исключение, то обычный порядок выполнения останавливается, и среда CLR начинает искать блок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который может обработать данное исключение. Если нужный блок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найден, то он выполняется, и после его завершения выполняется блок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finally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Если нужный блок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не найден, то при возникновении исключения программа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аварийно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завершает свое выполнение.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15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Лямбды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85751" y="654356"/>
            <a:ext cx="11582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Лямбда-выражения</a:t>
            </a:r>
            <a:r>
              <a:rPr lang="ru-RU" sz="2400" dirty="0">
                <a:latin typeface="Bookman Old Style" panose="02050604050505020204" pitchFamily="18" charset="0"/>
              </a:rPr>
              <a:t> представляют упрощенную запись анонимных методов. Лямбда-выражения позволяют создать емкие лаконичные методы, которые могут возвращать некоторое значение и которые можно передать в качестве параметров в другие методы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hello = 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hello();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hello();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hello();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076" name="Picture 4" descr="Half-Life 2 стала самой великой игрой по версии Кинопоиска —  Yakutia-daily.ru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28" r="38020"/>
          <a:stretch/>
        </p:blipFill>
        <p:spPr bwMode="auto">
          <a:xfrm>
            <a:off x="9159132" y="2871787"/>
            <a:ext cx="3032867" cy="398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58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23851" y="0"/>
            <a:ext cx="115633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лямбда-выражение содержит несколько действий, то они помещаются в фигурные скобки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hello = () =&gt;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"World"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hello();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World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19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04801" y="0"/>
            <a:ext cx="115824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 </a:t>
            </a:r>
            <a:r>
              <a:rPr lang="ru-RU" sz="2400" dirty="0">
                <a:latin typeface="Bookman Old Style" panose="02050604050505020204" pitchFamily="18" charset="0"/>
              </a:rPr>
              <a:t>определении списка параметров мы можем не указывать для них тип данных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Operation sum = (x, 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 =&gt;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{x}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{y}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{x + 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sum(1, 2);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 + 2 = 3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sum(22, 14);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22 + 14 = 36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8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6701" y="0"/>
            <a:ext cx="115062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Лямбда-выражение может возвращать результат. Возвращаемый результат можно указать после лямбда-оператора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subtract = 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(x &gt; y)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- y;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 - x;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result1 = subtract(10, 6);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4 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(result1);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4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result2 = subtract(-10, 6);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(result2);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16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14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90501" y="0"/>
            <a:ext cx="118491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Поскольку лямбда-выражение представляет делегат, тот как и в делегат, в переменную, которая представляет лямбда-выражение можно добавлять методы и другие лямбды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 = 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"METANIT.COM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 = 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"World"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добавляем анонимное лямбда-выражение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//добавляем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лямбда-выражение из переменной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hello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Print;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добавляем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метод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"--------------"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для разделения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вывода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-= Print; 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удаляем метод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удаляем лямбда-выражение из переменной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hello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 случай, если в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больше нет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действий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"Welcome to C#"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39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Action, </a:t>
            </a:r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Func</a:t>
            </a: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, Predicate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8601" y="654356"/>
            <a:ext cx="1171575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Action</a:t>
            </a:r>
            <a:r>
              <a:rPr lang="en-US" sz="2400" dirty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Func</a:t>
            </a:r>
            <a:r>
              <a:rPr lang="en-US" sz="2400" b="1" dirty="0" smtClean="0">
                <a:latin typeface="Bookman Old Style" panose="02050604050505020204" pitchFamily="18" charset="0"/>
              </a:rPr>
              <a:t>, Predicate</a:t>
            </a:r>
            <a:r>
              <a:rPr lang="en-US" sz="2400" dirty="0" smtClean="0"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latin typeface="Bookman Old Style" panose="02050604050505020204" pitchFamily="18" charset="0"/>
              </a:rPr>
              <a:t>частные случаи делегата.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Action</a:t>
            </a:r>
            <a:r>
              <a:rPr lang="en-US" sz="2400" dirty="0" smtClean="0">
                <a:latin typeface="Bookman Old Style" panose="02050604050505020204" pitchFamily="18" charset="0"/>
              </a:rPr>
              <a:t>&lt;T1,T2,T3,…,TN&gt; </a:t>
            </a:r>
            <a:r>
              <a:rPr lang="ru-RU" sz="2400" dirty="0" smtClean="0">
                <a:latin typeface="Bookman Old Style" panose="02050604050505020204" pitchFamily="18" charset="0"/>
              </a:rPr>
              <a:t>хранит в себе метод с </a:t>
            </a:r>
            <a:r>
              <a:rPr lang="en-US" sz="2400" dirty="0" smtClean="0">
                <a:latin typeface="Bookman Old Style" panose="02050604050505020204" pitchFamily="18" charset="0"/>
              </a:rPr>
              <a:t>N </a:t>
            </a:r>
            <a:r>
              <a:rPr lang="ru-RU" sz="2400" dirty="0" smtClean="0">
                <a:latin typeface="Bookman Old Style" panose="02050604050505020204" pitchFamily="18" charset="0"/>
              </a:rPr>
              <a:t>аргументами и ничего не возвращает (</a:t>
            </a:r>
            <a:r>
              <a:rPr lang="en-US" sz="2400" dirty="0" smtClean="0">
                <a:latin typeface="Bookman Old Style" panose="02050604050505020204" pitchFamily="18" charset="0"/>
              </a:rPr>
              <a:t>void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Func</a:t>
            </a:r>
            <a:r>
              <a:rPr lang="en-US" sz="2400" dirty="0" smtClean="0">
                <a:latin typeface="Bookman Old Style" panose="02050604050505020204" pitchFamily="18" charset="0"/>
              </a:rPr>
              <a:t>&lt;T1,T2,T3</a:t>
            </a:r>
            <a:r>
              <a:rPr lang="en-US" sz="2400" dirty="0">
                <a:latin typeface="Bookman Old Style" panose="02050604050505020204" pitchFamily="18" charset="0"/>
              </a:rPr>
              <a:t>,…,TN&gt; </a:t>
            </a:r>
            <a:r>
              <a:rPr lang="ru-RU" sz="2400" dirty="0">
                <a:latin typeface="Bookman Old Style" panose="02050604050505020204" pitchFamily="18" charset="0"/>
              </a:rPr>
              <a:t>хранит в себе метод с </a:t>
            </a:r>
            <a:r>
              <a:rPr lang="en-US" sz="2400" dirty="0" smtClean="0">
                <a:latin typeface="Bookman Old Style" panose="02050604050505020204" pitchFamily="18" charset="0"/>
              </a:rPr>
              <a:t>N-1 </a:t>
            </a:r>
            <a:r>
              <a:rPr lang="ru-RU" sz="2400" dirty="0">
                <a:latin typeface="Bookman Old Style" panose="02050604050505020204" pitchFamily="18" charset="0"/>
              </a:rPr>
              <a:t>аргументами и </a:t>
            </a:r>
            <a:r>
              <a:rPr lang="ru-RU" sz="2400" dirty="0" smtClean="0">
                <a:latin typeface="Bookman Old Style" panose="02050604050505020204" pitchFamily="18" charset="0"/>
              </a:rPr>
              <a:t>возвращает данные типа </a:t>
            </a:r>
            <a:r>
              <a:rPr lang="en-US" sz="2400" dirty="0" smtClean="0">
                <a:latin typeface="Bookman Old Style" panose="02050604050505020204" pitchFamily="18" charset="0"/>
              </a:rPr>
              <a:t>TN.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Predicate</a:t>
            </a:r>
            <a:r>
              <a:rPr lang="en-US" sz="2400" dirty="0" smtClean="0">
                <a:latin typeface="Bookman Old Style" panose="02050604050505020204" pitchFamily="18" charset="0"/>
              </a:rPr>
              <a:t>&lt;T1,T2,T3</a:t>
            </a:r>
            <a:r>
              <a:rPr lang="en-US" sz="2400" dirty="0">
                <a:latin typeface="Bookman Old Style" panose="02050604050505020204" pitchFamily="18" charset="0"/>
              </a:rPr>
              <a:t>,…,TN&gt; </a:t>
            </a:r>
            <a:r>
              <a:rPr lang="ru-RU" sz="2400" dirty="0">
                <a:latin typeface="Bookman Old Style" panose="02050604050505020204" pitchFamily="18" charset="0"/>
              </a:rPr>
              <a:t>хранит в себе метод с </a:t>
            </a:r>
            <a:r>
              <a:rPr lang="en-US" sz="2400" dirty="0" smtClean="0">
                <a:latin typeface="Bookman Old Style" panose="02050604050505020204" pitchFamily="18" charset="0"/>
              </a:rPr>
              <a:t>N </a:t>
            </a:r>
            <a:r>
              <a:rPr lang="ru-RU" sz="2400" dirty="0">
                <a:latin typeface="Bookman Old Style" panose="02050604050505020204" pitchFamily="18" charset="0"/>
              </a:rPr>
              <a:t>аргументами и возвращает </a:t>
            </a:r>
            <a:r>
              <a:rPr lang="en-US" sz="2400" b="1" dirty="0" smtClean="0">
                <a:latin typeface="Bookman Old Style" panose="02050604050505020204" pitchFamily="18" charset="0"/>
              </a:rPr>
              <a:t>true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или </a:t>
            </a:r>
            <a:r>
              <a:rPr lang="en-US" sz="2400" b="1" dirty="0" smtClean="0">
                <a:latin typeface="Bookman Old Style" panose="02050604050505020204" pitchFamily="18" charset="0"/>
              </a:rPr>
              <a:t>false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Применение делегатов делает код более читаемым по сравнению с </a:t>
            </a:r>
            <a:r>
              <a:rPr lang="en-US" sz="2400" dirty="0" smtClean="0">
                <a:latin typeface="Bookman Old Style" panose="02050604050505020204" pitchFamily="18" charset="0"/>
              </a:rPr>
              <a:t>Action, </a:t>
            </a:r>
            <a:r>
              <a:rPr lang="en-US" sz="2400" dirty="0" err="1" smtClean="0">
                <a:latin typeface="Bookman Old Style" panose="02050604050505020204" pitchFamily="18" charset="0"/>
              </a:rPr>
              <a:t>Func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Predicate, </a:t>
            </a:r>
            <a:r>
              <a:rPr lang="ru-RU" sz="2400" dirty="0" smtClean="0">
                <a:latin typeface="Bookman Old Style" panose="02050604050505020204" pitchFamily="18" charset="0"/>
              </a:rPr>
              <a:t>т.к. при описании делегата прописываются имена аргументов метода.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87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Action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654356"/>
            <a:ext cx="121920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Action</a:t>
            </a:r>
            <a:r>
              <a:rPr lang="ru-RU" sz="2400" dirty="0">
                <a:latin typeface="Bookman Old Style" panose="02050604050505020204" pitchFamily="18" charset="0"/>
              </a:rPr>
              <a:t> представляет некоторое действие, которое ничего не возвращает, то есть в качестве возвращаемого типа имеет тип </a:t>
            </a:r>
            <a:r>
              <a:rPr lang="ru-RU" sz="2400" dirty="0" err="1">
                <a:latin typeface="Bookman Old Style" panose="02050604050505020204" pitchFamily="18" charset="0"/>
              </a:rPr>
              <a:t>void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/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Action&lt;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op1 = Add;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Action&lt;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op2 = Multiply;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N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op1(10, 6);   </a:t>
            </a:r>
            <a:r>
              <a:rPr lang="nl-NL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10 + 6 = 16</a:t>
            </a:r>
            <a:endParaRPr lang="nl-NL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N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op2(10, 6);   </a:t>
            </a:r>
            <a:r>
              <a:rPr lang="nl-NL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10 * 6 = 60</a:t>
            </a:r>
            <a:endParaRPr lang="nl-NL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{x}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 + 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{y}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 = 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{x + y}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Multiply(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{x}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 * 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{y}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 = 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{x * y}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155" y="2416046"/>
            <a:ext cx="4048690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7650" y="654356"/>
            <a:ext cx="116205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Как </a:t>
            </a:r>
            <a:r>
              <a:rPr lang="ru-RU" sz="2400" dirty="0">
                <a:latin typeface="Bookman Old Style" panose="02050604050505020204" pitchFamily="18" charset="0"/>
              </a:rPr>
              <a:t>правило, используется для сравнения, сопоставления некоторого объекта T определенному условию. В качестве выходного результата возвращается значение </a:t>
            </a:r>
            <a:r>
              <a:rPr lang="ru-RU" sz="2400" dirty="0" err="1">
                <a:latin typeface="Bookman Old Style" panose="02050604050505020204" pitchFamily="18" charset="0"/>
              </a:rPr>
              <a:t>true</a:t>
            </a:r>
            <a:r>
              <a:rPr lang="ru-RU" sz="2400" dirty="0">
                <a:latin typeface="Bookman Old Style" panose="02050604050505020204" pitchFamily="18" charset="0"/>
              </a:rPr>
              <a:t>, если условие соблюдено, и </a:t>
            </a:r>
            <a:r>
              <a:rPr lang="ru-RU" sz="2400" dirty="0" err="1">
                <a:latin typeface="Bookman Old Style" panose="02050604050505020204" pitchFamily="18" charset="0"/>
              </a:rPr>
              <a:t>false</a:t>
            </a:r>
            <a:r>
              <a:rPr lang="ru-RU" sz="2400" dirty="0">
                <a:latin typeface="Bookman Old Style" panose="02050604050505020204" pitchFamily="18" charset="0"/>
              </a:rPr>
              <a:t>, если не соблюдено: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Predicate&lt;</a:t>
            </a:r>
            <a:r>
              <a:rPr lang="it-IT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isPositive = (</a:t>
            </a:r>
            <a:r>
              <a:rPr lang="it-IT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x) =&gt; x &gt; 0;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isPositive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(20));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isPositive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(-20));</a:t>
            </a:r>
            <a:endParaRPr lang="ru-RU" sz="2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783" y="3314974"/>
            <a:ext cx="1857634" cy="1305107"/>
          </a:xfrm>
          <a:prstGeom prst="rect">
            <a:avLst/>
          </a:prstGeom>
        </p:spPr>
      </p:pic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Predicate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39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1450" y="671691"/>
            <a:ext cx="118491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Еще одним распространенным делегатом является </a:t>
            </a:r>
            <a:r>
              <a:rPr lang="ru-RU" sz="2400" b="1" dirty="0" err="1">
                <a:latin typeface="Bookman Old Style" panose="02050604050505020204" pitchFamily="18" charset="0"/>
              </a:rPr>
              <a:t>Func</a:t>
            </a:r>
            <a:r>
              <a:rPr lang="ru-RU" sz="2400" dirty="0">
                <a:latin typeface="Bookman Old Style" panose="02050604050505020204" pitchFamily="18" charset="0"/>
              </a:rPr>
              <a:t>. Он возвращает результат действия и может принимать параметры. Он также имеет различные формы: от </a:t>
            </a:r>
            <a:r>
              <a:rPr lang="ru-RU" sz="2400" dirty="0" err="1">
                <a:latin typeface="Bookman Old Style" panose="02050604050505020204" pitchFamily="18" charset="0"/>
              </a:rPr>
              <a:t>Func</a:t>
            </a:r>
            <a:r>
              <a:rPr lang="ru-RU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 err="1">
                <a:latin typeface="Bookman Old Style" panose="02050604050505020204" pitchFamily="18" charset="0"/>
              </a:rPr>
              <a:t>out</a:t>
            </a:r>
            <a:r>
              <a:rPr lang="ru-RU" sz="2400" dirty="0">
                <a:latin typeface="Bookman Old Style" panose="02050604050505020204" pitchFamily="18" charset="0"/>
              </a:rPr>
              <a:t> T&gt;(), где T - тип возвращаемого значения, до </a:t>
            </a:r>
            <a:r>
              <a:rPr lang="ru-RU" sz="2400" dirty="0" err="1">
                <a:latin typeface="Bookman Old Style" panose="02050604050505020204" pitchFamily="18" charset="0"/>
              </a:rPr>
              <a:t>Func</a:t>
            </a:r>
            <a:r>
              <a:rPr lang="ru-RU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 err="1">
                <a:latin typeface="Bookman Old Style" panose="02050604050505020204" pitchFamily="18" charset="0"/>
              </a:rPr>
              <a:t>in</a:t>
            </a:r>
            <a:r>
              <a:rPr lang="ru-RU" sz="2400" dirty="0">
                <a:latin typeface="Bookman Old Style" panose="02050604050505020204" pitchFamily="18" charset="0"/>
              </a:rPr>
              <a:t> T1, </a:t>
            </a:r>
            <a:r>
              <a:rPr lang="ru-RU" sz="2400" dirty="0" err="1">
                <a:latin typeface="Bookman Old Style" panose="02050604050505020204" pitchFamily="18" charset="0"/>
              </a:rPr>
              <a:t>in</a:t>
            </a:r>
            <a:r>
              <a:rPr lang="ru-RU" sz="2400" dirty="0">
                <a:latin typeface="Bookman Old Style" panose="02050604050505020204" pitchFamily="18" charset="0"/>
              </a:rPr>
              <a:t> T2,...</a:t>
            </a:r>
            <a:r>
              <a:rPr lang="ru-RU" sz="2400" dirty="0" err="1">
                <a:latin typeface="Bookman Old Style" panose="02050604050505020204" pitchFamily="18" charset="0"/>
              </a:rPr>
              <a:t>in</a:t>
            </a:r>
            <a:r>
              <a:rPr lang="ru-RU" sz="2400" dirty="0">
                <a:latin typeface="Bookman Old Style" panose="02050604050505020204" pitchFamily="18" charset="0"/>
              </a:rPr>
              <a:t> T16, </a:t>
            </a:r>
            <a:r>
              <a:rPr lang="ru-RU" sz="2400" dirty="0" err="1">
                <a:latin typeface="Bookman Old Style" panose="02050604050505020204" pitchFamily="18" charset="0"/>
              </a:rPr>
              <a:t>out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TResult</a:t>
            </a:r>
            <a:r>
              <a:rPr lang="ru-RU" sz="2400" dirty="0">
                <a:latin typeface="Bookman Old Style" panose="02050604050505020204" pitchFamily="18" charset="0"/>
              </a:rPr>
              <a:t>&gt;(), то есть может принимать до 16 параметров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result1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(6,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DoubleNumber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12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(result1);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(6,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SquareNumber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36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(result2);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operation) =&gt; operation(n);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DoubleNumber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n) =&gt; 2 * n;</a:t>
            </a:r>
          </a:p>
          <a:p>
            <a:r>
              <a:rPr lang="pt-B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SquareNumber(</a:t>
            </a:r>
            <a:r>
              <a:rPr lang="pt-B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n) =&gt; n * n;</a:t>
            </a:r>
            <a:endParaRPr lang="ru-RU" sz="2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6810" y="3624153"/>
            <a:ext cx="752580" cy="1257475"/>
          </a:xfrm>
          <a:prstGeom prst="rect">
            <a:avLst/>
          </a:prstGeom>
        </p:spPr>
      </p:pic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Func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35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События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5751" y="654356"/>
            <a:ext cx="116205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События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— это особый вид многоадресного делегата, который может вызываться только из класса (или производных классов) или структуры, где они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объявлены.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другие классы или структуры подписываются на событие, их методы обработчиков событий будут вызываться, когда класс </a:t>
            </a:r>
            <a:r>
              <a:rPr lang="ru-RU" sz="2400" dirty="0" smtClean="0">
                <a:latin typeface="Bookman Old Style" panose="02050604050505020204" pitchFamily="18" charset="0"/>
              </a:rPr>
              <a:t>будет </a:t>
            </a:r>
            <a:r>
              <a:rPr lang="ru-RU" sz="2400" dirty="0">
                <a:latin typeface="Bookman Old Style" panose="02050604050505020204" pitchFamily="18" charset="0"/>
              </a:rPr>
              <a:t>вызывать событие.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События </a:t>
            </a:r>
            <a:r>
              <a:rPr lang="ru-RU" sz="2400" dirty="0">
                <a:latin typeface="Bookman Old Style" panose="02050604050505020204" pitchFamily="18" charset="0"/>
              </a:rPr>
              <a:t>сигнализируют системе о том, что произошло определенное действие. И если нам надо отследить эти действия, то как раз мы можем применять события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01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6224" y="200025"/>
            <a:ext cx="1167765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Мы можем самостоятельно выбросить исключение с помощью </a:t>
            </a:r>
            <a:r>
              <a:rPr lang="en-US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throw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 = 5;</a:t>
            </a: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(y == 0)</a:t>
            </a: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"Попытка поделить на 0"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Результат: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Слово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throw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можно использовать внутри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без создания исключения,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тогда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текущее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исключение пробросится выше по стеку вызова методов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DivideByZeroException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ex)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12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Например</a:t>
            </a:r>
            <a:r>
              <a:rPr lang="ru-RU" sz="2400" dirty="0">
                <a:latin typeface="Bookman Old Style" panose="02050604050505020204" pitchFamily="18" charset="0"/>
              </a:rPr>
              <a:t>, возьмем следующий класс, который описывает банковский счет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сумма на счете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 конструкторе устанавливаем начальную сумму на счете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 =&gt; Sum 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добавление средств на счет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Put(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 =&gt; Sum +=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списание средств со счета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Take(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(Sum &gt;=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Sum -=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2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0"/>
            <a:ext cx="1160145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конструкторе устанавливаем начальную сумму, которая хранится в свойстве </a:t>
            </a:r>
            <a:r>
              <a:rPr lang="ru-RU" sz="2400" dirty="0" err="1">
                <a:latin typeface="Bookman Old Style" panose="02050604050505020204" pitchFamily="18" charset="0"/>
              </a:rPr>
              <a:t>Sum</a:t>
            </a:r>
            <a:r>
              <a:rPr lang="ru-RU" sz="2400" dirty="0">
                <a:latin typeface="Bookman Old Style" panose="02050604050505020204" pitchFamily="18" charset="0"/>
              </a:rPr>
              <a:t>. С помощью метода </a:t>
            </a:r>
            <a:r>
              <a:rPr lang="ru-RU" sz="2400" dirty="0" err="1">
                <a:latin typeface="Bookman Old Style" panose="02050604050505020204" pitchFamily="18" charset="0"/>
              </a:rPr>
              <a:t>Put</a:t>
            </a:r>
            <a:r>
              <a:rPr lang="ru-RU" sz="2400" dirty="0">
                <a:latin typeface="Bookman Old Style" panose="02050604050505020204" pitchFamily="18" charset="0"/>
              </a:rPr>
              <a:t> мы можем добавить средства на счет, а с помощью метода </a:t>
            </a:r>
            <a:r>
              <a:rPr lang="ru-RU" sz="2400" dirty="0" err="1">
                <a:latin typeface="Bookman Old Style" panose="02050604050505020204" pitchFamily="18" charset="0"/>
              </a:rPr>
              <a:t>Take</a:t>
            </a:r>
            <a:r>
              <a:rPr lang="ru-RU" sz="2400" dirty="0">
                <a:latin typeface="Bookman Old Style" panose="02050604050505020204" pitchFamily="18" charset="0"/>
              </a:rPr>
              <a:t>, наоборот, снять деньги со счета. Попробуем использовать класс в программе - создать счет, положить и снять с него деньги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Account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Account(100);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account.Put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(20);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добавляем на счет 20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account.Take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(70);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пытаемся снять со счета 70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account.Take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(180);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пытаемся снять со счета 180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5401106"/>
            <a:ext cx="5257800" cy="145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90501" y="0"/>
            <a:ext cx="11734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Все операции работают как и положено. Но что если мы хотим уведомлять пользователя о результатах его операций. Мы могли бы, например, для этого изменить метод </a:t>
            </a:r>
            <a:r>
              <a:rPr lang="ru-RU" sz="2400" dirty="0" err="1">
                <a:latin typeface="Bookman Old Style" panose="02050604050505020204" pitchFamily="18" charset="0"/>
              </a:rPr>
              <a:t>Put</a:t>
            </a:r>
            <a:r>
              <a:rPr lang="ru-RU" sz="2400" dirty="0">
                <a:latin typeface="Bookman Old Style" panose="02050604050505020204" pitchFamily="18" charset="0"/>
              </a:rPr>
              <a:t> следующим образом: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Put(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Sum +=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$"На счет поступило: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Однако, если наш класс будет использовать другой разработчик и ему не нужен будет вывод на консоль, а некоторое свое действие. Или даже нам самим было бы удобнее определять способ уведомления в зависимости от </a:t>
            </a:r>
            <a:r>
              <a:rPr lang="ru-RU" sz="2400" dirty="0" smtClean="0">
                <a:latin typeface="Bookman Old Style" panose="02050604050505020204" pitchFamily="18" charset="0"/>
              </a:rPr>
              <a:t>проекта и т.п. Тогда нам потребуются события.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01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28601" y="0"/>
            <a:ext cx="1171575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Определение и вызов </a:t>
            </a:r>
            <a:r>
              <a:rPr lang="ru-RU" sz="2400" b="1" dirty="0" smtClean="0">
                <a:latin typeface="Bookman Old Style" panose="02050604050505020204" pitchFamily="18" charset="0"/>
              </a:rPr>
              <a:t>событий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События объявляются в классе с помощью ключевого слова </a:t>
            </a:r>
            <a:r>
              <a:rPr lang="ru-RU" sz="2400" dirty="0" err="1">
                <a:latin typeface="Bookman Old Style" panose="02050604050505020204" pitchFamily="18" charset="0"/>
              </a:rPr>
              <a:t>event</a:t>
            </a:r>
            <a:r>
              <a:rPr lang="ru-RU" sz="2400" dirty="0">
                <a:latin typeface="Bookman Old Style" panose="02050604050505020204" pitchFamily="18" charset="0"/>
              </a:rPr>
              <a:t>, после которого указывается тип делегата, который представляет событие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message);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event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Notify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данном случае вначале определяется 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AccountHandler</a:t>
            </a:r>
            <a:r>
              <a:rPr lang="ru-RU" sz="2400" dirty="0">
                <a:latin typeface="Bookman Old Style" panose="02050604050505020204" pitchFamily="18" charset="0"/>
              </a:rPr>
              <a:t>, который принимает один параметр типа </a:t>
            </a:r>
            <a:r>
              <a:rPr lang="ru-RU" sz="2400" dirty="0" err="1">
                <a:latin typeface="Bookman Old Style" panose="02050604050505020204" pitchFamily="18" charset="0"/>
              </a:rPr>
              <a:t>string</a:t>
            </a:r>
            <a:r>
              <a:rPr lang="ru-RU" sz="2400" dirty="0">
                <a:latin typeface="Bookman Old Style" panose="02050604050505020204" pitchFamily="18" charset="0"/>
              </a:rPr>
              <a:t>. Затем с помощью ключевого слова </a:t>
            </a:r>
            <a:r>
              <a:rPr lang="ru-RU" sz="2400" dirty="0" err="1">
                <a:latin typeface="Bookman Old Style" panose="02050604050505020204" pitchFamily="18" charset="0"/>
              </a:rPr>
              <a:t>event</a:t>
            </a:r>
            <a:r>
              <a:rPr lang="ru-RU" sz="2400" dirty="0">
                <a:latin typeface="Bookman Old Style" panose="02050604050505020204" pitchFamily="18" charset="0"/>
              </a:rPr>
              <a:t> определяется событие с именем </a:t>
            </a:r>
            <a:r>
              <a:rPr lang="ru-RU" sz="2400" dirty="0" err="1">
                <a:latin typeface="Bookman Old Style" panose="02050604050505020204" pitchFamily="18" charset="0"/>
              </a:rPr>
              <a:t>Notify</a:t>
            </a:r>
            <a:r>
              <a:rPr lang="ru-RU" sz="2400" dirty="0">
                <a:latin typeface="Bookman Old Style" panose="02050604050505020204" pitchFamily="18" charset="0"/>
              </a:rPr>
              <a:t>, которое представляет 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AccountHandler</a:t>
            </a:r>
            <a:r>
              <a:rPr lang="ru-RU" sz="2400" dirty="0">
                <a:latin typeface="Bookman Old Style" panose="02050604050505020204" pitchFamily="18" charset="0"/>
              </a:rPr>
              <a:t>. Название для события может быть произвольным, но в любом случае оно должно представлять некоторый делегат.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33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6700" y="0"/>
            <a:ext cx="119252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Создадим класс банковского счета:</a:t>
            </a:r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event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Notify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1.Определение </a:t>
            </a:r>
            <a:r>
              <a:rPr lang="en-US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события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 =&gt; Sum = sum;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Put(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Sum +=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$"На счет поступило: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2.Вызов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89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6701" y="0"/>
            <a:ext cx="117348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Take(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(Sum &gt;=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Sum -=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$"Со счета снято: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2.Вызов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$"Недостаточно денег на счете. Текущий баланс: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Теперь с помощью события </a:t>
            </a:r>
            <a:r>
              <a:rPr lang="ru-RU" sz="2400" dirty="0" err="1">
                <a:latin typeface="Bookman Old Style" panose="02050604050505020204" pitchFamily="18" charset="0"/>
              </a:rPr>
              <a:t>Notify</a:t>
            </a:r>
            <a:r>
              <a:rPr lang="ru-RU" sz="2400" dirty="0">
                <a:latin typeface="Bookman Old Style" panose="02050604050505020204" pitchFamily="18" charset="0"/>
              </a:rPr>
              <a:t> мы уведомляем систему о том, что были добавлены средства и о том, что средства сняты со счета или на счете недостаточно средств.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03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28601" y="0"/>
            <a:ext cx="117157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Добавление обработчика </a:t>
            </a:r>
            <a:r>
              <a:rPr lang="ru-RU" sz="2400" b="1" dirty="0" smtClean="0">
                <a:latin typeface="Bookman Old Style" panose="02050604050505020204" pitchFamily="18" charset="0"/>
              </a:rPr>
              <a:t>события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 событием может быть связан один или несколько обработчиков. Обработчики событий - это именно то, что выполняется при вызове событий. Нередко в качестве обработчиков событий применяются методы. Каждый обработчик событий по списку параметров и возвращаемому типу должен соответствовать делегату, который представляет событие. Для добавления обработчика события применяется операция </a:t>
            </a:r>
            <a:r>
              <a:rPr lang="ru-RU" sz="2400" dirty="0" smtClean="0">
                <a:latin typeface="Bookman Old Style" panose="02050604050505020204" pitchFamily="18" charset="0"/>
              </a:rPr>
              <a:t>+=: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Определим обработчики для события </a:t>
            </a:r>
            <a:r>
              <a:rPr lang="ru-RU" sz="2400" dirty="0" err="1">
                <a:latin typeface="Bookman Old Style" panose="02050604050505020204" pitchFamily="18" charset="0"/>
              </a:rPr>
              <a:t>Notify</a:t>
            </a:r>
            <a:r>
              <a:rPr lang="ru-RU" sz="2400" dirty="0">
                <a:latin typeface="Bookman Old Style" panose="02050604050505020204" pitchFamily="18" charset="0"/>
              </a:rPr>
              <a:t>, чтобы получить в программе нужные уведомления: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09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Account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Account(100);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account.Notify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Добавляем обработчик для события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Notify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account.Put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(20);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добавляем на счет 20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account.Take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(70);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пытаемся снять со счета 70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account.Take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(180);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пытаемся снять со счета 180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(message);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40293"/>
            <a:ext cx="12192000" cy="281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5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28601" y="0"/>
            <a:ext cx="11734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Передача данных </a:t>
            </a:r>
            <a:r>
              <a:rPr lang="ru-RU" sz="2400" b="1" dirty="0" smtClean="0">
                <a:latin typeface="Bookman Old Style" panose="02050604050505020204" pitchFamily="18" charset="0"/>
              </a:rPr>
              <a:t>события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Нередко при возникновении события обработчику события требуется передать некоторую информацию о событии. Например, добавим и в нашу программу новый класс </a:t>
            </a:r>
            <a:r>
              <a:rPr lang="ru-RU" sz="2400" dirty="0" err="1">
                <a:latin typeface="Bookman Old Style" panose="02050604050505020204" pitchFamily="18" charset="0"/>
              </a:rPr>
              <a:t>AccountEventArgs</a:t>
            </a:r>
            <a:r>
              <a:rPr lang="ru-RU" sz="2400" dirty="0">
                <a:latin typeface="Bookman Old Style" panose="02050604050505020204" pitchFamily="18" charset="0"/>
              </a:rPr>
              <a:t> со следующим кодом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AccountEventArgs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Сообщение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Сумма, на которую изменился счет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Message = message;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Sum 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3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85751" y="0"/>
            <a:ext cx="11582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(Account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sender,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					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event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Notify;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 =&gt; Sum = sum;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Put(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Sum += sum;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Notify?.Invoke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На счет поступило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sum));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07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Интерфейс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7106" y="654356"/>
            <a:ext cx="11713882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Интерфейс</a:t>
            </a:r>
            <a:r>
              <a:rPr lang="ru-RU" sz="2400" dirty="0" smtClean="0">
                <a:latin typeface="Bookman Old Style" panose="02050604050505020204" pitchFamily="18" charset="0"/>
              </a:rPr>
              <a:t> это описание того, что </a:t>
            </a:r>
            <a:r>
              <a:rPr lang="ru-RU" sz="2400" b="1" dirty="0" smtClean="0">
                <a:latin typeface="Bookman Old Style" panose="02050604050505020204" pitchFamily="18" charset="0"/>
              </a:rPr>
              <a:t>должно быть реализовано </a:t>
            </a:r>
            <a:r>
              <a:rPr lang="ru-RU" sz="2400" dirty="0" smtClean="0">
                <a:latin typeface="Bookman Old Style" panose="02050604050505020204" pitchFamily="18" charset="0"/>
              </a:rPr>
              <a:t>в классе.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ISpeaking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Speak();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Синтаксис</a:t>
            </a:r>
            <a:r>
              <a:rPr lang="ru-RU" sz="2400" dirty="0" smtClean="0">
                <a:latin typeface="Bookman Old Style" panose="02050604050505020204" pitchFamily="18" charset="0"/>
              </a:rPr>
              <a:t> реализации интерфейс аналогичен синтаксису наследования от класса – через двоеточие.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от класса наследуются, то интерфейс </a:t>
            </a:r>
            <a:r>
              <a:rPr lang="ru-RU" sz="2400" b="1" dirty="0" smtClean="0">
                <a:latin typeface="Bookman Old Style" panose="02050604050505020204" pitchFamily="18" charset="0"/>
              </a:rPr>
              <a:t>реализуют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Название интерфейсов принято начинать с буквы </a:t>
            </a:r>
            <a:r>
              <a:rPr lang="en-US" sz="2400" b="1" dirty="0" smtClean="0">
                <a:latin typeface="Bookman Old Style" panose="02050604050505020204" pitchFamily="18" charset="0"/>
              </a:rPr>
              <a:t>I </a:t>
            </a:r>
            <a:r>
              <a:rPr lang="ru-RU" sz="2400" dirty="0" smtClean="0">
                <a:latin typeface="Bookman Old Style" panose="02050604050505020204" pitchFamily="18" charset="0"/>
              </a:rPr>
              <a:t>далее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пишется слово, отвечающее на вопрос «какой» или «способный делать что».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04801" y="0"/>
            <a:ext cx="116014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Take(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(Sum &gt;=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Sum -= sum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Notify?.Invoke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снята со счета"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sum));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Notify?.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Недостаточно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денег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на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счете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sum));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8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6701" y="0"/>
            <a:ext cx="115443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 сравнению с предыдущей версией класса </a:t>
            </a:r>
            <a:r>
              <a:rPr lang="ru-RU" sz="2400" dirty="0" err="1">
                <a:latin typeface="Bookman Old Style" panose="02050604050505020204" pitchFamily="18" charset="0"/>
              </a:rPr>
              <a:t>Account</a:t>
            </a:r>
            <a:r>
              <a:rPr lang="ru-RU" sz="2400" dirty="0">
                <a:latin typeface="Bookman Old Style" panose="02050604050505020204" pitchFamily="18" charset="0"/>
              </a:rPr>
              <a:t> здесь изменилось только количество параметров у делегата и соответственно количество параметров при вызове события. Теперь 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AccountHandler</a:t>
            </a:r>
            <a:r>
              <a:rPr lang="ru-RU" sz="2400" dirty="0">
                <a:latin typeface="Bookman Old Style" panose="02050604050505020204" pitchFamily="18" charset="0"/>
              </a:rPr>
              <a:t> в качестве первого параметра принимает объект, который вызвал событие, то есть текущий объект </a:t>
            </a:r>
            <a:r>
              <a:rPr lang="ru-RU" sz="2400" dirty="0" err="1">
                <a:latin typeface="Bookman Old Style" panose="02050604050505020204" pitchFamily="18" charset="0"/>
              </a:rPr>
              <a:t>Account</a:t>
            </a:r>
            <a:r>
              <a:rPr lang="ru-RU" sz="2400" dirty="0">
                <a:latin typeface="Bookman Old Style" panose="02050604050505020204" pitchFamily="18" charset="0"/>
              </a:rPr>
              <a:t>. А в качестве второго параметра принимает объект </a:t>
            </a:r>
            <a:r>
              <a:rPr lang="ru-RU" sz="2400" dirty="0" err="1">
                <a:latin typeface="Bookman Old Style" panose="02050604050505020204" pitchFamily="18" charset="0"/>
              </a:rPr>
              <a:t>AccountEventArgs</a:t>
            </a:r>
            <a:r>
              <a:rPr lang="ru-RU" sz="2400" dirty="0">
                <a:latin typeface="Bookman Old Style" panose="02050604050505020204" pitchFamily="18" charset="0"/>
              </a:rPr>
              <a:t>, который хранит информацию о событии, получаемую через конструктор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90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85751" y="0"/>
            <a:ext cx="116395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Теперь </a:t>
            </a:r>
            <a:r>
              <a:rPr lang="ru-RU" sz="2400" dirty="0">
                <a:latin typeface="Bookman Old Style" panose="02050604050505020204" pitchFamily="18" charset="0"/>
              </a:rPr>
              <a:t>изменим основную программу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Account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Account(100);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acc.Notify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acc.Put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acc.Take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(70);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acc.Take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(150);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(Account sender,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транзакции: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Текущая 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sender.Sum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422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0"/>
            <a:ext cx="116967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 сравнению с предыдущим вариантом здесь мы только изменяем количество параметров и их использования в обработчике </a:t>
            </a:r>
            <a:r>
              <a:rPr lang="ru-RU" sz="2400" dirty="0" err="1">
                <a:latin typeface="Bookman Old Style" panose="02050604050505020204" pitchFamily="18" charset="0"/>
              </a:rPr>
              <a:t>DisplayMessage</a:t>
            </a:r>
            <a:r>
              <a:rPr lang="ru-RU" sz="2400" dirty="0">
                <a:latin typeface="Bookman Old Style" panose="02050604050505020204" pitchFamily="18" charset="0"/>
              </a:rPr>
              <a:t>. Благодаря первому параметру в методе можно получить информацию об отправителе события - счете, с которым производится операция. А через второй параметр можно получить </a:t>
            </a:r>
            <a:r>
              <a:rPr lang="ru-RU" sz="2400" dirty="0" smtClean="0">
                <a:latin typeface="Bookman Old Style" panose="02050604050505020204" pitchFamily="18" charset="0"/>
              </a:rPr>
              <a:t>информацию </a:t>
            </a:r>
            <a:r>
              <a:rPr lang="ru-RU" sz="2400" dirty="0">
                <a:latin typeface="Bookman Old Style" panose="02050604050505020204" pitchFamily="18" charset="0"/>
              </a:rPr>
              <a:t>о состоянии операции.</a:t>
            </a:r>
            <a:endParaRPr lang="ru-RU" sz="2400" dirty="0"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091" y="2799420"/>
            <a:ext cx="6623907" cy="405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7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654356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IEnumerable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metanit.com/sharp/tutorial/4.11.php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ulearn.me: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https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ulearn.me/Course/BasicProgramming2/foreach_IEnumerable_i_IEnumerator_49c485c2-d2a7-4362-a473-5757719bd002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Делегаты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5"/>
              </a:rPr>
              <a:t>https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5"/>
              </a:rPr>
              <a:t>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5"/>
              </a:rPr>
              <a:t>metanit.com/sharp/tutorial/3.13.php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ulearn.me: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6"/>
              </a:rPr>
              <a:t>https://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6"/>
              </a:rPr>
              <a:t>ulearn.me/course/basicprogramming2/Postanovka_problemy_139a55f6-8e6a-4178-bccc-a152a5eecea5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Полезные материалы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19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0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Анонимные методы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metanit.com/sharp/tutorial/3.15.php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ulearn.me: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ulearn.me/course/basicprogramming2/Anonimnye_delegaty_2bc96d7f-5e2e-41da-921f-cdbf7d139f76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Лямбды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5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5"/>
              </a:rPr>
              <a:t>metanit.com/sharp/tutorial/3.16.php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  <a:hlinkClick r:id="rId6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6"/>
              </a:rPr>
              <a:t>ulearn.me/course/basicprogramming2/Lyambda_vyrazheniya_86a4a3bb-6771-4332-aae6-4f867addc1fb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2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0"/>
            <a:ext cx="121919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События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metanit.com/sharp/tutorial/3.14.php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ulearn.me: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ulearn.me/course/basicprogramming2/Mul_tikast_delegaty_i_sobytiya_ccc66cde-f0e3-401c-8142-35af428cc3dd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30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15161</TotalTime>
  <Words>5733</Words>
  <Application>Microsoft Office PowerPoint</Application>
  <PresentationFormat>Широкоэкранный</PresentationFormat>
  <Paragraphs>1123</Paragraphs>
  <Slides>96</Slides>
  <Notes>96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96</vt:i4>
      </vt:variant>
    </vt:vector>
  </HeadingPairs>
  <TitlesOfParts>
    <vt:vector size="104" baseType="lpstr"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2 семестр Лекция 4. Объектно-ориентированное программирование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857</cp:revision>
  <dcterms:modified xsi:type="dcterms:W3CDTF">2025-03-10T07:39:57Z</dcterms:modified>
</cp:coreProperties>
</file>