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7"/>
  </p:notesMasterIdLst>
  <p:sldIdLst>
    <p:sldId id="273" r:id="rId2"/>
    <p:sldId id="969" r:id="rId3"/>
    <p:sldId id="1066" r:id="rId4"/>
    <p:sldId id="1067" r:id="rId5"/>
    <p:sldId id="1065" r:id="rId6"/>
    <p:sldId id="1057" r:id="rId7"/>
    <p:sldId id="995" r:id="rId8"/>
    <p:sldId id="1061" r:id="rId9"/>
    <p:sldId id="1062" r:id="rId10"/>
    <p:sldId id="1063" r:id="rId11"/>
    <p:sldId id="1064" r:id="rId12"/>
    <p:sldId id="1040" r:id="rId13"/>
    <p:sldId id="998" r:id="rId14"/>
    <p:sldId id="1056" r:id="rId15"/>
    <p:sldId id="1050" r:id="rId16"/>
    <p:sldId id="1059" r:id="rId17"/>
    <p:sldId id="1058" r:id="rId18"/>
    <p:sldId id="1060" r:id="rId19"/>
    <p:sldId id="1000" r:id="rId20"/>
    <p:sldId id="1051" r:id="rId21"/>
    <p:sldId id="1068" r:id="rId22"/>
    <p:sldId id="1001" r:id="rId23"/>
    <p:sldId id="1071" r:id="rId24"/>
    <p:sldId id="1052" r:id="rId25"/>
    <p:sldId id="1069" r:id="rId26"/>
    <p:sldId id="1070" r:id="rId27"/>
    <p:sldId id="1075" r:id="rId28"/>
    <p:sldId id="1076" r:id="rId29"/>
    <p:sldId id="1077" r:id="rId30"/>
    <p:sldId id="1078" r:id="rId31"/>
    <p:sldId id="1079" r:id="rId32"/>
    <p:sldId id="1080" r:id="rId33"/>
    <p:sldId id="1081" r:id="rId34"/>
    <p:sldId id="1082" r:id="rId35"/>
    <p:sldId id="1083" r:id="rId36"/>
    <p:sldId id="1084" r:id="rId37"/>
    <p:sldId id="1085" r:id="rId38"/>
    <p:sldId id="1086" r:id="rId39"/>
    <p:sldId id="1087" r:id="rId40"/>
    <p:sldId id="1088" r:id="rId41"/>
    <p:sldId id="1089" r:id="rId42"/>
    <p:sldId id="1090" r:id="rId43"/>
    <p:sldId id="1091" r:id="rId44"/>
    <p:sldId id="1092" r:id="rId45"/>
    <p:sldId id="1093" r:id="rId46"/>
    <p:sldId id="1094" r:id="rId47"/>
    <p:sldId id="1095" r:id="rId48"/>
    <p:sldId id="1003" r:id="rId49"/>
    <p:sldId id="1004" r:id="rId50"/>
    <p:sldId id="1053" r:id="rId51"/>
    <p:sldId id="1054" r:id="rId52"/>
    <p:sldId id="1005" r:id="rId53"/>
    <p:sldId id="1006" r:id="rId54"/>
    <p:sldId id="1098" r:id="rId55"/>
    <p:sldId id="1007" r:id="rId56"/>
    <p:sldId id="1008" r:id="rId57"/>
    <p:sldId id="1072" r:id="rId58"/>
    <p:sldId id="1073" r:id="rId59"/>
    <p:sldId id="1074" r:id="rId60"/>
    <p:sldId id="1097" r:id="rId61"/>
    <p:sldId id="1099" r:id="rId62"/>
    <p:sldId id="1100" r:id="rId63"/>
    <p:sldId id="1101" r:id="rId64"/>
    <p:sldId id="1102" r:id="rId65"/>
    <p:sldId id="1055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75199" autoAdjust="0"/>
  </p:normalViewPr>
  <p:slideViewPr>
    <p:cSldViewPr snapToGrid="0">
      <p:cViewPr varScale="1">
        <p:scale>
          <a:sx n="119" d="100"/>
          <a:sy n="119" d="100"/>
        </p:scale>
        <p:origin x="178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5%D0%BC%D0%B8%D1%8F_%D0%9A%D0%B8%D0%BE%D1%82%D0%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malltalk" TargetMode="External"/><Relationship Id="rId4" Type="http://schemas.openxmlformats.org/officeDocument/2006/relationships/hyperlink" Target="https://ru.wikipedia.org/wiki/%D0%9F%D1%80%D0%B5%D0%BC%D0%B8%D1%8F_%D0%A2%D1%8C%D1%8E%D1%80%D0%B8%D0%BD%D0%B3%D0%B0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1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Алана очень яркая карьера в информатике. Он получил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Премию Киото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Премию Тьюринга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 работу над парадигмой объектно-ориентированного программирования. Он был одним из первопроходцев в области персональных компьютеров и графического интерфейса, он разработал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Smalltalk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один из первых самых влиятельных языков программирования всех времен.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5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8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6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9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4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1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2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9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1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95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59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1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1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44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8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1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41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I2NXz0LBs" TargetMode="External"/><Relationship Id="rId7" Type="http://schemas.openxmlformats.org/officeDocument/2006/relationships/hyperlink" Target="https://learn.microsoft.com/ru-ru/dotnet/csharp/fundamentals/types/generics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12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learn.microsoft.com/ru-ru/dotnet/csharp/fundamentals/tutorials/oo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7062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240284"/>
            <a:ext cx="8978016" cy="208956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329847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Инкапсуляция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Сокрытие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9700" y="-266700"/>
            <a:ext cx="120523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снятия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Withdraw(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 &amp;&amp; amount &lt;=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-=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Снято: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"Недостаточно средств для снятия."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снятия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0"/>
            <a:ext cx="1203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банковского счета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Вносим средства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текущий баланс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Снимаем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средства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Попытка снять больше, чем на счете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баланс после снятия средств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0089" y="2333685"/>
            <a:ext cx="11563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Преимущества инкапсуляции: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данных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Приватные поля защищены от прямого доступа, что предотвращает их случайное или некорректное изменение.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Контроль доступа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Публичные методы обеспечивают контролируемый способ взаимодействия с внутренними данными класса.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Упрощение сопровождения кода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Изменения в реализации класса не требуют изменений в коде, который использует этот класс.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9" y="123798"/>
            <a:ext cx="6982411" cy="22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686" y="654356"/>
            <a:ext cx="117565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Специальный полиморфизм (</a:t>
            </a:r>
            <a:r>
              <a:rPr lang="en-US" sz="2400" dirty="0" smtClean="0">
                <a:latin typeface="Bookman Old Style" panose="02050604050505020204" pitchFamily="18" charset="0"/>
              </a:rPr>
              <a:t>ad-hoc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Полиморфизм подтипов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Параметрический полиморфизм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Специальный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способность </a:t>
            </a:r>
            <a:r>
              <a:rPr lang="ru-RU" sz="2400" dirty="0">
                <a:latin typeface="Bookman Old Style" panose="02050604050505020204" pitchFamily="18" charset="0"/>
              </a:rPr>
              <a:t>функции обрабатывать данные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 Проявляется в виде перегрузки методов.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 + c;</a:t>
            </a:r>
          </a:p>
          <a:p>
            <a:endParaRPr lang="en-US" sz="2400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тремя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r="23767"/>
          <a:stretch/>
        </p:blipFill>
        <p:spPr>
          <a:xfrm>
            <a:off x="6807199" y="1773086"/>
            <a:ext cx="4934859" cy="4939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0456" y="175384"/>
            <a:ext cx="11771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 подтипов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свойство системы, позволяющее использовать объекты с одинаковым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интерфейсом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набором методов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без информации о типе и внутренней структуре объекта.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56" y="2581801"/>
            <a:ext cx="6357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специального полиморфизма, где решение о том, какая реализация вызывается, принимается на этапе компиляции (раннее связывание), в полиморфизме подтипов оно принимается во время выполнения (позднее связывание).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38150" y="149959"/>
            <a:ext cx="11449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Животное издает звук."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базовом классе для определения метода, который может быть переопределен в производных классах. Это означает, что вы можете задать стандартное поведение для метода, но также позволить производным классам изменять это поведение в соответствии с их требованиями.</a:t>
            </a:r>
          </a:p>
        </p:txBody>
      </p:sp>
    </p:spTree>
    <p:extLst>
      <p:ext uri="{BB962C8B-B14F-4D97-AF65-F5344CB8AC3E}">
        <p14:creationId xmlns:p14="http://schemas.microsoft.com/office/powerpoint/2010/main" val="3891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65343"/>
            <a:ext cx="11449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Кошка говорит: 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override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производном классе для переопределения метода, который был объявлен как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в базовом классе. Это позволяет вам предоставить конкретную реализацию метода, отличную от той, что была определена в базовом классе.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33400" y="285750"/>
            <a:ext cx="115252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Собака говорит: 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Корова говорит: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00050" y="30480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08" y="5010151"/>
            <a:ext cx="5706592" cy="15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588" y="654356"/>
            <a:ext cx="116866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abstract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Экземпляр абстрактного класса создать нельзя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Абстрактные классы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программирование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0050" y="19050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4800" y="400050"/>
            <a:ext cx="1143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Использование абстрактного класса позволяет задать общий интерфейс для всех производных классов и гарантирует, что каждый класс реализует свой собственный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Speak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45720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4691164"/>
            <a:ext cx="1304998" cy="17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1" y="457200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В отличие от предыдущего примера среда разработки не позволит создать экземпляр абстрактного животного: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33" y="1657529"/>
            <a:ext cx="6344535" cy="819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7" y="2667472"/>
            <a:ext cx="10355040" cy="16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в объектно-ориентированном программировании (ООП) играют важную роль и имеют несколько ключевых целей и преимуществ. Вот основные из них: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1. Определение общего интерфейса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Абстрактный класс позволяет определить общий интерфейс для группы связанных классов. Он может содержать как абстрактные методы (без реализации), так и методы с реализацией. Это позволяет производным классам следовать единому контракту, обеспечивая единообразие в их поведении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Повторное использование кода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могут содержать общую реализацию, которую могут использовать производные классы. Это помогает избежать дублирования кода и упрощает его поддержку. Например, если у вас есть несколько классов, которые имеют общие свойства или методы, их можно вынести в абстрактный класс.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3. Создание иерархий классов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позволяют создавать иерархии классов, где общий функционал сосредоточен в базовом классе, а специфические детали реализуются в производных классах. Это делает структуру кода более организованной и понятной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47650"/>
            <a:ext cx="1165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Запрет на создание экземпляров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Вы не можете создавать экземпляры абстрактного класса. Это означает, что он предназначен только для использования в качестве базового класса, что помогает предотвратить создание объектов, которые не имеют полной реализации.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5. Поддержка полиморфизма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поддерживают полиморфизм. Вы можете использовать ссылки на абстрактный класс для работы с объектами производных классов. Это позволяет писать более гибкий и расширяемый код.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243512"/>
            <a:ext cx="119572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654356"/>
            <a:ext cx="117389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7087" y="209856"/>
            <a:ext cx="84659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«Термины «</a:t>
            </a:r>
            <a:r>
              <a:rPr lang="ru-RU" sz="2400" dirty="0" err="1" smtClean="0">
                <a:latin typeface="Bookman Old Style" panose="02050604050505020204" pitchFamily="18" charset="0"/>
              </a:rPr>
              <a:t>объектно</a:t>
            </a:r>
            <a:r>
              <a:rPr lang="ru-RU" sz="2400" dirty="0" smtClean="0"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latin typeface="Bookman Old Style" panose="02050604050505020204" pitchFamily="18" charset="0"/>
              </a:rPr>
              <a:t>и «ориентированный» в современном смысле этих слов появились в MIT в конце 1950 начале 1960 годов. В среде специалистов по искусственному интеллекту термин «объект» мог относиться к идентифицированным элементам (атомы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) со свойствами (атрибутами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r>
              <a:rPr lang="ru-RU" sz="2400" dirty="0">
                <a:latin typeface="Bookman Old Style" panose="02050604050505020204" pitchFamily="18" charset="0"/>
              </a:rPr>
              <a:t> позже писал, что понимание внутреннего устройства Лиспа оказало серьезное влияние на его мышление в 1966 г.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762000"/>
            <a:ext cx="2971800" cy="2971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97527" y="3733800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Кёртис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759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5" y="654356"/>
            <a:ext cx="11701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708" y="189002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9" y="210065"/>
            <a:ext cx="119201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 всех классов в </a:t>
            </a:r>
            <a:r>
              <a:rPr lang="en-US" sz="2400" b="1" dirty="0" smtClean="0">
                <a:latin typeface="Bookman Old Style" panose="02050604050505020204" pitchFamily="18" charset="0"/>
              </a:rPr>
              <a:t>C#.</a:t>
            </a: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(Employee)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Client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(Client)person;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142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((Client)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0"/>
            <a:ext cx="117636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92" y="654356"/>
            <a:ext cx="116848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210065"/>
            <a:ext cx="1176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172995"/>
            <a:ext cx="11615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тип</a:t>
            </a:r>
            <a:endParaRPr lang="en-US" sz="2400" b="1" dirty="0" smtClean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0887" y="233363"/>
            <a:ext cx="72086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Объекты, как формализованный концепт появились в программировании в 1960-х в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67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Simula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включала в себя понятие классов и экземпляров (или объектов</a:t>
            </a:r>
            <a:r>
              <a:rPr lang="ru-RU" sz="2400" dirty="0" smtClean="0">
                <a:latin typeface="Bookman Old Style" panose="02050604050505020204" pitchFamily="18" charset="0"/>
              </a:rPr>
              <a:t>). </a:t>
            </a:r>
            <a:r>
              <a:rPr lang="ru-RU" sz="2400" dirty="0">
                <a:latin typeface="Bookman Old Style" panose="02050604050505020204" pitchFamily="18" charset="0"/>
              </a:rPr>
              <a:t>В языке использовался автоматический сборщик </a:t>
            </a:r>
            <a:r>
              <a:rPr lang="ru-RU" sz="2400" dirty="0" smtClean="0">
                <a:latin typeface="Bookman Old Style" panose="02050604050505020204" pitchFamily="18" charset="0"/>
              </a:rPr>
              <a:t>мусора.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использовалась тогда преимущественно для физического моделирования. Идеи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оказали серьезное влияние на более поздние языки,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Smalltalk</a:t>
            </a:r>
            <a:r>
              <a:rPr lang="ru-RU" sz="2400" dirty="0">
                <a:latin typeface="Bookman Old Style" panose="02050604050505020204" pitchFamily="18" charset="0"/>
              </a:rPr>
              <a:t>, варианты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 (CLOS),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Pascal</a:t>
            </a:r>
            <a:r>
              <a:rPr lang="ru-RU" sz="2400" dirty="0">
                <a:latin typeface="Bookman Old Style" panose="02050604050505020204" pitchFamily="18" charset="0"/>
              </a:rPr>
              <a:t>, и C++.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14103" y="2705100"/>
            <a:ext cx="3078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Оле-Йохан </a:t>
            </a:r>
            <a:r>
              <a:rPr lang="ru-RU" sz="2400" dirty="0" smtClean="0">
                <a:latin typeface="Bookman Old Style" panose="02050604050505020204" pitchFamily="18" charset="0"/>
              </a:rPr>
              <a:t>Даль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Кристен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Нюгорд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07" y="233363"/>
            <a:ext cx="4401479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8" y="247135"/>
            <a:ext cx="116894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4" y="222422"/>
            <a:ext cx="11726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228600"/>
            <a:ext cx="119443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два способа переопределения методов в классах-потомках.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 полиморфизмом получим: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 подтипов и сокрытие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barks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случаях вызывается метод того класса, объект которого находится в переменной.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27" y="4624674"/>
            <a:ext cx="283884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сокрытие: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Сокрытие с помощью слова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(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 обязательно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может быть как виртуальным так и нет.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50" y="33050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 speaks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$"'animal' is Dog ?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{animal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 смотря на то, что 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вызывается метод класса, соответствующего типу переменной.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Сокрытия стоит избегать ввиду неочевидного поведения объекта.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3" y="4343269"/>
            <a:ext cx="6387037" cy="15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 (Параметрический полиморфизм)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654356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Параметрический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 свойство </a:t>
            </a:r>
            <a:r>
              <a:rPr lang="ru-RU" sz="2400" dirty="0">
                <a:latin typeface="Bookman Old Style" panose="02050604050505020204" pitchFamily="18" charset="0"/>
              </a:rPr>
              <a:t>семантики системы типов, позволяющее обрабатывать значения разных типов идентичным образом, то есть исполнять физически один и тот же код для данных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на примере устройства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List&lt;T&gt;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элементы коллекции имеют некоторый тип </a:t>
            </a:r>
            <a:r>
              <a:rPr lang="en-US" sz="2400" b="1" dirty="0" smtClean="0"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1.0, 2.3, 5.0 / 7 };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Список элементов типа </a:t>
            </a:r>
            <a:r>
              <a:rPr lang="en-US" sz="2400" b="1" dirty="0">
                <a:latin typeface="Bookman Old Style" panose="02050604050505020204" pitchFamily="18" charset="0"/>
              </a:rPr>
              <a:t>double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Обобщенные типы используются тогда, когда </a:t>
            </a:r>
            <a:r>
              <a:rPr lang="ru-RU" sz="2400" b="1" dirty="0">
                <a:latin typeface="Bookman Old Style" panose="02050604050505020204" pitchFamily="18" charset="0"/>
              </a:rPr>
              <a:t>действия не зависят от типа</a:t>
            </a:r>
            <a:r>
              <a:rPr lang="ru-RU" sz="2400" dirty="0">
                <a:latin typeface="Bookman Old Style" panose="02050604050505020204" pitchFamily="18" charset="0"/>
              </a:rPr>
              <a:t>. Например, коллекции не важно что хранить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double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98" y="304800"/>
            <a:ext cx="12292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count;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T[] values =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T[4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index;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count - 1;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ООП, Инкапсуляция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основе ООП лежит 3 принципа: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36195"/>
            <a:ext cx="8309610" cy="46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10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Add(T item)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Capacity)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values[count] = item;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T[Capacity * 2];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for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8600" y="381000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doubles2.Add(1.0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doubles2.Add(2.3);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Видно, что на месте типа </a:t>
            </a:r>
            <a:r>
              <a:rPr lang="ru-RU" sz="2400" b="1" dirty="0">
                <a:latin typeface="Bookman Old Style" panose="02050604050505020204" pitchFamily="18" charset="0"/>
              </a:rPr>
              <a:t>Т</a:t>
            </a:r>
            <a:r>
              <a:rPr lang="ru-RU" sz="2400" dirty="0">
                <a:latin typeface="Bookman Old Style" panose="02050604050505020204" pitchFamily="18" charset="0"/>
              </a:rPr>
              <a:t> может быть любой тип и функционирование списка от этого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изменится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7650" y="65435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Индексаторы позволяют индексировать объекты и обращаться к данным по индексу. Фактически с помощью индексаторов мы можем работать с объектами как с массивами. По форме они напоминают свойства со стандартными блоками </a:t>
            </a:r>
            <a:r>
              <a:rPr lang="ru-RU" sz="2200" b="1" dirty="0" err="1">
                <a:latin typeface="Bookman Old Style" panose="02050604050505020204" pitchFamily="18" charset="0"/>
              </a:rPr>
              <a:t>get</a:t>
            </a:r>
            <a:r>
              <a:rPr lang="ru-RU" sz="2200" dirty="0">
                <a:latin typeface="Bookman Old Style" panose="02050604050505020204" pitchFamily="18" charset="0"/>
              </a:rPr>
              <a:t> и </a:t>
            </a:r>
            <a:r>
              <a:rPr lang="ru-RU" sz="2200" b="1" dirty="0" err="1">
                <a:latin typeface="Bookman Old Style" panose="02050604050505020204" pitchFamily="18" charset="0"/>
              </a:rPr>
              <a:t>set</a:t>
            </a:r>
            <a:r>
              <a:rPr lang="ru-RU" sz="2200" dirty="0">
                <a:latin typeface="Bookman Old Style" panose="02050604050505020204" pitchFamily="18" charset="0"/>
              </a:rPr>
              <a:t>, которые возвращают и присваивают значение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index]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 = value;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0"/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doubles2.Add(1.0);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doubles2.Add(2.3);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//теперь можно обратиться по индексу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doubles2[1] = 2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Ограничение обобщения, слово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9550" y="654356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мы хотим, чтобы тип </a:t>
            </a:r>
            <a:r>
              <a:rPr lang="ru-RU" sz="2400" b="1" dirty="0" smtClean="0">
                <a:latin typeface="Bookman Old Style" panose="02050604050505020204" pitchFamily="18" charset="0"/>
              </a:rPr>
              <a:t>Т</a:t>
            </a:r>
            <a:r>
              <a:rPr lang="ru-RU" sz="2400" dirty="0" smtClean="0">
                <a:latin typeface="Bookman Old Style" panose="02050604050505020204" pitchFamily="18" charset="0"/>
              </a:rPr>
              <a:t> не был произвольным, а, например, чтобы он был потомком некоторого класса или реализовал интерфейс, то необходимо использовать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where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 :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endParaRPr lang="ru-RU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мы сможем помещать в коллекцию только, тех кто </a:t>
            </a:r>
            <a:r>
              <a:rPr lang="ru-RU" sz="2400" dirty="0" smtClean="0">
                <a:latin typeface="Bookman Old Style" panose="02050604050505020204" pitchFamily="18" charset="0"/>
              </a:rPr>
              <a:t>наследуется от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speakers[0].Speak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3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237020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Типы ограничений и стандартные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класс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структуру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- универсальный параметр должен представлять тип, который имеет общедоступный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конструктор без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параметров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коллекции обобщенного типа,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HashSet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2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Класс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>
                <a:latin typeface="Bookman Old Style" panose="02050604050505020204" pitchFamily="18" charset="0"/>
              </a:rPr>
              <a:t>предоставляет </a:t>
            </a:r>
            <a:r>
              <a:rPr lang="ru-RU" sz="2200" b="1" dirty="0">
                <a:latin typeface="Bookman Old Style" panose="02050604050505020204" pitchFamily="18" charset="0"/>
              </a:rPr>
              <a:t>высокопроизводительные</a:t>
            </a:r>
            <a:r>
              <a:rPr lang="ru-RU" sz="2200" dirty="0">
                <a:latin typeface="Bookman Old Style" panose="02050604050505020204" pitchFamily="18" charset="0"/>
              </a:rPr>
              <a:t> операции </a:t>
            </a:r>
            <a:r>
              <a:rPr lang="ru-RU" sz="2200" dirty="0" smtClean="0">
                <a:latin typeface="Bookman Old Style" panose="02050604050505020204" pitchFamily="18" charset="0"/>
              </a:rPr>
              <a:t>для работы с коллекциями.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 smtClean="0">
                <a:latin typeface="Bookman Old Style" panose="02050604050505020204" pitchFamily="18" charset="0"/>
              </a:rPr>
              <a:t>не </a:t>
            </a:r>
            <a:r>
              <a:rPr lang="ru-RU" sz="2200" dirty="0">
                <a:latin typeface="Bookman Old Style" panose="02050604050505020204" pitchFamily="18" charset="0"/>
              </a:rPr>
              <a:t>содержит повторяющихся </a:t>
            </a:r>
            <a:r>
              <a:rPr lang="ru-RU" sz="2200" dirty="0" smtClean="0">
                <a:latin typeface="Bookman Old Style" panose="02050604050505020204" pitchFamily="18" charset="0"/>
              </a:rPr>
              <a:t>элементов. Для поиска элемента в коллекции используется </a:t>
            </a:r>
            <a:r>
              <a:rPr lang="ru-RU" sz="2200" b="1" dirty="0" smtClean="0">
                <a:latin typeface="Bookman Old Style" panose="02050604050505020204" pitchFamily="18" charset="0"/>
              </a:rPr>
              <a:t>хеш-функция</a:t>
            </a:r>
            <a:r>
              <a:rPr lang="ru-RU" sz="2200" dirty="0" smtClean="0">
                <a:latin typeface="Bookman Old Style" panose="02050604050505020204" pitchFamily="18" charset="0"/>
              </a:rPr>
              <a:t> (функция, которая некоторым образом сопоставляет каждому элементу целое число, уникально идентифицирующее элемент).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200" dirty="0" smtClean="0">
                <a:latin typeface="Bookman Old Style" panose="02050604050505020204" pitchFamily="18" charset="0"/>
              </a:rPr>
              <a:t>лучше в качестве типа </a:t>
            </a:r>
            <a:r>
              <a:rPr lang="en-US" sz="2200" b="1" dirty="0" smtClean="0">
                <a:latin typeface="Bookman Old Style" panose="02050604050505020204" pitchFamily="18" charset="0"/>
              </a:rPr>
              <a:t>T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использовать простые типы, для которых хеш-функция вычисляется без коллизий (ошибок, когда для разных объектов хеш-функция получается одинаковой).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Примеры</a:t>
            </a:r>
            <a:r>
              <a:rPr lang="en-US" sz="2200" i="1" dirty="0" smtClean="0">
                <a:latin typeface="Bookman Old Style" panose="02050604050505020204" pitchFamily="18" charset="0"/>
              </a:rPr>
              <a:t> </a:t>
            </a:r>
            <a:r>
              <a:rPr lang="ru-RU" sz="2200" i="1" dirty="0" smtClean="0">
                <a:latin typeface="Bookman Old Style" panose="02050604050505020204" pitchFamily="18" charset="0"/>
              </a:rPr>
              <a:t>наиболее подходящих типов</a:t>
            </a:r>
            <a:r>
              <a:rPr lang="ru-RU" sz="2200" dirty="0" smtClean="0">
                <a:latin typeface="Bookman Old Style" panose="02050604050505020204" pitchFamily="18" charset="0"/>
              </a:rPr>
              <a:t>: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int</a:t>
            </a:r>
            <a:r>
              <a:rPr lang="ru-RU" sz="2200" dirty="0" smtClean="0">
                <a:latin typeface="Bookman Old Style" panose="02050604050505020204" pitchFamily="18" charset="0"/>
              </a:rPr>
              <a:t>, его </a:t>
            </a:r>
            <a:r>
              <a:rPr lang="ru-RU" sz="2200" b="1" dirty="0" smtClean="0">
                <a:latin typeface="Bookman Old Style" panose="02050604050505020204" pitchFamily="18" charset="0"/>
              </a:rPr>
              <a:t>аналоги</a:t>
            </a:r>
            <a:r>
              <a:rPr lang="ru-RU" sz="2200" dirty="0" smtClean="0">
                <a:latin typeface="Bookman Old Style" panose="02050604050505020204" pitchFamily="18" charset="0"/>
              </a:rPr>
              <a:t>, а также </a:t>
            </a:r>
            <a:r>
              <a:rPr lang="ru-RU" sz="2200" b="1" dirty="0" smtClean="0">
                <a:latin typeface="Bookman Old Style" panose="02050604050505020204" pitchFamily="18" charset="0"/>
              </a:rPr>
              <a:t>кортежи</a:t>
            </a:r>
            <a:r>
              <a:rPr lang="ru-RU" sz="2200" dirty="0" smtClean="0">
                <a:latin typeface="Bookman Old Style" panose="02050604050505020204" pitchFamily="18" charset="0"/>
              </a:rPr>
              <a:t> данных типов.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 2:</a:t>
            </a:r>
            <a:r>
              <a:rPr lang="ru-RU" sz="2200" dirty="0" smtClean="0">
                <a:latin typeface="Bookman Old Style" panose="02050604050505020204" pitchFamily="18" charset="0"/>
              </a:rPr>
              <a:t> тип </a:t>
            </a:r>
            <a:r>
              <a:rPr lang="en-US" sz="2200" b="1" dirty="0" smtClean="0">
                <a:latin typeface="Bookman Old Style" panose="02050604050505020204" pitchFamily="18" charset="0"/>
              </a:rPr>
              <a:t>Dictionary&lt;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Tkey,Tvalue</a:t>
            </a:r>
            <a:r>
              <a:rPr lang="en-US" sz="2200" b="1" dirty="0" smtClean="0">
                <a:latin typeface="Bookman Old Style" panose="02050604050505020204" pitchFamily="18" charset="0"/>
              </a:rPr>
              <a:t>&gt;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работает аналогично, но хеш-функция вычисляется для ключа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</a:t>
            </a:r>
            <a:r>
              <a:rPr lang="en-US" sz="2200" dirty="0" smtClean="0">
                <a:latin typeface="Bookman Old Style" panose="02050604050505020204" pitchFamily="18" charset="0"/>
              </a:rPr>
              <a:t>, </a:t>
            </a:r>
            <a:r>
              <a:rPr lang="ru-RU" sz="2200" dirty="0" smtClean="0">
                <a:latin typeface="Bookman Old Style" panose="02050604050505020204" pitchFamily="18" charset="0"/>
              </a:rPr>
              <a:t>по которому лежит значение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Tvalue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скорость работы списка </a:t>
            </a:r>
            <a:r>
              <a:rPr lang="en-US" sz="2400" dirty="0" smtClean="0">
                <a:latin typeface="Bookman Old Style" panose="02050604050505020204" pitchFamily="18" charset="0"/>
              </a:rPr>
              <a:t>List </a:t>
            </a:r>
            <a:r>
              <a:rPr lang="ru-RU" sz="2400" dirty="0" smtClean="0">
                <a:latin typeface="Bookman Old Style" panose="02050604050505020204" pitchFamily="18" charset="0"/>
              </a:rPr>
              <a:t>с множеством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HashSet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_000_000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добавления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7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поиска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368" y="2686050"/>
            <a:ext cx="112029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10 000 тиков = 1 </a:t>
            </a:r>
            <a:r>
              <a:rPr lang="ru-RU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мс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Как видим, добавление элементов в 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HashSet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занимает немного меньше времени. На практике это справедливо далеко не всегда, зависит от количества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Поиск занимает значительно меньше времени. Чем больше данных тем заметнее преимущество в поиске.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8" y="333225"/>
            <a:ext cx="1120296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6220" y="0"/>
            <a:ext cx="1166622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разделения интерфейса (создание методов, позволяющих работать с классом) и реализации (содержимое класса, данные).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2472680"/>
            <a:ext cx="7047344" cy="41237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9632" y="1518164"/>
            <a:ext cx="761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практике это означает, что класс должен состоять из двух частей: интерфейса и реализации.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реализации большинства языков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программирования обеспечивается </a:t>
            </a:r>
            <a:r>
              <a:rPr lang="ru-RU" sz="2400" dirty="0">
                <a:latin typeface="Bookman Old Style" panose="02050604050505020204" pitchFamily="18" charset="0"/>
              </a:rPr>
              <a:t>механизм сокрытия, позволяющий разграничивать доступ к различным частям компонента.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855185"/>
            <a:ext cx="112029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.second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second;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Можно создавать обобщения с 2 и более параметрами,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4852" y="473792"/>
            <a:ext cx="11202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Display()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$"First: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{first}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322621"/>
            <a:ext cx="12058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&gt;(1,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pair1.Display();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1, Second: 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"Pi"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pair2.Display();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Pi, Second: 3.14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pair3.Display();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True, Second: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665650"/>
            <a:ext cx="558242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1346005"/>
            <a:ext cx="115745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Обобщенный метод для объединения двух массивов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MergeArrays&lt;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array1,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новый массив для объединенных данных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[array1.Length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array2.Length];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первого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(array1,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array1.Length);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второго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(array2,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array1.Length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array2.Length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Обобщением бывает не обязательно класс, возможно создать обобщение-метод,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8821" y="393505"/>
            <a:ext cx="11574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целых чисел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intArray1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intArray2 = { 4, 5, 6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(intArray1, intArray2);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 массив целых чисел: 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1, 2, 3, 4, 5, 6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строк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stringArray1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"banana"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stringArray2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"cherry"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(stringArray1, stringArray2);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строк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apple, banana, cherry, date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Принципы ООП: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YouTube (Sergey </a:t>
            </a:r>
            <a:r>
              <a:rPr lang="en-US" sz="2400" dirty="0" err="1">
                <a:latin typeface="Bookman Old Style" panose="02050604050505020204" pitchFamily="18" charset="0"/>
              </a:rPr>
              <a:t>Kazantsev</a:t>
            </a:r>
            <a:r>
              <a:rPr lang="en-US" sz="2400" dirty="0">
                <a:latin typeface="Bookman Old Style" panose="020506040505050202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https://www.youtube.com/watch?v=-UI2NXz0LBs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learn.microsoft.com/ru-ru/dotnet/csharp/fundamentals/tutorials/oop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Преобразования сложных типов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https://metanit.com/sharp/tutorial/3.11.php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Обобщения: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metanit.com/sharp/tutorial/3.12.php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learn.microsoft.com/ru-ru/dotnet/csharp/fundamentals/types/generics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8000" y="31931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банковский счёт</a:t>
            </a: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 для инициализации банковского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Начальный баланс равен 0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текущего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53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внесения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Deposit(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+=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Внесено: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внесения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1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14216</TotalTime>
  <Words>3946</Words>
  <Application>Microsoft Office PowerPoint</Application>
  <PresentationFormat>Широкоэкранный</PresentationFormat>
  <Paragraphs>724</Paragraphs>
  <Slides>65</Slides>
  <Notes>65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3.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766</cp:revision>
  <dcterms:modified xsi:type="dcterms:W3CDTF">2025-03-08T17:31:25Z</dcterms:modified>
</cp:coreProperties>
</file>