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3"/>
  </p:notesMasterIdLst>
  <p:sldIdLst>
    <p:sldId id="273" r:id="rId2"/>
    <p:sldId id="1048" r:id="rId3"/>
    <p:sldId id="1050" r:id="rId4"/>
    <p:sldId id="1049" r:id="rId5"/>
    <p:sldId id="1020" r:id="rId6"/>
    <p:sldId id="1022" r:id="rId7"/>
    <p:sldId id="1024" r:id="rId8"/>
    <p:sldId id="1025" r:id="rId9"/>
    <p:sldId id="1041" r:id="rId10"/>
    <p:sldId id="1023" r:id="rId11"/>
    <p:sldId id="969" r:id="rId12"/>
    <p:sldId id="995" r:id="rId13"/>
    <p:sldId id="1016" r:id="rId14"/>
    <p:sldId id="996" r:id="rId15"/>
    <p:sldId id="997" r:id="rId16"/>
    <p:sldId id="1026" r:id="rId17"/>
    <p:sldId id="1018" r:id="rId18"/>
    <p:sldId id="1043" r:id="rId19"/>
    <p:sldId id="1000" r:id="rId20"/>
    <p:sldId id="1051" r:id="rId21"/>
    <p:sldId id="1052" r:id="rId22"/>
    <p:sldId id="1053" r:id="rId23"/>
    <p:sldId id="1054" r:id="rId24"/>
    <p:sldId id="984" r:id="rId25"/>
    <p:sldId id="1044" r:id="rId26"/>
    <p:sldId id="1027" r:id="rId27"/>
    <p:sldId id="1003" r:id="rId28"/>
    <p:sldId id="1045" r:id="rId29"/>
    <p:sldId id="1004" r:id="rId30"/>
    <p:sldId id="1028" r:id="rId31"/>
    <p:sldId id="1005" r:id="rId32"/>
    <p:sldId id="1006" r:id="rId33"/>
    <p:sldId id="1007" r:id="rId34"/>
    <p:sldId id="1060" r:id="rId35"/>
    <p:sldId id="1008" r:id="rId36"/>
    <p:sldId id="1009" r:id="rId37"/>
    <p:sldId id="1047" r:id="rId38"/>
    <p:sldId id="1011" r:id="rId39"/>
    <p:sldId id="1055" r:id="rId40"/>
    <p:sldId id="1057" r:id="rId41"/>
    <p:sldId id="105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2523" autoAdjust="0"/>
  </p:normalViewPr>
  <p:slideViewPr>
    <p:cSldViewPr snapToGrid="0">
      <p:cViewPr varScale="1">
        <p:scale>
          <a:sx n="76" d="100"/>
          <a:sy n="76" d="100"/>
        </p:scale>
        <p:origin x="132" y="4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5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9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4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9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8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5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0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0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2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9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3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1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7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0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1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0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9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0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4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6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0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72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2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7.ph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sharp/programming-guide/classes-and-structs/access-modifiers" TargetMode="External"/><Relationship Id="rId5" Type="http://schemas.openxmlformats.org/officeDocument/2006/relationships/hyperlink" Target="https://metanit.com/sharp/tutorial/3.2.php" TargetMode="External"/><Relationship Id="rId4" Type="http://schemas.openxmlformats.org/officeDocument/2006/relationships/hyperlink" Target="https://ulearn.me/course/cs2/Nasledovanie_14b5c0cc-8d6e-464c-91b4-45e91839a2ef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4.php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learn.me/course/cs2/Svoystva_76ec7986-01b1-43ef-9022-8228ce25a9ed" TargetMode="External"/><Relationship Id="rId4" Type="http://schemas.openxmlformats.org/officeDocument/2006/relationships/hyperlink" Target="https://learn.microsoft.com/ru-ru/dotnet/csharp/properti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67019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ООП в языке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4235725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Модификаторы доступа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latin typeface="Bookman Old Style" panose="02050604050505020204" pitchFamily="18" charset="0"/>
              </a:rPr>
              <a:t>указать, что от класса нельзя наследоваться необходимо записать спец. слово </a:t>
            </a:r>
            <a:r>
              <a:rPr lang="en-US" sz="2400" b="1" dirty="0">
                <a:latin typeface="Bookman Old Style" panose="02050604050505020204" pitchFamily="18" charset="0"/>
              </a:rPr>
              <a:t>sealed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перед </a:t>
            </a:r>
            <a:r>
              <a:rPr lang="en-US" sz="2400" b="1" dirty="0">
                <a:latin typeface="Bookman Old Style" panose="02050604050505020204" pitchFamily="18" charset="0"/>
              </a:rPr>
              <a:t>class</a:t>
            </a:r>
            <a:r>
              <a:rPr lang="ru-RU" sz="2400" dirty="0">
                <a:latin typeface="Bookman Old Style" panose="02050604050505020204" pitchFamily="18" charset="0"/>
              </a:rPr>
              <a:t>. Следует запрещать наследоваться </a:t>
            </a:r>
            <a:r>
              <a:rPr lang="ru-RU" sz="2400" b="1" dirty="0">
                <a:latin typeface="Bookman Old Style" panose="02050604050505020204" pitchFamily="18" charset="0"/>
              </a:rPr>
              <a:t>всегда</a:t>
            </a:r>
            <a:r>
              <a:rPr lang="ru-RU" sz="2400" dirty="0">
                <a:latin typeface="Bookman Old Style" panose="02050604050505020204" pitchFamily="18" charset="0"/>
              </a:rPr>
              <a:t>, когда класс не предусматривает, что от него будут наследоваться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Полный список модификаторов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доступа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языке C# применяются следующие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(от наиболее закрытых к открытым)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file</a:t>
            </a:r>
            <a:r>
              <a:rPr lang="ru-RU" sz="2400" dirty="0">
                <a:latin typeface="Bookman Old Style" panose="02050604050505020204" pitchFamily="18" charset="0"/>
              </a:rPr>
              <a:t>: добавлен в версии C# 11 и применяется к типам, например, классам и структурам. Класс или структура с таким модификатором доступны только из текущего файла кода.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: закрытый или приватный компонент класса или структуры. Приватный компонент доступен только в рамках своего класса или структуры.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private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protected</a:t>
            </a:r>
            <a:r>
              <a:rPr lang="ru-RU" sz="2400" dirty="0">
                <a:latin typeface="Bookman Old Style" panose="02050604050505020204" pitchFamily="18" charset="0"/>
              </a:rPr>
              <a:t>: компонент класса доступен из любого места в своем классе или в производных классах, которые определены в той же сборке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93790"/>
            <a:ext cx="12192000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protected</a:t>
            </a:r>
            <a:r>
              <a:rPr lang="ru-RU" sz="2400" smtClean="0">
                <a:latin typeface="Bookman Old Style" panose="02050604050505020204" pitchFamily="18" charset="0"/>
              </a:rPr>
              <a:t>: такой компонент класса доступен из любого места в своем классе или в производных классах. При этом производные классы могут располагаться в других сборках.</a:t>
            </a:r>
            <a:endParaRPr lang="ru-RU" sz="2400" b="1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internal</a:t>
            </a:r>
            <a:r>
              <a:rPr lang="ru-RU" sz="2400" smtClean="0">
                <a:latin typeface="Bookman Old Style" panose="02050604050505020204" pitchFamily="18" charset="0"/>
              </a:rPr>
              <a:t>: компоненты класса или структуры доступен из любого места кода в той же сборке, однако он недоступен для других программ и сборок.</a:t>
            </a: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protected internal</a:t>
            </a:r>
            <a:r>
              <a:rPr lang="ru-RU" sz="2400" smtClean="0">
                <a:latin typeface="Bookman Old Style" panose="02050604050505020204" pitchFamily="18" charset="0"/>
              </a:rPr>
              <a:t>: совмещает функционал двух модификаторов protected и internal. Такой компонент класса доступен из любого места в текущей сборке и из производных классов, которые могут располагаться в других сборках.</a:t>
            </a: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public</a:t>
            </a:r>
            <a:r>
              <a:rPr lang="ru-RU" sz="2400" smtClean="0">
                <a:latin typeface="Bookman Old Style" panose="02050604050505020204" pitchFamily="18" charset="0"/>
              </a:rPr>
              <a:t>: публичный, общедоступный компонент класса или структуры. Такой компонент доступен из любого места в коде, а также из других программ и сборок.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498"/>
            <a:ext cx="12213548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Мы можем явно задать модификатор доступа, а можем его и не </a:t>
            </a:r>
            <a:r>
              <a:rPr lang="ru-RU" sz="2400" dirty="0" smtClean="0">
                <a:latin typeface="Bookman Old Style" panose="02050604050505020204" pitchFamily="18" charset="0"/>
              </a:rPr>
              <a:t>указывать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$"Name: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для компонентов не определен модификатор доступа, то по умолчанию для них применяется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. Например, в примере выше переменная </a:t>
            </a:r>
            <a:r>
              <a:rPr lang="ru-RU" sz="2400" b="1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неявно будет иметь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5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" y="0"/>
            <a:ext cx="12192001" cy="651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Классы и структуры, которые объявлены без модификатора и которые расположены вне других типов, по умолчанию имеют доступ </a:t>
            </a:r>
            <a:r>
              <a:rPr lang="ru-RU" sz="2400" dirty="0" err="1">
                <a:latin typeface="Bookman Old Style" panose="02050604050505020204" pitchFamily="18" charset="0"/>
              </a:rPr>
              <a:t>internal</a:t>
            </a:r>
            <a:r>
              <a:rPr lang="ru-RU" sz="2400" dirty="0">
                <a:latin typeface="Bookman Old Style" panose="02050604050505020204" pitchFamily="18" charset="0"/>
              </a:rPr>
              <a:t>, а вложенные классы и структуры, как и остальные компоненты классов/структур имеют модификатор </a:t>
            </a:r>
            <a:r>
              <a:rPr lang="ru-RU" sz="2400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Phone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Camera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класс </a:t>
            </a:r>
            <a:r>
              <a:rPr lang="ru-RU" sz="2400" dirty="0" err="1">
                <a:latin typeface="Bookman Old Style" panose="02050604050505020204" pitchFamily="18" charset="0"/>
              </a:rPr>
              <a:t>Phone</a:t>
            </a:r>
            <a:r>
              <a:rPr lang="ru-RU" sz="2400" dirty="0">
                <a:latin typeface="Bookman Old Style" panose="02050604050505020204" pitchFamily="18" charset="0"/>
              </a:rPr>
              <a:t> не является вложенным ни в один другой класс/структуру, поэтому неявно имеет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internal</a:t>
            </a:r>
            <a:r>
              <a:rPr lang="ru-RU" sz="2400" dirty="0">
                <a:latin typeface="Bookman Old Style" panose="02050604050505020204" pitchFamily="18" charset="0"/>
              </a:rPr>
              <a:t>. А структура </a:t>
            </a:r>
            <a:r>
              <a:rPr lang="ru-RU" sz="2400" dirty="0" err="1">
                <a:latin typeface="Bookman Old Style" panose="02050604050505020204" pitchFamily="18" charset="0"/>
              </a:rPr>
              <a:t>Camera</a:t>
            </a:r>
            <a:r>
              <a:rPr lang="ru-RU" sz="2400" dirty="0">
                <a:latin typeface="Bookman Old Style" panose="02050604050505020204" pitchFamily="18" charset="0"/>
              </a:rPr>
              <a:t> является вложенной, поэтому, как и другие компоненты класса, неявно имеет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" y="0"/>
            <a:ext cx="12192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//здесь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здесь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Name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name)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"123"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//здесь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58861" y="0"/>
            <a:ext cx="3933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модификатор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protected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417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Cascadia Mono" panose="020B0609020000020004" pitchFamily="49" charset="0"/>
              </a:rPr>
              <a:t>Рассмотрим использование различных модификаторов доступа:</a:t>
            </a: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State </a:t>
            </a:r>
            <a:r>
              <a:rPr lang="nb-NO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все равно, что internal class State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 умолчанию имеет модификатор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defaultVar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метод доступен только из текущего 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privateVar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из текущего класса и производных классов, которые определены в этом же проекте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protectedPrivateVar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из текущего класса и производных классов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protectedVar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417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доступен в любом месте текущего проекта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internalVar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в любом месте текущего проекта и из классов-наследников в других проектах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protectedInternalVar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в любом месте программы, а также для других программ и сборок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87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посмотрим, как мы сможем использовать переменные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в другом классе, который, допустим, будет называться </a:t>
            </a:r>
            <a:r>
              <a:rPr lang="ru-RU" sz="2400" b="1" dirty="0" err="1">
                <a:latin typeface="Bookman Old Style" panose="02050604050505020204" pitchFamily="18" charset="0"/>
              </a:rPr>
              <a:t>StateConsumer</a:t>
            </a:r>
            <a:r>
              <a:rPr lang="ru-RU" sz="2400" dirty="0">
                <a:latin typeface="Bookman Old Style" panose="02050604050505020204" pitchFamily="18" charset="0"/>
              </a:rPr>
              <a:t> и который расположен в том же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проекте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StateConsumer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State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state.PrintPrivate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state.PrintProtectedPrivate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Ошибка, получить 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Введение в модификаторы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доступа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поля, методы и остальные компоненты класса имеют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</a:t>
            </a:r>
            <a:r>
              <a:rPr lang="ru-RU" sz="2400" dirty="0">
                <a:latin typeface="Bookman Old Style" panose="02050604050505020204" pitchFamily="18" charset="0"/>
              </a:rPr>
              <a:t>. Модификаторы доступа позволяют задать допустимую область видимости для компонентов класса. То есть модификаторы доступа определяют контекст, в котором можно употреблять данную переменную или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[модификатор доступа]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[модификатор доступа]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Поле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Определение: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Поле</a:t>
            </a:r>
            <a:r>
              <a:rPr lang="ru-RU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переменная любого типа, </a:t>
            </a:r>
            <a:r>
              <a:rPr lang="ru-RU" sz="2400" dirty="0">
                <a:latin typeface="Bookman Old Style" panose="02050604050505020204" pitchFamily="18" charset="0"/>
              </a:rPr>
              <a:t>принадлежащая </a:t>
            </a:r>
            <a:r>
              <a:rPr lang="ru-RU" sz="2400" dirty="0" smtClean="0">
                <a:latin typeface="Bookman Old Style" panose="02050604050505020204" pitchFamily="18" charset="0"/>
              </a:rPr>
              <a:t>непосредственно классу или структуре.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Постановка проблемы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4356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поле и добавим методы для обеспечения доступа: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возвращаем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name = value;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новое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метод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добавим проверку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(value))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Имя должно быть не менее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символов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= value;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новое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2995" y="0"/>
            <a:ext cx="117389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работы с данным классом: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p.GetName</a:t>
            </a:r>
            <a:r>
              <a:rPr lang="en-US" sz="2400" dirty="0">
                <a:latin typeface="Consolas" panose="020B06090202040302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примере использование методов удобно,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однако, если необходимо использовать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GetName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вместе с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SetName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читаемость кода ухудшается: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p2.SetName(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Иваныч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latin typeface="Consolas" panose="020B0609020204030204" pitchFamily="49" charset="0"/>
              </a:rPr>
              <a:t>p</a:t>
            </a:r>
            <a:r>
              <a:rPr lang="ru-RU" sz="2400" dirty="0" smtClean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GetName</a:t>
            </a:r>
            <a:r>
              <a:rPr lang="en-US" sz="2400" dirty="0" smtClean="0">
                <a:latin typeface="Consolas" panose="020B0609020204030204" pitchFamily="49" charset="0"/>
              </a:rPr>
              <a:t>()}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28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2422" y="0"/>
            <a:ext cx="1173891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Удобнее было бы работать с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name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с помощью методов, а как с обычным полем: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= p.name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Иваныч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ru-RU" sz="2400" dirty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.name}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но в таком случае мы потеряем проверку данных (метод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SetName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существует элемент, объединяющий преимущества полей и методов. Данный элемент называется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3567" y="654356"/>
            <a:ext cx="1194486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обычных методов в языке C# предусмотрены специальные методы доступа, которые называют свойства. Они обеспечивают простой доступ к полям классов и структур</a:t>
            </a:r>
            <a:r>
              <a:rPr lang="ru-RU" sz="2400" dirty="0" smtClean="0">
                <a:latin typeface="Bookman Old Style" panose="02050604050505020204" pitchFamily="18" charset="0"/>
              </a:rPr>
              <a:t>, позволяют </a:t>
            </a:r>
            <a:r>
              <a:rPr lang="ru-RU" sz="2400" dirty="0">
                <a:latin typeface="Bookman Old Style" panose="02050604050505020204" pitchFamily="18" charset="0"/>
              </a:rPr>
              <a:t>узнать </a:t>
            </a:r>
            <a:r>
              <a:rPr lang="ru-RU" sz="2400" dirty="0" smtClean="0">
                <a:latin typeface="Bookman Old Style" panose="02050604050505020204" pitchFamily="18" charset="0"/>
              </a:rPr>
              <a:t>или установить значение.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[модификатор_1]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тип_свойства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название_свойства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[модификатор_2]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действия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выполняемые при получении значения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свойства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[модификатор_3]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действия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выполняемые при установке значения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свойства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Модификаторы 2 и 3 не могут быть установлены одновременно. Модификаторы 2 и 3 должны быть более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ограничивающими,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чем модификатор 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Bookman Old Style" panose="02050604050505020204" pitchFamily="18" charset="0"/>
              </a:rPr>
              <a:t>Рассмотрим пример работы с переменной </a:t>
            </a:r>
            <a:r>
              <a:rPr lang="en-US" altLang="ru-RU" sz="2400" b="1" dirty="0" smtClean="0">
                <a:latin typeface="Bookman Old Style" panose="02050604050505020204" pitchFamily="18" charset="0"/>
              </a:rPr>
              <a:t>name</a:t>
            </a:r>
            <a:r>
              <a:rPr lang="en-US" alt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altLang="ru-RU" sz="2400" dirty="0" smtClean="0">
                <a:latin typeface="Bookman Old Style" panose="02050604050505020204" pitchFamily="18" charset="0"/>
              </a:rPr>
              <a:t>через свойства.</a:t>
            </a:r>
            <a:endParaRPr lang="ru-RU" alt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 </a:t>
            </a:r>
            <a:endParaRPr lang="ru-RU" sz="2400" dirty="0" smtClean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возвращаем значение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spc="-8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spc="-80" dirty="0">
                <a:solidFill>
                  <a:srgbClr val="008000"/>
                </a:solidFill>
                <a:latin typeface="Cascadia Mono" panose="020B0609020000020004" pitchFamily="49" charset="0"/>
              </a:rPr>
              <a:t>устанавливаем новое значение </a:t>
            </a:r>
            <a:r>
              <a:rPr lang="ru-RU" sz="2400" spc="-8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  <a:endParaRPr lang="en-US" sz="2400" spc="-8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Блоки </a:t>
            </a:r>
            <a:r>
              <a:rPr lang="en-US" sz="2400" b="1" dirty="0">
                <a:latin typeface="Bookman Old Style" panose="02050604050505020204" pitchFamily="18" charset="0"/>
              </a:rPr>
              <a:t>get, set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методы и необходимы для обработки и поддержания целостности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Они должны содержать простую логику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Обратите внимание: </a:t>
            </a:r>
            <a:r>
              <a:rPr lang="ru-RU" sz="2400" dirty="0">
                <a:latin typeface="Bookman Old Style" panose="02050604050505020204" pitchFamily="18" charset="0"/>
              </a:rPr>
              <a:t>переменная </a:t>
            </a:r>
            <a:r>
              <a:rPr lang="en-US" sz="2400" b="1" dirty="0">
                <a:latin typeface="Bookman Old Style" panose="02050604050505020204" pitchFamily="18" charset="0"/>
              </a:rPr>
              <a:t>name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имеет закрытый модификатор </a:t>
            </a:r>
            <a:r>
              <a:rPr lang="en-US" sz="2400" dirty="0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, свойство </a:t>
            </a:r>
            <a:r>
              <a:rPr lang="en-US" sz="2400" b="1" dirty="0" smtClean="0">
                <a:latin typeface="Bookman Old Style" panose="02050604050505020204" pitchFamily="18" charset="0"/>
              </a:rPr>
              <a:t>Name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</a:t>
            </a:r>
            <a:r>
              <a:rPr lang="ru-RU" sz="2400" dirty="0">
                <a:latin typeface="Bookman Old Style" panose="02050604050505020204" pitchFamily="18" charset="0"/>
              </a:rPr>
              <a:t>открытый модификатор </a:t>
            </a:r>
            <a:r>
              <a:rPr lang="en-US" sz="2400" dirty="0">
                <a:latin typeface="Bookman Old Style" panose="02050604050505020204" pitchFamily="18" charset="0"/>
              </a:rPr>
              <a:t>public.</a:t>
            </a:r>
          </a:p>
        </p:txBody>
      </p:sp>
    </p:spTree>
    <p:extLst>
      <p:ext uri="{BB962C8B-B14F-4D97-AF65-F5344CB8AC3E}">
        <p14:creationId xmlns:p14="http://schemas.microsoft.com/office/powerpoint/2010/main" val="24822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Устанавливаем свойство - срабатывает блок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значение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 и есть передаваемое в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value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Получаем значение свойства и присваиваем его переменной - срабатывает блок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89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с обработкой значений в свойстве.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 1 || value &gt; 120)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вне диапазона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от 1 до 120"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age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9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изменяем значение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свойства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-23;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вне диапазона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от 1 до 120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37 -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 не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изменился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Свойства только для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чтения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свойство для чтения - можно получить значение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Tom,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но нельзя установить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"Bob"; !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свойство только для чтения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6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Некоторые базовые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модификаторы </a:t>
            </a:r>
            <a:r>
              <a:rPr lang="ru-RU" sz="2400" b="1" dirty="0">
                <a:latin typeface="Bookman Old Style" panose="02050604050505020204" pitchFamily="18" charset="0"/>
              </a:rPr>
              <a:t>доступа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: закрытый или приватный компонент класса или структуры. Приватный компонент доступен только в рамках своего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: публичный, общедоступный компонент класса или структуры. Такой компонент доступен из любого места в </a:t>
            </a:r>
            <a:r>
              <a:rPr lang="ru-RU" sz="2400" dirty="0" smtClean="0">
                <a:latin typeface="Bookman Old Style" panose="02050604050505020204" pitchFamily="18" charset="0"/>
              </a:rPr>
              <a:t>коде, а также из других программ и сборок.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Свойства только для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записи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свойство для записи - можно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устновить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но нельзя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получить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);  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свойство только для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записи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age = value;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40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Вычисляемые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свойства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Свойства необязательно связаны с определенной переменной. Они могут вычисляться на основе различных выражений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"Smith"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 Smith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0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</a:t>
            </a:r>
            <a:r>
              <a:rPr lang="ru-RU" sz="2400" dirty="0">
                <a:latin typeface="Bookman Old Style" panose="02050604050505020204" pitchFamily="18" charset="0"/>
              </a:rPr>
              <a:t>можем применять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 </a:t>
            </a:r>
            <a:r>
              <a:rPr lang="ru-RU" sz="2400" dirty="0">
                <a:latin typeface="Bookman Old Style" panose="02050604050505020204" pitchFamily="18" charset="0"/>
              </a:rPr>
              <a:t>не только ко всему свойству, но и к отдельным блокам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"Bob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";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объявлен с модификатором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name = value;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Модификатор доступа блока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 или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должен быть более ограничивающим, чем модификатор доступа </a:t>
            </a:r>
            <a:r>
              <a:rPr lang="ru-RU" sz="2400" dirty="0" smtClean="0">
                <a:latin typeface="Bookman Old Style" panose="02050604050505020204" pitchFamily="18" charset="0"/>
              </a:rPr>
              <a:t>свойства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Автоматические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Свойства управляют доступом к полям класса. Однако что, если у нас с десяток и более полей, то определять каждое поле и писать для него однотипное свойство было бы утомительно. Поэтому в .NET были добавлены автоматические свойства. Они имеют сокращенное объявление: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593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Использование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автоматических </a:t>
            </a:r>
            <a:r>
              <a:rPr lang="ru-RU" sz="2400" b="1" dirty="0">
                <a:latin typeface="Bookman Old Style" panose="02050604050505020204" pitchFamily="18" charset="0"/>
              </a:rPr>
              <a:t>свойств имеет несколько явных преимуществ:</a:t>
            </a:r>
          </a:p>
          <a:p>
            <a:pPr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Позволяет </a:t>
            </a:r>
            <a:r>
              <a:rPr lang="ru-RU" sz="2400" dirty="0" err="1">
                <a:latin typeface="Bookman Old Style" panose="02050604050505020204" pitchFamily="18" charset="0"/>
              </a:rPr>
              <a:t>версионировать</a:t>
            </a:r>
            <a:r>
              <a:rPr lang="ru-RU" sz="2400" dirty="0">
                <a:latin typeface="Bookman Old Style" panose="02050604050505020204" pitchFamily="18" charset="0"/>
              </a:rPr>
              <a:t>, если позже вам понадобится дополнительная логика. Добавление логики в геттер или сеттер не сломает существующий код.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Он позволяет корректно работать привязке данных (большинство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фреймворков</a:t>
            </a:r>
            <a:r>
              <a:rPr lang="ru-RU" sz="2400" dirty="0">
                <a:latin typeface="Bookman Old Style" panose="02050604050505020204" pitchFamily="18" charset="0"/>
              </a:rPr>
              <a:t> привязки данных не работают с полями).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72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292100"/>
            <a:ext cx="116713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Автосвойствам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можно присвоить значения по умолчанию (инициализация </a:t>
            </a:r>
            <a:r>
              <a:rPr lang="ru-RU" sz="2400" dirty="0" err="1">
                <a:latin typeface="Bookman Old Style" panose="02050604050505020204" pitchFamily="18" charset="0"/>
              </a:rPr>
              <a:t>автосвойств</a:t>
            </a:r>
            <a:r>
              <a:rPr lang="ru-RU" sz="2400" dirty="0" smtClean="0">
                <a:latin typeface="Bookman Old Style" panose="02050604050505020204" pitchFamily="18" charset="0"/>
              </a:rPr>
              <a:t>):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37;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3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Блок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init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Начиная </a:t>
            </a:r>
            <a:r>
              <a:rPr lang="ru-RU" sz="2400" dirty="0">
                <a:latin typeface="Bookman Old Style" panose="02050604050505020204" pitchFamily="18" charset="0"/>
              </a:rPr>
              <a:t>с версии C# 9.0 </a:t>
            </a:r>
            <a:r>
              <a:rPr lang="ru-RU" sz="2400" b="1" dirty="0">
                <a:latin typeface="Bookman Old Style" panose="02050604050505020204" pitchFamily="18" charset="0"/>
              </a:rPr>
              <a:t>сеттеры</a:t>
            </a:r>
            <a:r>
              <a:rPr lang="ru-RU" sz="2400" dirty="0">
                <a:latin typeface="Bookman Old Style" panose="02050604050505020204" pitchFamily="18" charset="0"/>
              </a:rPr>
              <a:t> в свойствах могут определяться с помощью оператора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init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Для установки значений свойств с </a:t>
            </a:r>
            <a:r>
              <a:rPr lang="ru-RU" sz="2400" dirty="0" err="1">
                <a:latin typeface="Bookman Old Style" panose="02050604050505020204" pitchFamily="18" charset="0"/>
              </a:rPr>
              <a:t>init</a:t>
            </a:r>
            <a:r>
              <a:rPr lang="ru-RU" sz="2400" dirty="0">
                <a:latin typeface="Bookman Old Style" panose="02050604050505020204" pitchFamily="18" charset="0"/>
              </a:rPr>
              <a:t> можно использовать только инициализатор, либо конструктор, либо при объявлении указать для него значение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</a:t>
            </a:r>
            <a:r>
              <a:rPr lang="ru-RU" sz="2400" dirty="0">
                <a:latin typeface="Bookman Old Style" panose="02050604050505020204" pitchFamily="18" charset="0"/>
              </a:rPr>
              <a:t>инициализации значений подобных свойств их значения изменить нельзя - они доступны только для чтения.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"; Ошибка - после инициализации изменить значение 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Undefined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01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name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эквивалентно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public string Name { get { return name; } 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=&gt;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52654" y="0"/>
            <a:ext cx="6539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Сокращенная запись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Как и методы, мы можем сокращать определения свойств. Поскольку блоки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специальные методы, то как и обычные методы, если они содержат одну инструкцию, то мы их можем сократить с помощью оператора </a:t>
            </a:r>
            <a:r>
              <a:rPr lang="ru-RU" sz="2400" b="1" dirty="0" smtClean="0">
                <a:latin typeface="Bookman Old Style" panose="02050604050505020204" pitchFamily="18" charset="0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31751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модификатор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required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добавлен в C# 11) указывает, что поле или свойства с этим модификатором обязательно должны быть инициализированы. Например, в следующем примере мы получим ошибку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 - свойства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инициализированы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38 };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нет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8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1300" y="266700"/>
            <a:ext cx="11671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Правила проектирования программы: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Все поля должны иметь модификатор доступа </a:t>
            </a:r>
            <a:r>
              <a:rPr lang="en-US" sz="2400" dirty="0" smtClean="0">
                <a:latin typeface="Bookman Old Style" panose="02050604050505020204" pitchFamily="18" charset="0"/>
              </a:rPr>
              <a:t>private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Если необходимо использовать модификатор доступа выше </a:t>
            </a:r>
            <a:r>
              <a:rPr lang="en-US" sz="2400" dirty="0" smtClean="0">
                <a:latin typeface="Bookman Old Style" panose="02050604050505020204" pitchFamily="18" charset="0"/>
              </a:rPr>
              <a:t>private, </a:t>
            </a:r>
            <a:r>
              <a:rPr lang="ru-RU" sz="2400" dirty="0" smtClean="0">
                <a:latin typeface="Bookman Old Style" panose="02050604050505020204" pitchFamily="18" charset="0"/>
              </a:rPr>
              <a:t>то нужно использовать свойства (или методы) для доступа к приватным полям.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12192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//Для получения доступа к полю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необходимо указать модификатор доступа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Игорь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//Если не указывать модификатор доступа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обратиться к полю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Name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 удастся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private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Игорь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Ошибка,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доступен из-за уровня защиты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850" y="1306597"/>
            <a:ext cx="194337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metanit.com/sharp/tutorial/3.7.php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ulearn.me/course/cs2/Nasledovanie_14b5c0cc-8d6e-464c-91b4-45e91839a2ef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Модификаторы доступа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metanit.com/sharp/tutorial/3.2.php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learn.microsoft.com/ru-ru/dotnet/csharp/programming-guide/classes-and-structs/access-modifiers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</a:t>
            </a:r>
            <a:r>
              <a:rPr lang="ru-RU" sz="2400" b="1" dirty="0" smtClean="0">
                <a:latin typeface="Bookman Old Style" panose="02050604050505020204" pitchFamily="18" charset="0"/>
              </a:rPr>
              <a:t>а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metanit.com/sharp/tutorial/3.4.php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learn.microsoft.com/ru-ru/dotnet/csharp/properties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ulearn.me/course/cs2/Svoystva_76ec7986-01b1-43ef-9022-8228ce25a9ed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  <a:r>
              <a:rPr lang="ru-RU" sz="2400" dirty="0" smtClean="0">
                <a:latin typeface="Bookman Old Style" panose="02050604050505020204" pitchFamily="18" charset="0"/>
              </a:rPr>
              <a:t> —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нового класса </a:t>
            </a:r>
            <a:r>
              <a:rPr lang="ru-RU" sz="2400" b="1" dirty="0">
                <a:latin typeface="Bookman Old Style" panose="02050604050505020204" pitchFamily="18" charset="0"/>
              </a:rPr>
              <a:t>на основе уже существующего</a:t>
            </a:r>
            <a:r>
              <a:rPr lang="ru-RU" sz="2400" dirty="0">
                <a:latin typeface="Bookman Old Style" panose="02050604050505020204" pitchFamily="18" charset="0"/>
              </a:rPr>
              <a:t> с частично или полностью заимствованной функциональностью. Класс, от которого производится наследование, называется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базовым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ru-RU" sz="2400" b="1" dirty="0" smtClean="0">
                <a:latin typeface="Bookman Old Style" panose="02050604050505020204" pitchFamily="18" charset="0"/>
              </a:rPr>
              <a:t>родительским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Новый класс — </a:t>
            </a:r>
            <a:r>
              <a:rPr lang="ru-RU" sz="2400" b="1" dirty="0">
                <a:latin typeface="Bookman Old Style" panose="02050604050505020204" pitchFamily="18" charset="0"/>
              </a:rPr>
              <a:t>потомком, наследником, дочерним</a:t>
            </a:r>
            <a:r>
              <a:rPr lang="ru-RU" sz="2400" dirty="0">
                <a:latin typeface="Bookman Old Style" panose="02050604050505020204" pitchFamily="18" charset="0"/>
              </a:rPr>
              <a:t> или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производным</a:t>
            </a:r>
            <a:r>
              <a:rPr lang="ru-RU" sz="2400" dirty="0">
                <a:latin typeface="Bookman Old Style" panose="02050604050505020204" pitchFamily="18" charset="0"/>
              </a:rPr>
              <a:t> классом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Наследование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Создадим экземпляры наших классов: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{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5000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9473184" y="2604211"/>
            <a:ext cx="0" cy="18214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880909" y="762549"/>
            <a:ext cx="3184550" cy="169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Обращаемся к конструктору родителя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вызова метода родителя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наследником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e.SayHi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Доступ к методу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есть у производного класса.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13531</TotalTime>
  <Words>2442</Words>
  <Application>Microsoft Office PowerPoint</Application>
  <PresentationFormat>Широкоэкранный</PresentationFormat>
  <Paragraphs>515</Paragraphs>
  <Slides>41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1. Основы ООП в языке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702</cp:revision>
  <dcterms:modified xsi:type="dcterms:W3CDTF">2025-03-08T14:12:06Z</dcterms:modified>
</cp:coreProperties>
</file>