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sldIdLst>
    <p:sldId id="273" r:id="rId2"/>
    <p:sldId id="1081" r:id="rId3"/>
    <p:sldId id="1082" r:id="rId4"/>
    <p:sldId id="1083" r:id="rId5"/>
    <p:sldId id="1084" r:id="rId6"/>
    <p:sldId id="1085" r:id="rId7"/>
    <p:sldId id="1086" r:id="rId8"/>
    <p:sldId id="1087" r:id="rId9"/>
    <p:sldId id="1077" r:id="rId10"/>
    <p:sldId id="1078" r:id="rId11"/>
    <p:sldId id="1079" r:id="rId12"/>
    <p:sldId id="1066" r:id="rId13"/>
    <p:sldId id="1088" r:id="rId14"/>
    <p:sldId id="1089" r:id="rId15"/>
    <p:sldId id="1090" r:id="rId16"/>
    <p:sldId id="1091" r:id="rId17"/>
    <p:sldId id="1092" r:id="rId18"/>
    <p:sldId id="1093" r:id="rId19"/>
    <p:sldId id="1095" r:id="rId20"/>
    <p:sldId id="1096" r:id="rId21"/>
    <p:sldId id="1097" r:id="rId22"/>
    <p:sldId id="1098" r:id="rId23"/>
    <p:sldId id="1099" r:id="rId24"/>
    <p:sldId id="1100" r:id="rId25"/>
    <p:sldId id="1101" r:id="rId26"/>
    <p:sldId id="1102" r:id="rId27"/>
    <p:sldId id="1103" r:id="rId28"/>
    <p:sldId id="1104" r:id="rId29"/>
    <p:sldId id="1105" r:id="rId30"/>
    <p:sldId id="1106" r:id="rId31"/>
    <p:sldId id="1107" r:id="rId32"/>
    <p:sldId id="1108" r:id="rId33"/>
    <p:sldId id="10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5492" autoAdjust="0"/>
  </p:normalViewPr>
  <p:slideViewPr>
    <p:cSldViewPr snapToGrid="0">
      <p:cViewPr varScale="1">
        <p:scale>
          <a:sx n="136" d="100"/>
          <a:sy n="136" d="100"/>
        </p:scale>
        <p:origin x="1110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0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7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6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6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6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40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9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1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7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6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76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9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87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3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6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81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45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1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6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9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4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7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1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56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icrosoft_Window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ru.wikipedia.org/wiki/%D0%91%D0%B8%D0%B1%D0%BB%D0%B8%D0%BE%D1%82%D0%B5%D0%BA%D0%B0_(%D0%BF%D1%80%D0%BE%D0%B3%D1%80%D0%B0%D0%BC%D0%BC%D0%B8%D1%80%D0%BE%D0%B2%D0%B0%D0%BD%D0%B8%D0%B5)" TargetMode="External"/><Relationship Id="rId4" Type="http://schemas.openxmlformats.org/officeDocument/2006/relationships/hyperlink" Target="https://ru.wikipedia.org/wiki/IBM_OS/2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E%D0%B1%D1%89%D0%B8%D0%B9_%D0%BE%D0%B1%D1%8A%D0%B5%D0%BA%D1%82" TargetMode="External"/><Relationship Id="rId3" Type="http://schemas.openxmlformats.org/officeDocument/2006/relationships/hyperlink" Target="https://ru.wikipedia.org/wiki/ActiveX" TargetMode="External"/><Relationship Id="rId7" Type="http://schemas.openxmlformats.org/officeDocument/2006/relationships/hyperlink" Target="https://ru.wikipedia.org/wiki/Uni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0%D0%B5%D1%81%D1%83%D1%80%D1%81%D1%8B_(Windows)" TargetMode="External"/><Relationship Id="rId5" Type="http://schemas.openxmlformats.org/officeDocument/2006/relationships/hyperlink" Target="https://ru.wikipedia.org/wiki/New_Executable" TargetMode="External"/><Relationship Id="rId4" Type="http://schemas.openxmlformats.org/officeDocument/2006/relationships/hyperlink" Target="https://ru.wikipedia.org/wiki/Portable_Executable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8.ph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ore/tutorials/library-with-visual-studio?pivots=dotnet-8-0" TargetMode="External"/><Relationship Id="rId5" Type="http://schemas.openxmlformats.org/officeDocument/2006/relationships/hyperlink" Target="https://metanit.com/sharp/tutorial/3.46.php" TargetMode="External"/><Relationship Id="rId4" Type="http://schemas.openxmlformats.org/officeDocument/2006/relationships/hyperlink" Target="https://ulearn.me/course/basicprogramming/Metody_rasshireniya_01a1f9a5-c475-4af3-bef3-060f92e69a92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74521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ООП в языке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#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31074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классы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Библиотеки классов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2422" y="0"/>
            <a:ext cx="1178834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нам надо добавить для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новый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 мир"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и'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StringExtension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= 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==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counter++;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0065" y="160637"/>
            <a:ext cx="117636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того, чтобы создать метод расширения, вначале надо создать статический класс, который и будет содержать этот метод. В данном случае это класс </a:t>
            </a:r>
            <a:r>
              <a:rPr lang="ru-RU" sz="2400" dirty="0" err="1">
                <a:latin typeface="Bookman Old Style" panose="02050604050505020204" pitchFamily="18" charset="0"/>
              </a:rPr>
              <a:t>StringExtension</a:t>
            </a:r>
            <a:r>
              <a:rPr lang="ru-RU" sz="2400" dirty="0">
                <a:latin typeface="Bookman Old Style" panose="02050604050505020204" pitchFamily="18" charset="0"/>
              </a:rPr>
              <a:t>. Затем объявляем статический метод. Суть нашего метода расширения - подсчет количества определенных символов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. Собственно </a:t>
            </a:r>
            <a:r>
              <a:rPr lang="ru-RU" sz="2400" dirty="0">
                <a:latin typeface="Bookman Old Style" panose="02050604050505020204" pitchFamily="18" charset="0"/>
              </a:rPr>
              <a:t>метод расширения - это обычный статический метод, который в качестве первого параметра всегда принимает такую конструкцию: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имя_типа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название_параметра</a:t>
            </a:r>
            <a:r>
              <a:rPr lang="ru-RU" sz="2400" dirty="0">
                <a:latin typeface="Bookman Old Style" panose="02050604050505020204" pitchFamily="18" charset="0"/>
              </a:rPr>
              <a:t>, то есть в нашем случае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</a:t>
            </a:r>
            <a:r>
              <a:rPr lang="ru-RU" sz="2400" dirty="0">
                <a:latin typeface="Bookman Old Style" panose="02050604050505020204" pitchFamily="18" charset="0"/>
              </a:rPr>
              <a:t>. Так как наш метод будет относиться к типу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, то мы и используем данный тип.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1848" y="654356"/>
            <a:ext cx="119201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различные классы и структуры оформляются в виде отдельных </a:t>
            </a:r>
            <a:r>
              <a:rPr lang="ru-RU" sz="2400" dirty="0" smtClean="0">
                <a:latin typeface="Bookman Old Style" panose="02050604050505020204" pitchFamily="18" charset="0"/>
              </a:rPr>
              <a:t>библиотек.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Благодаря </a:t>
            </a:r>
            <a:r>
              <a:rPr lang="ru-RU" sz="2400" dirty="0">
                <a:latin typeface="Bookman Old Style" panose="02050604050505020204" pitchFamily="18" charset="0"/>
              </a:rPr>
              <a:t>этому мы можем 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функционал </a:t>
            </a:r>
            <a:r>
              <a:rPr lang="ru-RU" sz="2400" dirty="0">
                <a:latin typeface="Bookman Old Style" panose="02050604050505020204" pitchFamily="18" charset="0"/>
              </a:rPr>
              <a:t>в виде библиотеки классов и подключать в различные проекты или передавать на использование другим разработчикам.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44" y="3323732"/>
            <a:ext cx="5315692" cy="353426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68385" y="3516678"/>
            <a:ext cx="61165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Библиотека классов </a:t>
            </a:r>
            <a:r>
              <a:rPr lang="ru-RU" sz="2400" dirty="0" smtClean="0">
                <a:latin typeface="Bookman Old Style" panose="02050604050505020204" pitchFamily="18" charset="0"/>
              </a:rPr>
              <a:t>– это проект, содержащий набор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объектно-ориентированных типов, </a:t>
            </a:r>
            <a:r>
              <a:rPr lang="ru-RU" sz="2400" dirty="0" smtClean="0">
                <a:latin typeface="Bookman Old Style" panose="02050604050505020204" pitchFamily="18" charset="0"/>
              </a:rPr>
              <a:t>предназначенных </a:t>
            </a:r>
            <a:r>
              <a:rPr lang="ru-RU" sz="2400" dirty="0">
                <a:latin typeface="Bookman Old Style" panose="02050604050505020204" pitchFamily="18" charset="0"/>
              </a:rPr>
              <a:t>для создания управляемого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28776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библиотеку классов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работы с геометрическими фигурами.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Необходимо найти тип проекта «Библиотека классов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1093506"/>
            <a:ext cx="5960120" cy="1388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9" y="3789477"/>
            <a:ext cx="11920151" cy="22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Зададим имя проекта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940956"/>
            <a:ext cx="11502701" cy="50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2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Circle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Rectangle.</a:t>
            </a:r>
            <a:r>
              <a:rPr lang="ru-RU" sz="2400" dirty="0" smtClean="0">
                <a:latin typeface="Bookman Old Style" panose="02050604050505020204" pitchFamily="18" charset="0"/>
              </a:rPr>
              <a:t> Для этого необходимо нажать ПКМ на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 -&gt;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67" y="1477314"/>
            <a:ext cx="6408186" cy="25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Radius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radius)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Radius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radius;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Radius * Radius;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GetCircumference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2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Radius;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Rectangle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Width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width;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Height = height;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Width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Height;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GetPerimeter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2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(Width + Height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Наша библиотека готова. Стоит заметить что тип проекта «Библиотека классов» запустить сам по себе нельзя.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тип предназначен для написания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переиспользуемых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модулей, которые можно подключить к другому проекту.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первый способ подключения библиотеки классов. Данный способ подходит, когда есть исходный код библиотеки, например, когда она написана нами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13" y="4995071"/>
            <a:ext cx="3475501" cy="16121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7414" y="721556"/>
            <a:ext cx="11705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Предположим, что у нас есть приложение: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библиотеку классов к решению. Необходимо нажать ПКМ на Решение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Существующий проект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найти файл проекта библиотеки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csproj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86" y="1494535"/>
            <a:ext cx="5829956" cy="1867408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Подключение «своей» библиотеки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065" y="654356"/>
            <a:ext cx="117265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полей, методов, свойств классы и структуры могут иметь статические поля, методы, свойства. Статические поля, методы, свойства относятся ко всему классу/всей структуре и для обращения к подобным членам необязательно создавать экземпляр класса /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инициализируются лишь при первом обращении к ним.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поля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поля хранят состояние всего класса / структуры. Статическое поле определяется как и обычное, только перед типом поля указывается ключевое слово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Например, рассмотрим класс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который представляет человека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результате к нашему решению подключится проект: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у нас есть доступ к исходному коду библиотеки и мы можем его менять.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работы с библиотекой.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80" y="832881"/>
            <a:ext cx="5911309" cy="37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Несмотря на то, что решение состоит из 2 проектов, использовать классы из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мы сейчас не можем.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подключить ссылку на библиотеку.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нажать ПКМ на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Зависимости</a:t>
            </a:r>
            <a:r>
              <a:rPr lang="ru-RU" sz="2400" dirty="0" smtClean="0">
                <a:latin typeface="Bookman Old Style" panose="02050604050505020204" pitchFamily="18" charset="0"/>
              </a:rPr>
              <a:t> в том приложении, к которому подключается библиотека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ссылку на проект -</a:t>
            </a:r>
            <a:r>
              <a:rPr lang="en-US" sz="2400" dirty="0" smtClean="0">
                <a:latin typeface="Bookman Old Style" panose="02050604050505020204" pitchFamily="18" charset="0"/>
              </a:rPr>
              <a:t>&gt;</a:t>
            </a:r>
            <a:r>
              <a:rPr lang="ru-RU" sz="2400" dirty="0" smtClean="0">
                <a:latin typeface="Bookman Old Style" panose="02050604050505020204" pitchFamily="18" charset="0"/>
              </a:rPr>
              <a:t> Выбрать нужную библиотеку.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3562675"/>
            <a:ext cx="11705901" cy="26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Перейдем в класс </a:t>
            </a:r>
            <a:r>
              <a:rPr lang="en-US" sz="2400" dirty="0" smtClean="0">
                <a:latin typeface="Bookman Old Style" panose="02050604050505020204" pitchFamily="18" charset="0"/>
              </a:rPr>
              <a:t>Program </a:t>
            </a:r>
            <a:r>
              <a:rPr lang="ru-RU" sz="2400" dirty="0" smtClean="0">
                <a:latin typeface="Bookman Old Style" panose="02050604050505020204" pitchFamily="18" charset="0"/>
              </a:rPr>
              <a:t>и обратимся к библиотеке.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подключить пространство имен библиотеки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using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Готово!</a:t>
            </a:r>
          </a:p>
        </p:txBody>
      </p:sp>
    </p:spTree>
    <p:extLst>
      <p:ext uri="{BB962C8B-B14F-4D97-AF65-F5344CB8AC3E}">
        <p14:creationId xmlns:p14="http://schemas.microsoft.com/office/powerpoint/2010/main" val="976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049" y="654356"/>
            <a:ext cx="11705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Далеко не всегда есть доступ к исходному коду библиотеки. Зачастую, если библиотека чужая, то она представляет собой файл формата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DLL 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Dynamic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Link</a:t>
            </a:r>
            <a:r>
              <a:rPr lang="ru-RU" sz="2400" i="1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Library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— «библиотека динамической компоновки», «динамически подключаемая библиотека») в операционных системах 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Microsoft</a:t>
            </a:r>
            <a:r>
              <a:rPr lang="ru-RU" sz="2400" i="1" dirty="0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 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i="1" dirty="0">
                <a:solidFill>
                  <a:srgbClr val="0645AD"/>
                </a:solidFill>
                <a:latin typeface="Bookman Old Style" panose="02050604050505020204" pitchFamily="18" charset="0"/>
                <a:hlinkClick r:id="rId4" tooltip="IBM OS/2"/>
              </a:rPr>
              <a:t>IBM OS/2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— динамическая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5" tooltip="Библиотека (программирование)"/>
              </a:rPr>
              <a:t>библиотека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дающая возможность многократного использования различными программными приложениями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Подключение «чужой» библиотеки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317" y="4270895"/>
            <a:ext cx="2104912" cy="23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1500" y="0"/>
            <a:ext cx="117059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Эти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библиотеки обычно </a:t>
            </a:r>
            <a:r>
              <a:rPr lang="ru-RU" sz="2400" dirty="0">
                <a:latin typeface="Bookman Old Style" panose="02050604050505020204" pitchFamily="18" charset="0"/>
              </a:rPr>
              <a:t>имеют расширение DLL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OCX (для библиотек, содержащих </a:t>
            </a:r>
            <a:r>
              <a:rPr lang="ru-RU" sz="2400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ActiveX"/>
              </a:rPr>
              <a:t>ActiveX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 или DRV (для </a:t>
            </a:r>
            <a:r>
              <a:rPr lang="ru-RU" sz="2400" dirty="0">
                <a:latin typeface="Bookman Old Style" panose="02050604050505020204" pitchFamily="18" charset="0"/>
              </a:rPr>
              <a:t>ряда системных драйверов).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Формат файлов для DLL такой же, как для EXE-файлов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то есть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Portable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Executable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4" tooltip="Portable Executable"/>
              </a:rPr>
              <a:t>PE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 для 32-битных и 64-битных приложений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Executable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5" tooltip="New Executable"/>
              </a:rPr>
              <a:t>NE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 — для 16-битных. Так же, как EXE, DLL могут содержать секции кода, данных и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6" tooltip="Ресурсы (Windows)"/>
              </a:rPr>
              <a:t>ресурсов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. В системах 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7" tooltip="Unix"/>
              </a:rPr>
              <a:t>Unix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аналогичные функции выполняют так называемые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8" tooltip="Общий объект"/>
              </a:rPr>
              <a:t>общие объекты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>
                <a:latin typeface="Bookman Old Style" panose="02050604050505020204" pitchFamily="18" charset="0"/>
              </a:rPr>
              <a:t>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shared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objects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 случае с </a:t>
            </a:r>
            <a:r>
              <a:rPr lang="en-US" sz="2400" b="1" dirty="0" smtClean="0"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latin typeface="Bookman Old Style" panose="02050604050505020204" pitchFamily="18" charset="0"/>
              </a:rPr>
              <a:t>DLL </a:t>
            </a:r>
            <a:r>
              <a:rPr lang="ru-RU" sz="2400" dirty="0">
                <a:latin typeface="Bookman Old Style" panose="02050604050505020204" pitchFamily="18" charset="0"/>
              </a:rPr>
              <a:t>файл содержит скомпилированный </a:t>
            </a:r>
            <a:r>
              <a:rPr lang="ru-RU" sz="2400" dirty="0" smtClean="0">
                <a:latin typeface="Bookman Old Style" panose="02050604050505020204" pitchFamily="18" charset="0"/>
              </a:rPr>
              <a:t>код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промежуточном языке (</a:t>
            </a:r>
            <a:r>
              <a:rPr lang="en-US" sz="2400" dirty="0" smtClean="0">
                <a:latin typeface="Bookman Old Style" panose="02050604050505020204" pitchFamily="18" charset="0"/>
              </a:rPr>
              <a:t>Intermediate Language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smtClean="0">
                <a:latin typeface="Bookman Old Style" panose="02050604050505020204" pitchFamily="18" charset="0"/>
              </a:rPr>
              <a:t>IL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который затем выполняется средой выполнения .NET (CLR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Чтобы получить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файл необходимо скомпилировать нашу библиотеку классов.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Для этого необходимо выбрать Сборка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Собрать решение.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Либо ПКМ на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-&gt;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Собрать.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00" y="2192503"/>
            <a:ext cx="4699567" cy="2543294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630057" y="3464150"/>
            <a:ext cx="338182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результате получим файл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GeometryLibrary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который находится по пути: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\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\bin\Debug\net9.0</a:t>
            </a:r>
            <a:r>
              <a:rPr lang="ru-RU" sz="2400" dirty="0" smtClean="0">
                <a:latin typeface="Bookman Old Style" panose="02050604050505020204" pitchFamily="18" charset="0"/>
              </a:rPr>
              <a:t>\</a:t>
            </a:r>
            <a:r>
              <a:rPr lang="en-US" sz="2400" dirty="0" smtClean="0">
                <a:latin typeface="Bookman Old Style" panose="02050604050505020204" pitchFamily="18" charset="0"/>
              </a:rPr>
              <a:t>GeometryLibrary.dll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как подключить данную библиотеку к проекту.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Перейдем в консольное приложение, к которому необходимо подключить библиотеку.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Необходимо нажать ПКМ на Зависимости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Добавить ссылку на проект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Обзор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Найти файл библиотеки с расширением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3" y="3153821"/>
            <a:ext cx="11705901" cy="25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Библиотека добавлена, однако доступа к исходному коду нет и решение содержит только 1 проект: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06" y="1429183"/>
            <a:ext cx="6098356" cy="43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Использование библиотеки выглядит также, как и в предыдущем способе: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Библиотеку необходимо перекомпилировать, если в её код были внесены изменения.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7708" y="259492"/>
            <a:ext cx="1182197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(age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$"Сколько лет осталось до пенсии: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049" y="654356"/>
            <a:ext cx="11705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Рассмотрим случай, когда необходимо добавить новые методы в стороннюю библиотеку, доступа к исходному коду нет.</a:t>
            </a:r>
            <a:endParaRPr lang="en-US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Создадим класс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CircleExtensions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папишем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метод-расширение для расчета площади сектора круга.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Расширение функциональности сторонних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317" y="3630337"/>
            <a:ext cx="6407363" cy="26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078" y="117327"/>
            <a:ext cx="1171672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ConsoleApp2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CircleExtensions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&lt;summary&gt;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Вычисляет площадь сектора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&lt;/summary&gt;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name="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"&gt;&lt;/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name="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Угол сектора, градусов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&lt;returns&gt;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Площадь сектора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returns&gt;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360;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078" y="523727"/>
            <a:ext cx="1171672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Пример использования написанного метода-расширения:</a:t>
            </a:r>
            <a:endParaRPr lang="en-US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ConsoleApp2;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Методы расширения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metanit.com/sharp/tutorial/3.18.php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ulearn.me/course/basicprogramming/Metody_rasshireniya_01a1f9a5-c475-4af3-bef3-060f92e69a92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Библиотеки </a:t>
            </a:r>
            <a:r>
              <a:rPr lang="ru-RU" sz="2400" b="1" dirty="0" smtClean="0">
                <a:latin typeface="Bookman Old Style" panose="02050604050505020204" pitchFamily="18" charset="0"/>
              </a:rPr>
              <a:t>классов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metanit.com/sharp/tutorial/3.46.php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learn.microsoft.com/ru-ru/dotnet/core/tutorials/library-with-visual-studio?pivots=dotnet-8-0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9493" y="296562"/>
            <a:ext cx="117512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имеет два </a:t>
            </a:r>
            <a:r>
              <a:rPr lang="ru-RU" sz="2400" dirty="0" smtClean="0">
                <a:latin typeface="Bookman Old Style" panose="02050604050505020204" pitchFamily="18" charset="0"/>
              </a:rPr>
              <a:t>поля: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возраст человека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retirementAge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пенсионный возраст).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является статическим. Оно относится не к конкретному человеку, а ко всем людям. (В данном случае для упрощения пренебрежем тем фактом, что в зависимости от пола и профессии пенсионный возраст может отличаться.)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Таким </a:t>
            </a:r>
            <a:r>
              <a:rPr lang="ru-RU" sz="2400" dirty="0">
                <a:latin typeface="Bookman Old Style" panose="02050604050505020204" pitchFamily="18" charset="0"/>
              </a:rPr>
              <a:t>образом, 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относится не к отдельную объекту и хранит значение НЕ отдельного объекта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, а относится ко всему классу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хранит общее значение для всего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7432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3633" y="345990"/>
            <a:ext cx="117478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bob.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Уже на пенсии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(37);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tom.СheckAge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Сколько лет осталось до пенсии: 28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67;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5924" y="0"/>
            <a:ext cx="120560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1 &amp;&amp; value &lt;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99)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0064" y="0"/>
            <a:ext cx="1166477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(bob);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=&gt; Age =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Сколько лет осталось до пенсии: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2422" y="0"/>
            <a:ext cx="117142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Статические классы объявляются с модификатором </a:t>
            </a:r>
            <a:r>
              <a:rPr lang="ru-RU" sz="2400" dirty="0" err="1">
                <a:latin typeface="Bookman Old Style" panose="020506040505050202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</a:rPr>
              <a:t> и могут содержать только статические поля, свойства и методы. Например, определим класс, который выполняет ряд арифметических операций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Operations.Subtract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Operations.Multiply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849" y="654356"/>
            <a:ext cx="116647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Методы расширения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extension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methods</a:t>
            </a:r>
            <a:r>
              <a:rPr lang="ru-RU" sz="2400" dirty="0">
                <a:latin typeface="Bookman Old Style" panose="02050604050505020204" pitchFamily="18" charset="0"/>
              </a:rPr>
              <a:t>) позволяют добавлять новые методы в уже существующие типы без создания нового производного класса.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latin typeface="Bookman Old Style" panose="02050604050505020204" pitchFamily="18" charset="0"/>
              </a:rPr>
              <a:t>функциональность бывает особенно полезна, когда нам хочется добавить в некоторый тип новый метод, но сам тип (класс или структуру) мы изменить не можем, поскольку у нас нет доступа к исходному коду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Например,</a:t>
            </a:r>
            <a:r>
              <a:rPr lang="ru-RU" sz="2400" dirty="0" smtClean="0">
                <a:latin typeface="Bookman Old Style" panose="02050604050505020204" pitchFamily="18" charset="0"/>
              </a:rPr>
              <a:t> если класс принадлежит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сторонней библиотеке</a:t>
            </a:r>
            <a:r>
              <a:rPr lang="ru-RU" sz="2400" dirty="0" smtClean="0">
                <a:latin typeface="Bookman Old Style" panose="02050604050505020204" pitchFamily="18" charset="0"/>
              </a:rPr>
              <a:t>. Либо </a:t>
            </a:r>
            <a:r>
              <a:rPr lang="ru-RU" sz="2400" dirty="0">
                <a:latin typeface="Bookman Old Style" panose="02050604050505020204" pitchFamily="18" charset="0"/>
              </a:rPr>
              <a:t>если мы не можем использовать стандартный механизм наследования, например, если классы определенны с модификатором </a:t>
            </a:r>
            <a:r>
              <a:rPr lang="ru-RU" sz="2400" b="1" dirty="0" err="1">
                <a:latin typeface="Bookman Old Style" panose="02050604050505020204" pitchFamily="18" charset="0"/>
              </a:rPr>
              <a:t>sealed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7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13888</TotalTime>
  <Words>1569</Words>
  <Application>Microsoft Office PowerPoint</Application>
  <PresentationFormat>Широкоэкранный</PresentationFormat>
  <Paragraphs>303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0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2. Основы ООП в языке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715</cp:revision>
  <dcterms:modified xsi:type="dcterms:W3CDTF">2025-03-08T17:17:26Z</dcterms:modified>
</cp:coreProperties>
</file>