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7"/>
  </p:notesMasterIdLst>
  <p:sldIdLst>
    <p:sldId id="273" r:id="rId2"/>
    <p:sldId id="969" r:id="rId3"/>
    <p:sldId id="1066" r:id="rId4"/>
    <p:sldId id="1067" r:id="rId5"/>
    <p:sldId id="1065" r:id="rId6"/>
    <p:sldId id="1057" r:id="rId7"/>
    <p:sldId id="995" r:id="rId8"/>
    <p:sldId id="1061" r:id="rId9"/>
    <p:sldId id="1062" r:id="rId10"/>
    <p:sldId id="1063" r:id="rId11"/>
    <p:sldId id="1064" r:id="rId12"/>
    <p:sldId id="1040" r:id="rId13"/>
    <p:sldId id="998" r:id="rId14"/>
    <p:sldId id="1056" r:id="rId15"/>
    <p:sldId id="1050" r:id="rId16"/>
    <p:sldId id="1059" r:id="rId17"/>
    <p:sldId id="1058" r:id="rId18"/>
    <p:sldId id="1060" r:id="rId19"/>
    <p:sldId id="1000" r:id="rId20"/>
    <p:sldId id="1051" r:id="rId21"/>
    <p:sldId id="1068" r:id="rId22"/>
    <p:sldId id="1001" r:id="rId23"/>
    <p:sldId id="1071" r:id="rId24"/>
    <p:sldId id="1052" r:id="rId25"/>
    <p:sldId id="1069" r:id="rId26"/>
    <p:sldId id="1070" r:id="rId27"/>
    <p:sldId id="1075" r:id="rId28"/>
    <p:sldId id="1076" r:id="rId29"/>
    <p:sldId id="1077" r:id="rId30"/>
    <p:sldId id="1078" r:id="rId31"/>
    <p:sldId id="1079" r:id="rId32"/>
    <p:sldId id="1080" r:id="rId33"/>
    <p:sldId id="1081" r:id="rId34"/>
    <p:sldId id="1082" r:id="rId35"/>
    <p:sldId id="1083" r:id="rId36"/>
    <p:sldId id="1084" r:id="rId37"/>
    <p:sldId id="1085" r:id="rId38"/>
    <p:sldId id="1086" r:id="rId39"/>
    <p:sldId id="1087" r:id="rId40"/>
    <p:sldId id="1088" r:id="rId41"/>
    <p:sldId id="1089" r:id="rId42"/>
    <p:sldId id="1090" r:id="rId43"/>
    <p:sldId id="1091" r:id="rId44"/>
    <p:sldId id="1092" r:id="rId45"/>
    <p:sldId id="1093" r:id="rId46"/>
    <p:sldId id="1094" r:id="rId47"/>
    <p:sldId id="1095" r:id="rId48"/>
    <p:sldId id="1003" r:id="rId49"/>
    <p:sldId id="1004" r:id="rId50"/>
    <p:sldId id="1053" r:id="rId51"/>
    <p:sldId id="1054" r:id="rId52"/>
    <p:sldId id="1005" r:id="rId53"/>
    <p:sldId id="1006" r:id="rId54"/>
    <p:sldId id="1098" r:id="rId55"/>
    <p:sldId id="1007" r:id="rId56"/>
    <p:sldId id="1008" r:id="rId57"/>
    <p:sldId id="1072" r:id="rId58"/>
    <p:sldId id="1073" r:id="rId59"/>
    <p:sldId id="1074" r:id="rId60"/>
    <p:sldId id="1097" r:id="rId61"/>
    <p:sldId id="1099" r:id="rId62"/>
    <p:sldId id="1100" r:id="rId63"/>
    <p:sldId id="1101" r:id="rId64"/>
    <p:sldId id="1102" r:id="rId65"/>
    <p:sldId id="1055" r:id="rId6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75199" autoAdjust="0"/>
  </p:normalViewPr>
  <p:slideViewPr>
    <p:cSldViewPr snapToGrid="0">
      <p:cViewPr varScale="1">
        <p:scale>
          <a:sx n="119" d="100"/>
          <a:sy n="119" d="100"/>
        </p:scale>
        <p:origin x="1788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F%D1%80%D0%B5%D0%BC%D0%B8%D1%8F_%D0%9A%D0%B8%D0%BE%D1%82%D0%BE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Smalltalk" TargetMode="External"/><Relationship Id="rId4" Type="http://schemas.openxmlformats.org/officeDocument/2006/relationships/hyperlink" Target="https://ru.wikipedia.org/wiki/%D0%9F%D1%80%D0%B5%D0%BC%D0%B8%D1%8F_%D0%A2%D1%8C%D1%8E%D1%80%D0%B8%D0%BD%D0%B3%D0%B0" TargetMode="Externa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5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208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3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56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6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652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74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649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575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18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41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6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Алана очень яркая карьера в информатике. Он получил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Премию Киото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Премию Тьюринга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за работу над парадигмой объектно-ориентированного программирования. Он был одним из первопроходцев в области персональных компьютеров и графического интерфейса, он разработал </a:t>
            </a:r>
            <a:r>
              <a:rPr lang="ru-RU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Smalltalk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один из первых самых влиятельных языков программирования всех времен.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603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053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48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969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91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382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40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949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448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75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2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40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1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606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11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286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23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491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720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0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59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88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6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06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244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46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58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661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941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46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7" Type="http://schemas.openxmlformats.org/officeDocument/2006/relationships/hyperlink" Target="https://learn.microsoft.com/ru-ru/dotnet/csharp/fundamentals/types/generics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tutorial/3.12.php" TargetMode="External"/><Relationship Id="rId5" Type="http://schemas.openxmlformats.org/officeDocument/2006/relationships/hyperlink" Target="https://metanit.com/sharp/tutorial/3.11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70626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40284"/>
            <a:ext cx="8978016" cy="208956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29847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Сокрытие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39700" y="-266700"/>
            <a:ext cx="120523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снятия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Withdraw(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 &amp;&amp; amount &lt;=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-=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Снято: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balance)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"Недостаточно средств для снятия."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снятия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0"/>
            <a:ext cx="12039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банковского счета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Вносим средства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myAccount.Deposit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(1500);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текущий баланс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(300);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Снимаем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средства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myAccount.Withdraw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(2000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Попытка снять больше, чем на счете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Проверяем баланс после снятия средств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Текущий баланс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myAccount.GetBalance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20089" y="2333685"/>
            <a:ext cx="115633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Преимущества инкапсуляции: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данных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Приватные поля защищены от прямого доступа, что предотвращает их случайное или некорректное изменение.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Контроль доступа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Публичные методы обеспечивают контролируемый способ взаимодействия с внутренними данными класса.</a:t>
            </a:r>
          </a:p>
          <a:p>
            <a:pPr indent="723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Упрощение сопровождения кода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: Изменения в реализации класса не требуют изменений в коде, который использует этот класс.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89" y="123798"/>
            <a:ext cx="6982411" cy="221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88686" y="654356"/>
            <a:ext cx="1175657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Специальный полиморфизм (</a:t>
            </a:r>
            <a:r>
              <a:rPr lang="en-US" sz="2400" dirty="0" smtClean="0">
                <a:latin typeface="Bookman Old Style" panose="02050604050505020204" pitchFamily="18" charset="0"/>
              </a:rPr>
              <a:t>ad-hoc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Полиморфизм подтипов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Параметрический полиморфизм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Специальный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способность </a:t>
            </a:r>
            <a:r>
              <a:rPr lang="ru-RU" sz="2400" dirty="0">
                <a:latin typeface="Bookman Old Style" panose="02050604050505020204" pitchFamily="18" charset="0"/>
              </a:rPr>
              <a:t>функции обрабатывать данные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 Проявляется в виде перегрузки методов.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 =&gt; a + b + c;</a:t>
            </a:r>
          </a:p>
          <a:p>
            <a:endParaRPr lang="en-US" sz="2400" b="1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двумя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double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Вызов метода с тремя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51" r="23767"/>
          <a:stretch/>
        </p:blipFill>
        <p:spPr>
          <a:xfrm>
            <a:off x="6807199" y="1773086"/>
            <a:ext cx="4934859" cy="493977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10456" y="175384"/>
            <a:ext cx="1177108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 подтипов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свойство системы, позволяющее использовать объекты с одинаковым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интерфейсом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набором методов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без информации о типе и внутренней структуре объекта.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456" y="2581801"/>
            <a:ext cx="63572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специального полиморфизма, где решение о том, какая реализация вызывается, принимается на этапе компиляции (раннее связывание), в полиморфизме подтипов оно принимается во время выполнения (позднее связывание).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25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38150" y="149959"/>
            <a:ext cx="1144905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Животное издает звук."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базовом классе для определения метода, который может быть переопределен в производных классах. Это означает, что вы можете задать стандартное поведение для метода, но также позволить производным классам изменять это поведение в соответствии с их требованиями.</a:t>
            </a: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361950" y="365343"/>
            <a:ext cx="114490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Кошка говорит: 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Ключевое слово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override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используется в производном классе для переопределения метода, который был объявлен как </a:t>
            </a:r>
            <a:r>
              <a:rPr lang="ru-RU" sz="24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virtual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в базовом классе. Это позволяет вам предоставить конкретную реализацию метода, отличную от той, что была определена в базовом классе.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533400" y="285750"/>
            <a:ext cx="115252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Собака говорит: 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Переопределение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Корова говорит: 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400050" y="304800"/>
            <a:ext cx="115252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708" y="5010151"/>
            <a:ext cx="5706592" cy="15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5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4588" y="654356"/>
            <a:ext cx="1168667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Базовый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будет переопределен в производных классах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программирование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00050" y="19050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собаки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Гав!"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кошки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Мяу!"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04800" y="400050"/>
            <a:ext cx="11430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Реализация метода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коровы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Му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Использование абстрактного класса позволяет задать общий интерфейс для всех производных классов и гарантирует, что каждый класс реализует свой собственный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94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45720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массив животных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animals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Вызываем метод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Speak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для каждого животного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animals)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50" y="4691164"/>
            <a:ext cx="1304998" cy="17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1" y="457200"/>
            <a:ext cx="1162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В отличие от предыдущего примера среда разработки не позволит создать экземпляр абстрактного животного: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33" y="1657529"/>
            <a:ext cx="6344535" cy="81926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17" y="2667472"/>
            <a:ext cx="10355040" cy="16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в объектно-ориентированном программировании (ООП) играют важную роль и имеют несколько ключевых целей и преимуществ. Вот основные из них: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1. Определение общего интерфейса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Абстрактный класс позволяет определить общий интерфейс для группы связанных классов. Он может содержать как абстрактные методы (без реализации), так и методы с реализацией. Это позволяет производным классам следовать единому контракту, обеспечивая единообразие в их поведении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28600"/>
            <a:ext cx="11658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Повторное использование кода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могут содержать общую реализацию, которую могут использовать производные классы. Это помогает избежать дублирования кода и упрощает его поддержку. Например, если у вас есть несколько классов, которые имеют общие свойства или методы, их можно вынести в абстрактный класс.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3. Создание иерархий классов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позволяют создавать иерархии классов, где общий функционал сосредоточен в базовом классе, а специфические детали реализуются в производных классах. Это делает структуру кода более организованной и понятной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7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66700" y="247650"/>
            <a:ext cx="11658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. Запрет на создание экземпляров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Вы не можете создавать экземпляры абстрактного класса. Это означает, что он предназначен только для использования в качестве базового класса, что помогает предотвратить создание объектов, которые не имеют полной реализации.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5. Поддержка полиморфизма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Абстрактные классы поддерживают полиморфизм. Вы можете использовать ссылки на абстрактный класс для работы с объектами производных классов. Это позволяет писать более гибкий и расширяемый код.</a:t>
            </a:r>
            <a:endParaRPr lang="ru-RU" sz="2400" b="0" i="0" dirty="0">
              <a:solidFill>
                <a:srgbClr val="24292F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6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сложных типов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10064" y="654356"/>
            <a:ext cx="117265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предыдущем семестре мы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говорили о преобразованиях объектов простых типов. Сейчас затронем тему преобразования объектов классов. Допустим, у нас есть следующая иерархия классов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243512"/>
            <a:ext cx="1195722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company;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Bank = bank;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2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4778" y="654356"/>
            <a:ext cx="1173891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преобразование от типа потомка к типу родителя.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Объекты </a:t>
            </a:r>
            <a:r>
              <a:rPr lang="ru-RU" sz="2400" dirty="0">
                <a:latin typeface="Bookman Old Style" panose="02050604050505020204" pitchFamily="18" charset="0"/>
              </a:rPr>
              <a:t>производного типа (который находится внизу иерархии) в то же время представляют и базовый тип. Например, объект 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 в то же время является и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объектом </a:t>
            </a:r>
            <a:r>
              <a:rPr lang="ru-RU" sz="2400" dirty="0">
                <a:latin typeface="Bookman Old Style" panose="02050604050505020204" pitchFamily="18" charset="0"/>
              </a:rPr>
              <a:t>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Что в принципе естественно, так как </a:t>
            </a:r>
            <a:r>
              <a:rPr lang="ru-RU" sz="2400" dirty="0" smtClean="0">
                <a:latin typeface="Bookman Old Style" panose="02050604050505020204" pitchFamily="18" charset="0"/>
              </a:rPr>
              <a:t>каждый </a:t>
            </a:r>
            <a:r>
              <a:rPr lang="ru-RU" sz="2400" dirty="0">
                <a:latin typeface="Bookman Old Style" panose="02050604050505020204" pitchFamily="18" charset="0"/>
              </a:rPr>
              <a:t>сотрудник (</a:t>
            </a:r>
            <a:r>
              <a:rPr lang="ru-RU" sz="2400" dirty="0" err="1"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</a:rPr>
              <a:t>) является человеком (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). И мы можем написать, например, следующим образом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spcAft>
                <a:spcPts val="0"/>
              </a:spcAft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= employee;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преобразование 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Employee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к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ea typeface="Times New Roman" panose="02020603050405020304" pitchFamily="18" charset="0"/>
                <a:cs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  <a:ea typeface="Times New Roman" panose="02020603050405020304" pitchFamily="18" charset="0"/>
              <a:cs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7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7087" y="209856"/>
            <a:ext cx="846591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«Термины «</a:t>
            </a:r>
            <a:r>
              <a:rPr lang="ru-RU" sz="2400" dirty="0" err="1" smtClean="0">
                <a:latin typeface="Bookman Old Style" panose="02050604050505020204" pitchFamily="18" charset="0"/>
              </a:rPr>
              <a:t>объектно</a:t>
            </a:r>
            <a:r>
              <a:rPr lang="ru-RU" sz="2400" dirty="0" smtClean="0"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latin typeface="Bookman Old Style" panose="02050604050505020204" pitchFamily="18" charset="0"/>
              </a:rPr>
              <a:t>и «ориентированный» в современном смысле этих слов появились в MIT в конце 1950 начале 1960 годов. В среде специалистов по искусственному интеллекту термин «объект» мог относиться к идентифицированным элементам (атомы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) со свойствами (атрибутами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r>
              <a:rPr lang="ru-RU" sz="2400" dirty="0">
                <a:latin typeface="Bookman Old Style" panose="02050604050505020204" pitchFamily="18" charset="0"/>
              </a:rPr>
              <a:t> позже писал, что понимание внутреннего устройства Лиспа оказало серьезное влияние на его мышление в 1966 г.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762000"/>
            <a:ext cx="2971800" cy="29718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97527" y="3733800"/>
            <a:ext cx="28039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Алан </a:t>
            </a:r>
            <a:r>
              <a:rPr lang="ru-RU" sz="2400" dirty="0" err="1">
                <a:latin typeface="Bookman Old Style" panose="02050604050505020204" pitchFamily="18" charset="0"/>
              </a:rPr>
              <a:t>Кёртис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Кэй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49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Upcasting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2" y="810491"/>
            <a:ext cx="11047075" cy="604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7599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 данном случае переменной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которая представляет тип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присваивается ссылка на объект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Но чтобы сохранить ссылку на объект одного класса в переменную другого класса, необходимо выполнить преобразование типов - в данном случае от типа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к типу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 И так как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Employee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наследуется от класса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автоматически выполняется неявное восходящее преобразование - преобразование к типу, которые находятся вверху иерархии классов, то есть к базовому классу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Подобным образом 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поизводятся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другие восходящие преобразования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Client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11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5" y="654356"/>
            <a:ext cx="11701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восходящих преобразований от производного к базовому типу есть нисходящие преобразования или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downcasting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 преобразование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от базового типа 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производному.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может возникнуть вопрос, можно ли обратиться к функционалу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через переменную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автоматически такие преобразования не проходят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ведь не каждый человек (объект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является сотрудником предприятия (объектом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нисходящего преобразования необходимо применить явное преобразование, указав в скобках тип, к которому нужно выполнить преобразование:</a:t>
            </a:r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Нисходящие преобразования.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Downcasting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0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7708" y="189002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employee1;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 к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employee2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нельзя, нужно явное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преобразование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от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Person к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22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9" y="210065"/>
            <a:ext cx="119201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Ещё примеры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b="1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 всех классов в </a:t>
            </a:r>
            <a:r>
              <a:rPr lang="en-US" sz="2400" b="1" dirty="0" smtClean="0">
                <a:latin typeface="Bookman Old Style" panose="02050604050505020204" pitchFamily="18" charset="0"/>
              </a:rPr>
              <a:t>C#.</a:t>
            </a:r>
          </a:p>
          <a:p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чтобы обратиться к возможностям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приводим объект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(Employee)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Client(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Д Банк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от типа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Client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(Client)person;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9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5" y="0"/>
            <a:ext cx="117142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то же время необходимо соблюдать </a:t>
            </a:r>
            <a:r>
              <a:rPr lang="ru-RU" sz="2400" b="1" dirty="0">
                <a:latin typeface="Bookman Old Style" panose="02050604050505020204" pitchFamily="18" charset="0"/>
              </a:rPr>
              <a:t>осторожность</a:t>
            </a:r>
            <a:r>
              <a:rPr lang="ru-RU" sz="2400" dirty="0">
                <a:latin typeface="Bookman Old Style" panose="02050604050505020204" pitchFamily="18" charset="0"/>
              </a:rPr>
              <a:t> при подобных преобразованиях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Например, что будет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Объект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Employee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также представляет тип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преобразование к типу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Client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, чтобы получить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Bank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bank = ((Client)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).Bank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//ОШИБКА!!!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мы получим ошибку, так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ссылку на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Данный объект является также объектом типов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мы можем преобразовать его к этим типам. Но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преобразовать не можем.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3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2422" y="0"/>
            <a:ext cx="1176363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Ещё примеры ошибок: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 employee2 = (Employee)person;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случае мы пытаемся преобразовать объект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 типу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последнем случае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подскажет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в данной строке ошибка, и данная строка даже нормально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скомилируется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тем не менее в процессе выполнения программы мы получим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ошибку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в том числе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кроется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коварство преобразований, поэтому в подобных ситуациях надо проявлять осторожность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9492" y="654356"/>
            <a:ext cx="1168485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Во-первых, можно использовать ключевое слово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него программа пытается преобразовать выражение к определенному типу, при этом не выбрасывает исключение. В случае неудачного преобразования выражение будет содержать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Employee? employee = 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(employee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прошло неудачно"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Способы преобразование типов,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is, as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4744649"/>
            <a:ext cx="2286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210065"/>
            <a:ext cx="117636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здесь определяется не просто как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именно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?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 после названия типа ставится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вопросительный знак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 указывает, что переменная может хранить как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так и значение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 аналогии можно задать типы: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a = 0;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можно положить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и т.д.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0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066" y="172995"/>
            <a:ext cx="1161535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способ заключается в проверке допустимости преобразования с помощью ключевого слова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solidFill>
                  <a:srgbClr val="00B0F0"/>
                </a:solidFill>
                <a:latin typeface="Bookman Old Style" panose="02050604050505020204" pitchFamily="18" charset="0"/>
              </a:rPr>
              <a:t>тип</a:t>
            </a:r>
            <a:endParaRPr lang="en-US" sz="2400" b="1" dirty="0" smtClean="0">
              <a:solidFill>
                <a:srgbClr val="00B0F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слева от оператора представляет тип,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указаный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справа от оператора, то оператор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возвращает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иначе возвращается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d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d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true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88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0887" y="233363"/>
            <a:ext cx="720861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Объекты, как формализованный концепт появились в программировании в 1960-х в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67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Simula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включала в себя понятие классов и экземпляров (или объектов</a:t>
            </a:r>
            <a:r>
              <a:rPr lang="ru-RU" sz="2400" dirty="0" smtClean="0">
                <a:latin typeface="Bookman Old Style" panose="02050604050505020204" pitchFamily="18" charset="0"/>
              </a:rPr>
              <a:t>). </a:t>
            </a:r>
            <a:r>
              <a:rPr lang="ru-RU" sz="2400" dirty="0">
                <a:latin typeface="Bookman Old Style" panose="02050604050505020204" pitchFamily="18" charset="0"/>
              </a:rPr>
              <a:t>В языке использовался автоматический сборщик </a:t>
            </a:r>
            <a:r>
              <a:rPr lang="ru-RU" sz="2400" dirty="0" smtClean="0">
                <a:latin typeface="Bookman Old Style" panose="02050604050505020204" pitchFamily="18" charset="0"/>
              </a:rPr>
              <a:t>мусора.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использовалась тогда преимущественно для физического моделирования. Идеи </a:t>
            </a:r>
            <a:r>
              <a:rPr lang="ru-RU" sz="2400" dirty="0" err="1">
                <a:latin typeface="Bookman Old Style" panose="02050604050505020204" pitchFamily="18" charset="0"/>
              </a:rPr>
              <a:t>Simula</a:t>
            </a:r>
            <a:r>
              <a:rPr lang="ru-RU" sz="2400" dirty="0">
                <a:latin typeface="Bookman Old Style" panose="02050604050505020204" pitchFamily="18" charset="0"/>
              </a:rPr>
              <a:t> оказали серьезное влияние на более поздние языки,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Smalltalk</a:t>
            </a:r>
            <a:r>
              <a:rPr lang="ru-RU" sz="2400" dirty="0">
                <a:latin typeface="Bookman Old Style" panose="02050604050505020204" pitchFamily="18" charset="0"/>
              </a:rPr>
              <a:t>, варианты </a:t>
            </a:r>
            <a:r>
              <a:rPr lang="ru-RU" sz="2400" dirty="0" err="1">
                <a:latin typeface="Bookman Old Style" panose="02050604050505020204" pitchFamily="18" charset="0"/>
              </a:rPr>
              <a:t>Lisp</a:t>
            </a:r>
            <a:r>
              <a:rPr lang="ru-RU" sz="2400" dirty="0">
                <a:latin typeface="Bookman Old Style" panose="02050604050505020204" pitchFamily="18" charset="0"/>
              </a:rPr>
              <a:t> (CLOS), </a:t>
            </a:r>
            <a:r>
              <a:rPr lang="ru-RU" sz="2400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Pascal</a:t>
            </a:r>
            <a:r>
              <a:rPr lang="ru-RU" sz="2400" dirty="0">
                <a:latin typeface="Bookman Old Style" panose="02050604050505020204" pitchFamily="18" charset="0"/>
              </a:rPr>
              <a:t>, и C++.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314103" y="2705100"/>
            <a:ext cx="30780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Оле-Йохан </a:t>
            </a:r>
            <a:r>
              <a:rPr lang="ru-RU" sz="2400" dirty="0" smtClean="0">
                <a:latin typeface="Bookman Old Style" panose="02050604050505020204" pitchFamily="18" charset="0"/>
              </a:rPr>
              <a:t>Даль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 err="1">
                <a:latin typeface="Bookman Old Style" panose="02050604050505020204" pitchFamily="18" charset="0"/>
              </a:rPr>
              <a:t>Кристен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Нюгорд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407" y="233363"/>
            <a:ext cx="4401479" cy="247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1848" y="247135"/>
            <a:ext cx="1168949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Причем оператор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позволяет автоматически преобразовать значение к типу, если это значение представляет данный 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employee)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Обратить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внимание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employee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Преобразование не допустимо"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134" y="222422"/>
            <a:ext cx="117265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проверяет, является ли переменная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объектом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автоматически преобразует значение переменной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тип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преобразованное значение сохраняет в переменную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Далее в блоке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использовать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как значение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является объектом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Employee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как в данном случае, то такая проверка вернет значение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преобразование не сработает.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2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Player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Bomb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228600"/>
            <a:ext cx="119443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GameObject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go1, go2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 p)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игрок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(go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Bomb b)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Это бомба! Осталось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b.TimeToBOOM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26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два способа переопределения методов в классах-потомках.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 полиморфизмом получим: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virtual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 подтипов и сокрытие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42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654356"/>
            <a:ext cx="116967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barks</a:t>
            </a:r>
          </a:p>
          <a:p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случаях вызывается метод того класса, объект которого находится в переменной.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727" y="4624674"/>
            <a:ext cx="283884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1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сокрытие: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"Animal speaks"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Сокрытие с помощью слова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 (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не обязательно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"Dog barks"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может быть как виртуальным так и нет.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00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850" y="33050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dog;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 barks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animal.Speak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 speaks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$"'animal' is Dog ?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{animal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true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 смотря на то, что в переменных </a:t>
            </a:r>
            <a:r>
              <a:rPr lang="en-US" sz="2400" dirty="0" smtClean="0">
                <a:latin typeface="Bookman Old Style" panose="02050604050505020204" pitchFamily="18" charset="0"/>
              </a:rPr>
              <a:t>dog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animal </a:t>
            </a:r>
            <a:r>
              <a:rPr lang="ru-RU" sz="2400" dirty="0" smtClean="0">
                <a:latin typeface="Bookman Old Style" panose="02050604050505020204" pitchFamily="18" charset="0"/>
              </a:rPr>
              <a:t>лежит объект собаки, при вызове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Speak </a:t>
            </a:r>
            <a:r>
              <a:rPr lang="ru-RU" sz="2400" dirty="0" smtClean="0">
                <a:latin typeface="Bookman Old Style" panose="02050604050505020204" pitchFamily="18" charset="0"/>
              </a:rPr>
              <a:t>вызывается метод класса, соответствующего типу переменной.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Сокрытия стоит избегать ввиду неочевидного поведения объекта.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63" y="4343269"/>
            <a:ext cx="6387037" cy="15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5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 (Параметрический полиморфизм)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28600" y="654356"/>
            <a:ext cx="117348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Параметрический полиморфизм </a:t>
            </a:r>
            <a:r>
              <a:rPr lang="ru-RU" sz="2400" dirty="0" smtClean="0">
                <a:latin typeface="Bookman Old Style" panose="02050604050505020204" pitchFamily="18" charset="0"/>
              </a:rPr>
              <a:t>– свойство </a:t>
            </a:r>
            <a:r>
              <a:rPr lang="ru-RU" sz="2400" dirty="0">
                <a:latin typeface="Bookman Old Style" panose="02050604050505020204" pitchFamily="18" charset="0"/>
              </a:rPr>
              <a:t>семантики системы типов, позволяющее обрабатывать значения разных типов идентичным образом, то есть исполнять физически один и тот же код для данных разных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698" y="30480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0500" y="654356"/>
            <a:ext cx="117576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основе ООП лежит 3 принципа: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36195"/>
            <a:ext cx="8309610" cy="46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810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Add(T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228600" y="381000"/>
            <a:ext cx="1196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47650" y="654356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9550" y="654356"/>
            <a:ext cx="117157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endParaRPr lang="ru-RU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наследуется от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Animal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8125" y="237020"/>
            <a:ext cx="1171575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Типы ограничений и стандартные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Интерфейсы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класс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- универсальный параметр должен представлять структуру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- универсальный параметр должен представлять тип, который имеет общедоступный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конструктор без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параметров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2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0"/>
            <a:ext cx="119253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скорость работы списка </a:t>
            </a:r>
            <a:r>
              <a:rPr lang="en-US" sz="2400" dirty="0" smtClean="0">
                <a:latin typeface="Bookman Old Style" panose="02050604050505020204" pitchFamily="18" charset="0"/>
              </a:rPr>
              <a:t>List </a:t>
            </a:r>
            <a:r>
              <a:rPr lang="ru-RU" sz="2400" dirty="0" smtClean="0">
                <a:latin typeface="Bookman Old Style" panose="02050604050505020204" pitchFamily="18" charset="0"/>
              </a:rPr>
              <a:t>с множеством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HashSet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System.Diagnostics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_000_000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добавления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Работа с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Добавление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hashSetAddStopwatch.ElapsedTicks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17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6700" y="266700"/>
            <a:ext cx="119253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Сравнение времени поиска элементов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numberOfElements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Поиск в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Stopwatch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.StartNew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foundInHashSet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searchElement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hashSetSearchStopwatch.Stop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Поиск в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Время выполнения: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hashSetSearchStopwatch.ElapsedTicks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тиков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85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7368" y="2686050"/>
            <a:ext cx="112029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10 000 тиков = 1 </a:t>
            </a:r>
            <a:r>
              <a:rPr lang="ru-RU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мс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Как видим, добавление элементов в 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HashSet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занимает немного меньше времени. На практике это справедливо далеко не всегда, зависит от количества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Поиск занимает значительно меньше времени. Чем больше данных тем заметнее преимущество в поиске.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68" y="333225"/>
            <a:ext cx="1120296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36220" y="0"/>
            <a:ext cx="1166622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" y="2472680"/>
            <a:ext cx="7047344" cy="41237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9632" y="1518164"/>
            <a:ext cx="761280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практике это означает, что класс должен состоять из двух частей: интерфейса и реализации.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реализации большинства языков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программирования обеспечивается </a:t>
            </a:r>
            <a:r>
              <a:rPr lang="ru-RU" sz="2400" dirty="0">
                <a:latin typeface="Bookman Old Style" panose="02050604050505020204" pitchFamily="18" charset="0"/>
              </a:rPr>
              <a:t>механизм сокрытия, позволяющий разграничивать доступ к различным частям компонента.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855185"/>
            <a:ext cx="112029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.first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first;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.second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second;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first;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Можно создавать обобщения с 2 и более параметрами,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4852" y="473792"/>
            <a:ext cx="1120296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second;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Display()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$"First: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{first}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Second: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{second}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1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350" y="322621"/>
            <a:ext cx="12058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pair1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&gt;(1,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"One"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pair1.Display();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1, Second: 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pair2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"Pi"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pair2.Display();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Pi, Second: 3.14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объект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с типами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pair3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pair3.Display();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First: True, Second: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675" y="4665650"/>
            <a:ext cx="5582429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07871" y="1346005"/>
            <a:ext cx="115745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Обобщенный метод для объединения двух массивов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MergeArrays&lt;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array1, </a:t>
            </a:r>
            <a:r>
              <a:rPr lang="fr-FR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array2)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Создаем новый массив для объединенных данных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[array1.Length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array2.Length];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первого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(array1,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array1.Length);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Копируем элементы второго массива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.Copy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(array2, 0,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array1.Length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array2.Length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871" y="208321"/>
            <a:ext cx="11202963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Обобщением бывает не обязательно класс, возможно создать обобщение-метод, например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4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8821" y="393505"/>
            <a:ext cx="1157457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целых чисел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intArray1 = { 1, 2, 3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intArray2 = { 4, 5, 6 };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(intArray1, intArray2);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 массив целых чисел: 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mergedIntArray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Вывод: 1, 2, 3, 4, 5, 6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Пример с массивом строк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stringArray1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"apple"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"banana"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stringArray2 = {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"cherry"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GenericArrayMerger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.MergeArrays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(stringArray1, stringArray2);</a:t>
            </a:r>
          </a:p>
          <a:p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Объединенный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строк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",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mergedStringArray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Вывод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apple, banana, cherry, date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Преобразования сложных типов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https://metanit.com/sharp/tutorial/3.11.php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508000" y="319315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банковский счёт</a:t>
            </a: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Приватное поле для хранения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Конструктор для инициализации банковского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Начальный баланс равен 0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номера счета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accountNumber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получения текущего баланса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GetBalance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balance;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531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Публичный метод для внесения средств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Deposit(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amount)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(amount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balance += amount;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Внесено: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amount}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Текущий баланс: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balance}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ru-RU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"Сумма для внесения должна быть положительной."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8171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14214</TotalTime>
  <Words>3946</Words>
  <Application>Microsoft Office PowerPoint</Application>
  <PresentationFormat>Широкоэкранный</PresentationFormat>
  <Paragraphs>724</Paragraphs>
  <Slides>65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766</cp:revision>
  <dcterms:modified xsi:type="dcterms:W3CDTF">2025-03-08T17:20:37Z</dcterms:modified>
</cp:coreProperties>
</file>