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43"/>
  </p:notesMasterIdLst>
  <p:sldIdLst>
    <p:sldId id="273" r:id="rId2"/>
    <p:sldId id="1048" r:id="rId3"/>
    <p:sldId id="1050" r:id="rId4"/>
    <p:sldId id="1049" r:id="rId5"/>
    <p:sldId id="1020" r:id="rId6"/>
    <p:sldId id="1022" r:id="rId7"/>
    <p:sldId id="1024" r:id="rId8"/>
    <p:sldId id="1025" r:id="rId9"/>
    <p:sldId id="1041" r:id="rId10"/>
    <p:sldId id="1023" r:id="rId11"/>
    <p:sldId id="969" r:id="rId12"/>
    <p:sldId id="995" r:id="rId13"/>
    <p:sldId id="1016" r:id="rId14"/>
    <p:sldId id="996" r:id="rId15"/>
    <p:sldId id="997" r:id="rId16"/>
    <p:sldId id="1026" r:id="rId17"/>
    <p:sldId id="1018" r:id="rId18"/>
    <p:sldId id="1043" r:id="rId19"/>
    <p:sldId id="1000" r:id="rId20"/>
    <p:sldId id="1051" r:id="rId21"/>
    <p:sldId id="1052" r:id="rId22"/>
    <p:sldId id="1053" r:id="rId23"/>
    <p:sldId id="1054" r:id="rId24"/>
    <p:sldId id="984" r:id="rId25"/>
    <p:sldId id="1044" r:id="rId26"/>
    <p:sldId id="1027" r:id="rId27"/>
    <p:sldId id="1003" r:id="rId28"/>
    <p:sldId id="1045" r:id="rId29"/>
    <p:sldId id="1004" r:id="rId30"/>
    <p:sldId id="1028" r:id="rId31"/>
    <p:sldId id="1005" r:id="rId32"/>
    <p:sldId id="1006" r:id="rId33"/>
    <p:sldId id="1007" r:id="rId34"/>
    <p:sldId id="1060" r:id="rId35"/>
    <p:sldId id="1008" r:id="rId36"/>
    <p:sldId id="1009" r:id="rId37"/>
    <p:sldId id="1047" r:id="rId38"/>
    <p:sldId id="1011" r:id="rId39"/>
    <p:sldId id="1055" r:id="rId40"/>
    <p:sldId id="1057" r:id="rId41"/>
    <p:sldId id="1059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82523" autoAdjust="0"/>
  </p:normalViewPr>
  <p:slideViewPr>
    <p:cSldViewPr snapToGrid="0">
      <p:cViewPr varScale="1">
        <p:scale>
          <a:sx n="76" d="100"/>
          <a:sy n="76" d="100"/>
        </p:scale>
        <p:origin x="132" y="47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1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654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659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91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61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337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753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927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248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01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799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587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455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34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509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907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829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990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297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716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91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938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413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679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709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14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201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393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909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949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663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37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4074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3722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66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98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04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20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27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86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nit.com/sharp/tutorial/3.7.php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ru-ru/dotnet/csharp/programming-guide/classes-and-structs/access-modifiers" TargetMode="External"/><Relationship Id="rId5" Type="http://schemas.openxmlformats.org/officeDocument/2006/relationships/hyperlink" Target="https://metanit.com/sharp/tutorial/3.2.php" TargetMode="External"/><Relationship Id="rId4" Type="http://schemas.openxmlformats.org/officeDocument/2006/relationships/hyperlink" Target="https://ulearn.me/course/cs2/Nasledovanie_14b5c0cc-8d6e-464c-91b4-45e91839a2ef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nit.com/sharp/tutorial/3.4.php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learn.me/course/cs2/Svoystva_76ec7986-01b1-43ef-9022-8228ce25a9ed" TargetMode="External"/><Relationship Id="rId4" Type="http://schemas.openxmlformats.org/officeDocument/2006/relationships/hyperlink" Target="https://learn.microsoft.com/ru-ru/dotnet/csharp/propertie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0156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468" y="2565531"/>
            <a:ext cx="8978016" cy="1670194"/>
          </a:xfrm>
        </p:spPr>
        <p:txBody>
          <a:bodyPr>
            <a:noAutofit/>
          </a:bodyPr>
          <a:lstStyle/>
          <a:p>
            <a:pPr algn="l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 семестр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1. Основы ООП в языке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C#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835468" y="4235725"/>
            <a:ext cx="110413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Наследование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Модификаторы доступа</a:t>
            </a:r>
            <a:endParaRPr lang="en-US" sz="28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Свойства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Чтобы </a:t>
            </a:r>
            <a:r>
              <a:rPr lang="ru-RU" sz="2400" dirty="0">
                <a:latin typeface="Bookman Old Style" panose="02050604050505020204" pitchFamily="18" charset="0"/>
              </a:rPr>
              <a:t>указать, что от класса нельзя наследоваться необходимо записать спец. слово </a:t>
            </a:r>
            <a:r>
              <a:rPr lang="en-US" sz="2400" b="1" dirty="0">
                <a:latin typeface="Bookman Old Style" panose="02050604050505020204" pitchFamily="18" charset="0"/>
              </a:rPr>
              <a:t>sealed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перед </a:t>
            </a:r>
            <a:r>
              <a:rPr lang="en-US" sz="2400" b="1" dirty="0">
                <a:latin typeface="Bookman Old Style" panose="02050604050505020204" pitchFamily="18" charset="0"/>
              </a:rPr>
              <a:t>class</a:t>
            </a:r>
            <a:r>
              <a:rPr lang="ru-RU" sz="2400" dirty="0">
                <a:latin typeface="Bookman Old Style" panose="02050604050505020204" pitchFamily="18" charset="0"/>
              </a:rPr>
              <a:t>. Следует запрещать наследоваться </a:t>
            </a:r>
            <a:r>
              <a:rPr lang="ru-RU" sz="2400" b="1" dirty="0">
                <a:latin typeface="Bookman Old Style" panose="02050604050505020204" pitchFamily="18" charset="0"/>
              </a:rPr>
              <a:t>всегда</a:t>
            </a:r>
            <a:r>
              <a:rPr lang="ru-RU" sz="2400" dirty="0">
                <a:latin typeface="Bookman Old Style" panose="02050604050505020204" pitchFamily="18" charset="0"/>
              </a:rPr>
              <a:t>, когда класс не предусматривает, что от него будут наследоваться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sealed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Name;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Name = name;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SayHi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"Hi!"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90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Полный список модификаторов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доступа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654356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</a:t>
            </a:r>
            <a:r>
              <a:rPr lang="ru-RU" sz="2400" dirty="0">
                <a:latin typeface="Bookman Old Style" panose="02050604050505020204" pitchFamily="18" charset="0"/>
              </a:rPr>
              <a:t>языке C# применяются следующие </a:t>
            </a:r>
            <a:r>
              <a:rPr lang="ru-RU" sz="2400" b="1" dirty="0">
                <a:latin typeface="Bookman Old Style" panose="02050604050505020204" pitchFamily="18" charset="0"/>
              </a:rPr>
              <a:t>модификаторы доступа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(от наиболее закрытых к открытым)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file</a:t>
            </a:r>
            <a:r>
              <a:rPr lang="ru-RU" sz="2400" dirty="0">
                <a:latin typeface="Bookman Old Style" panose="02050604050505020204" pitchFamily="18" charset="0"/>
              </a:rPr>
              <a:t>: добавлен в версии C# 11 и применяется к типам, например, классам и структурам. Класс или структура с таким модификатором доступны только из текущего файла кода.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private</a:t>
            </a:r>
            <a:r>
              <a:rPr lang="ru-RU" sz="2400" dirty="0">
                <a:latin typeface="Bookman Old Style" panose="02050604050505020204" pitchFamily="18" charset="0"/>
              </a:rPr>
              <a:t>: закрытый или приватный компонент класса или структуры. Приватный компонент доступен только в рамках своего класса или структуры.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private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protected</a:t>
            </a:r>
            <a:r>
              <a:rPr lang="ru-RU" sz="2400" dirty="0">
                <a:latin typeface="Bookman Old Style" panose="02050604050505020204" pitchFamily="18" charset="0"/>
              </a:rPr>
              <a:t>: компонент класса доступен из любого места в своем классе или в производных классах, которые определены в той же сборке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55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-93790"/>
            <a:ext cx="12192000" cy="6677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smtClean="0">
                <a:latin typeface="Bookman Old Style" panose="02050604050505020204" pitchFamily="18" charset="0"/>
              </a:rPr>
              <a:t>protected</a:t>
            </a:r>
            <a:r>
              <a:rPr lang="ru-RU" sz="2400" smtClean="0">
                <a:latin typeface="Bookman Old Style" panose="02050604050505020204" pitchFamily="18" charset="0"/>
              </a:rPr>
              <a:t>: такой компонент класса доступен из любого места в своем классе или в производных классах. При этом производные классы могут располагаться в других сборках.</a:t>
            </a:r>
            <a:endParaRPr lang="ru-RU" sz="2400" b="1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smtClean="0">
                <a:latin typeface="Bookman Old Style" panose="02050604050505020204" pitchFamily="18" charset="0"/>
              </a:rPr>
              <a:t>internal</a:t>
            </a:r>
            <a:r>
              <a:rPr lang="ru-RU" sz="2400" smtClean="0">
                <a:latin typeface="Bookman Old Style" panose="02050604050505020204" pitchFamily="18" charset="0"/>
              </a:rPr>
              <a:t>: компоненты класса или структуры доступен из любого места кода в той же сборке, однако он недоступен для других программ и сборок.</a:t>
            </a:r>
          </a:p>
          <a:p>
            <a:pPr algn="just">
              <a:lnSpc>
                <a:spcPct val="150000"/>
              </a:lnSpc>
            </a:pPr>
            <a:r>
              <a:rPr lang="ru-RU" sz="2400" b="1" smtClean="0">
                <a:latin typeface="Bookman Old Style" panose="02050604050505020204" pitchFamily="18" charset="0"/>
              </a:rPr>
              <a:t>protected internal</a:t>
            </a:r>
            <a:r>
              <a:rPr lang="ru-RU" sz="2400" smtClean="0">
                <a:latin typeface="Bookman Old Style" panose="02050604050505020204" pitchFamily="18" charset="0"/>
              </a:rPr>
              <a:t>: совмещает функционал двух модификаторов protected и internal. Такой компонент класса доступен из любого места в текущей сборке и из производных классов, которые могут располагаться в других сборках.</a:t>
            </a:r>
          </a:p>
          <a:p>
            <a:pPr algn="just">
              <a:lnSpc>
                <a:spcPct val="150000"/>
              </a:lnSpc>
            </a:pPr>
            <a:r>
              <a:rPr lang="ru-RU" sz="2400" b="1" smtClean="0">
                <a:latin typeface="Bookman Old Style" panose="02050604050505020204" pitchFamily="18" charset="0"/>
              </a:rPr>
              <a:t>public</a:t>
            </a:r>
            <a:r>
              <a:rPr lang="ru-RU" sz="2400" smtClean="0">
                <a:latin typeface="Bookman Old Style" panose="02050604050505020204" pitchFamily="18" charset="0"/>
              </a:rPr>
              <a:t>: публичный, общедоступный компонент класса или структуры. Такой компонент доступен из любого места в коде, а также из других программ и сборок.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37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9498"/>
            <a:ext cx="12213548" cy="442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87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5569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Мы можем явно задать модификатор доступа, а можем его и не </a:t>
            </a:r>
            <a:r>
              <a:rPr lang="ru-RU" sz="2400" dirty="0" smtClean="0">
                <a:latin typeface="Bookman Old Style" panose="02050604050505020204" pitchFamily="18" charset="0"/>
              </a:rPr>
              <a:t>указывать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.name = name;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$"Name: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{name}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Если для компонентов не определен модификатор доступа, то по умолчанию для них применяется модификатор </a:t>
            </a:r>
            <a:r>
              <a:rPr lang="ru-RU" sz="2400" b="1" dirty="0" err="1">
                <a:latin typeface="Bookman Old Style" panose="02050604050505020204" pitchFamily="18" charset="0"/>
              </a:rPr>
              <a:t>private</a:t>
            </a:r>
            <a:r>
              <a:rPr lang="ru-RU" sz="2400" dirty="0">
                <a:latin typeface="Bookman Old Style" panose="02050604050505020204" pitchFamily="18" charset="0"/>
              </a:rPr>
              <a:t>. Например, в примере выше переменная </a:t>
            </a:r>
            <a:r>
              <a:rPr lang="ru-RU" sz="2400" b="1" dirty="0" err="1">
                <a:latin typeface="Bookman Old Style" panose="02050604050505020204" pitchFamily="18" charset="0"/>
              </a:rPr>
              <a:t>name</a:t>
            </a:r>
            <a:r>
              <a:rPr lang="ru-RU" sz="2400" dirty="0">
                <a:latin typeface="Bookman Old Style" panose="02050604050505020204" pitchFamily="18" charset="0"/>
              </a:rPr>
              <a:t> неявно будет иметь модификатор </a:t>
            </a:r>
            <a:r>
              <a:rPr lang="ru-RU" sz="2400" b="1" dirty="0" err="1">
                <a:latin typeface="Bookman Old Style" panose="02050604050505020204" pitchFamily="18" charset="0"/>
              </a:rPr>
              <a:t>private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450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2" y="0"/>
            <a:ext cx="12192001" cy="6518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Классы и структуры, которые объявлены без модификатора и которые расположены вне других типов, по умолчанию имеют доступ </a:t>
            </a:r>
            <a:r>
              <a:rPr lang="ru-RU" sz="2400" dirty="0" err="1">
                <a:latin typeface="Bookman Old Style" panose="02050604050505020204" pitchFamily="18" charset="0"/>
              </a:rPr>
              <a:t>internal</a:t>
            </a:r>
            <a:r>
              <a:rPr lang="ru-RU" sz="2400" dirty="0">
                <a:latin typeface="Bookman Old Style" panose="02050604050505020204" pitchFamily="18" charset="0"/>
              </a:rPr>
              <a:t>, а вложенные классы и структуры, как и остальные компоненты классов/структур имеют модификатор </a:t>
            </a:r>
            <a:r>
              <a:rPr lang="ru-RU" sz="2400" dirty="0" err="1">
                <a:latin typeface="Bookman Old Style" panose="02050604050505020204" pitchFamily="18" charset="0"/>
              </a:rPr>
              <a:t>private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Phone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Camera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algn="just">
              <a:lnSpc>
                <a:spcPct val="13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Здесь класс </a:t>
            </a:r>
            <a:r>
              <a:rPr lang="ru-RU" sz="2400" dirty="0" err="1">
                <a:latin typeface="Bookman Old Style" panose="02050604050505020204" pitchFamily="18" charset="0"/>
              </a:rPr>
              <a:t>Phone</a:t>
            </a:r>
            <a:r>
              <a:rPr lang="ru-RU" sz="2400" dirty="0">
                <a:latin typeface="Bookman Old Style" panose="02050604050505020204" pitchFamily="18" charset="0"/>
              </a:rPr>
              <a:t> не является вложенным ни в один другой класс/структуру, поэтому неявно имеет модификатор </a:t>
            </a:r>
            <a:r>
              <a:rPr lang="ru-RU" sz="2400" b="1" dirty="0" err="1">
                <a:latin typeface="Bookman Old Style" panose="02050604050505020204" pitchFamily="18" charset="0"/>
              </a:rPr>
              <a:t>internal</a:t>
            </a:r>
            <a:r>
              <a:rPr lang="ru-RU" sz="2400" dirty="0">
                <a:latin typeface="Bookman Old Style" panose="02050604050505020204" pitchFamily="18" charset="0"/>
              </a:rPr>
              <a:t>. А структура </a:t>
            </a:r>
            <a:r>
              <a:rPr lang="ru-RU" sz="2400" dirty="0" err="1">
                <a:latin typeface="Bookman Old Style" panose="02050604050505020204" pitchFamily="18" charset="0"/>
              </a:rPr>
              <a:t>Camera</a:t>
            </a:r>
            <a:r>
              <a:rPr lang="ru-RU" sz="2400" dirty="0">
                <a:latin typeface="Bookman Old Style" panose="02050604050505020204" pitchFamily="18" charset="0"/>
              </a:rPr>
              <a:t> является вложенной, поэтому, как и другие компоненты класса, неявно имеет модификатор </a:t>
            </a:r>
            <a:r>
              <a:rPr lang="ru-RU" sz="2400" b="1" dirty="0" err="1">
                <a:latin typeface="Bookman Old Style" panose="02050604050505020204" pitchFamily="18" charset="0"/>
              </a:rPr>
              <a:t>private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79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2" y="0"/>
            <a:ext cx="1219200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Employee(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"Bill"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5000);</a:t>
            </a: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e.Name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//здесь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Name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не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видно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protected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Name;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Name = name;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здесь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Name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видно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SayHi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"Hi!"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Person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Наследуемся от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name)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base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(name)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Name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"123"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//здесь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Name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видно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258861" y="0"/>
            <a:ext cx="39331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 модификатор </a:t>
            </a:r>
            <a:r>
              <a:rPr lang="en-US" sz="2400" b="1" dirty="0" smtClean="0">
                <a:latin typeface="Bookman Old Style" panose="02050604050505020204" pitchFamily="18" charset="0"/>
              </a:rPr>
              <a:t>protected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38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5417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Cascadia Mono" panose="020B0609020000020004" pitchFamily="49" charset="0"/>
              </a:rPr>
              <a:t>Рассмотрим использование различных модификаторов доступа:</a:t>
            </a:r>
          </a:p>
          <a:p>
            <a:endParaRPr lang="ru-RU" sz="24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State </a:t>
            </a:r>
            <a:r>
              <a:rPr lang="nb-NO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все равно, что internal class State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  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по умолчанию имеет модификатор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private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defaultVar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метод доступен только из текущего класса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privateVar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доступен из текущего класса и производных классов, которые определены в этом же проекте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protected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PrintProtectedPrivate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=&gt;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protectedPrivateVar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доступен из текущего класса и производных классов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protected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PrintProtected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protectedVar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45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5417"/>
            <a:ext cx="1219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доступен в любом месте текущего проекта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PrintInternal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internalVar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доступен в любом месте текущего проекта и из классов-наследников в других проектах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protected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PrintProtectedInternal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protectedInternalVar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доступен в любом месте программы, а также для других программ и сборок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publicVar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8873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20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Теперь посмотрим, как мы сможем использовать переменные класса </a:t>
            </a:r>
            <a:r>
              <a:rPr lang="ru-RU" sz="2400" b="1" dirty="0" err="1">
                <a:latin typeface="Bookman Old Style" panose="02050604050505020204" pitchFamily="18" charset="0"/>
              </a:rPr>
              <a:t>State</a:t>
            </a:r>
            <a:r>
              <a:rPr lang="ru-RU" sz="2400" dirty="0">
                <a:latin typeface="Bookman Old Style" panose="02050604050505020204" pitchFamily="18" charset="0"/>
              </a:rPr>
              <a:t> в другом классе, который, допустим, будет называться </a:t>
            </a:r>
            <a:r>
              <a:rPr lang="ru-RU" sz="2400" b="1" dirty="0" err="1">
                <a:latin typeface="Bookman Old Style" panose="02050604050505020204" pitchFamily="18" charset="0"/>
              </a:rPr>
              <a:t>StateConsumer</a:t>
            </a:r>
            <a:r>
              <a:rPr lang="ru-RU" sz="2400" dirty="0">
                <a:latin typeface="Bookman Old Style" panose="02050604050505020204" pitchFamily="18" charset="0"/>
              </a:rPr>
              <a:t> и который расположен в том же </a:t>
            </a:r>
            <a:r>
              <a:rPr lang="ru-RU" sz="2400" dirty="0" smtClean="0">
                <a:latin typeface="Bookman Old Style" panose="02050604050505020204" pitchFamily="18" charset="0"/>
              </a:rPr>
              <a:t>проекте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StateConsumer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PrintState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State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State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state.Print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//получить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доступ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нельзя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state.PrintPrivate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получить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доступ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нельзя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state.PrintProtectedPrivate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получить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доступ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нельзя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state.PrintProtected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Ошибка, получить доступ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нельзя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state.PrintInternal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норм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state.PrintProtectedInternal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норм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state.PrintPublic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норм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836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Введение в модификаторы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доступа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654356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Все поля, методы и остальные компоненты класса имеют </a:t>
            </a:r>
            <a:r>
              <a:rPr lang="ru-RU" sz="2400" b="1" dirty="0">
                <a:latin typeface="Bookman Old Style" panose="02050604050505020204" pitchFamily="18" charset="0"/>
              </a:rPr>
              <a:t>модификаторы доступа</a:t>
            </a:r>
            <a:r>
              <a:rPr lang="ru-RU" sz="2400" dirty="0">
                <a:latin typeface="Bookman Old Style" panose="02050604050505020204" pitchFamily="18" charset="0"/>
              </a:rPr>
              <a:t>. Модификаторы доступа позволяют задать допустимую область видимости для компонентов класса. То есть модификаторы доступа определяют контекст, в котором можно употреблять данную переменную или метод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[модификатор доступа]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[модификатор доступа]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 Поле</a:t>
            </a:r>
            <a:endParaRPr lang="en-US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ru-RU" sz="2400" b="1" dirty="0" smtClean="0">
                <a:latin typeface="Bookman Old Style" panose="02050604050505020204" pitchFamily="18" charset="0"/>
              </a:rPr>
              <a:t>Определение: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r>
              <a:rPr lang="ru-RU" sz="2400" b="1" dirty="0">
                <a:latin typeface="Bookman Old Style" panose="02050604050505020204" pitchFamily="18" charset="0"/>
              </a:rPr>
              <a:t>Поле</a:t>
            </a:r>
            <a:r>
              <a:rPr lang="ru-RU" sz="2400" dirty="0">
                <a:latin typeface="Bookman Old Style" panose="02050604050505020204" pitchFamily="18" charset="0"/>
              </a:rPr>
              <a:t> – </a:t>
            </a:r>
            <a:r>
              <a:rPr lang="ru-RU" sz="2400" dirty="0" smtClean="0">
                <a:latin typeface="Bookman Old Style" panose="02050604050505020204" pitchFamily="18" charset="0"/>
              </a:rPr>
              <a:t>переменная любого типа, </a:t>
            </a:r>
            <a:r>
              <a:rPr lang="ru-RU" sz="2400" dirty="0">
                <a:latin typeface="Bookman Old Style" panose="02050604050505020204" pitchFamily="18" charset="0"/>
              </a:rPr>
              <a:t>принадлежащая </a:t>
            </a:r>
            <a:r>
              <a:rPr lang="ru-RU" sz="2400" dirty="0" smtClean="0">
                <a:latin typeface="Bookman Old Style" panose="02050604050505020204" pitchFamily="18" charset="0"/>
              </a:rPr>
              <a:t>непосредственно классу или структуре.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95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Свойства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Постановка проблемы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654356"/>
            <a:ext cx="121920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Создадим поле и добавим методы для обеспечения доступа: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Person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name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"Undefined"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name;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возвращаем значение переменной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value)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{ 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name = value;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устанавливаем новое значение переменной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11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метод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добавим проверку входных данных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MinNameLength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value)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{ 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.IsNullOrEmpty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(value))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ArgumentNullException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value.Length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MinNameLength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ArgumentException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Имя должно быть не менее </a:t>
            </a:r>
            <a:r>
              <a:rPr lang="ru-RU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							</a:t>
            </a:r>
            <a:r>
              <a:rPr lang="ru-RU" sz="2400" dirty="0" smtClean="0">
                <a:latin typeface="Consolas" panose="020B0609020204030204" pitchFamily="49" charset="0"/>
              </a:rPr>
              <a:t>{</a:t>
            </a:r>
            <a:r>
              <a:rPr lang="en-US" sz="2400" dirty="0" err="1">
                <a:latin typeface="Consolas" panose="020B0609020204030204" pitchFamily="49" charset="0"/>
              </a:rPr>
              <a:t>MinNameLength</a:t>
            </a:r>
            <a:r>
              <a:rPr lang="en-US" sz="2400" dirty="0">
                <a:latin typeface="Consolas" panose="020B0609020204030204" pitchFamily="49" charset="0"/>
              </a:rPr>
              <a:t>}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символов</a:t>
            </a:r>
            <a:r>
              <a:rPr lang="ru-RU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name = value;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устанавливаем новое значение переменной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32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72995" y="0"/>
            <a:ext cx="1173892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Пример работы с данным классом: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Person p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Person();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p.SetName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Иван"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Привет, </a:t>
            </a:r>
            <a:r>
              <a:rPr lang="ru-RU" sz="2400" dirty="0">
                <a:latin typeface="Consolas" panose="020B0609020204030204" pitchFamily="49" charset="0"/>
              </a:rPr>
              <a:t>{</a:t>
            </a:r>
            <a:r>
              <a:rPr lang="en-US" sz="2400" dirty="0" err="1">
                <a:latin typeface="Consolas" panose="020B0609020204030204" pitchFamily="49" charset="0"/>
              </a:rPr>
              <a:t>p.GetName</a:t>
            </a:r>
            <a:r>
              <a:rPr lang="en-US" sz="2400" dirty="0">
                <a:latin typeface="Consolas" panose="020B0609020204030204" pitchFamily="49" charset="0"/>
              </a:rPr>
              <a:t>()}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данном примере использование методов удобно,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однако, если необходимо использовать </a:t>
            </a:r>
            <a:r>
              <a:rPr lang="en-US" sz="24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GetName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вместе с </a:t>
            </a:r>
            <a:r>
              <a:rPr lang="en-US" sz="24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SetName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читаемость кода ухудшается: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Person p2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Person();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p2.SetName(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p.GetName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>
              <a:rPr lang="ru-RU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Иваныч</a:t>
            </a:r>
            <a:r>
              <a:rPr lang="ru-RU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Привет, </a:t>
            </a:r>
            <a:r>
              <a:rPr lang="ru-RU" sz="2400" dirty="0" smtClean="0">
                <a:latin typeface="Consolas" panose="020B0609020204030204" pitchFamily="49" charset="0"/>
              </a:rPr>
              <a:t>{</a:t>
            </a:r>
            <a:r>
              <a:rPr lang="en-US" sz="2400" dirty="0" smtClean="0">
                <a:latin typeface="Consolas" panose="020B0609020204030204" pitchFamily="49" charset="0"/>
              </a:rPr>
              <a:t>p</a:t>
            </a:r>
            <a:r>
              <a:rPr lang="ru-RU" sz="2400" dirty="0" smtClean="0">
                <a:latin typeface="Consolas" panose="020B0609020204030204" pitchFamily="49" charset="0"/>
              </a:rPr>
              <a:t>2</a:t>
            </a:r>
            <a:r>
              <a:rPr lang="en-US" sz="2400" dirty="0" smtClean="0"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latin typeface="Consolas" panose="020B0609020204030204" pitchFamily="49" charset="0"/>
              </a:rPr>
              <a:t>GetName</a:t>
            </a:r>
            <a:r>
              <a:rPr lang="en-US" sz="2400" dirty="0" smtClean="0">
                <a:latin typeface="Consolas" panose="020B0609020204030204" pitchFamily="49" charset="0"/>
              </a:rPr>
              <a:t>()}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5282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2422" y="0"/>
            <a:ext cx="11738919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Удобнее было бы работать с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name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не с помощью методов, а как с обычным полем: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Person p2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Person();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p2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name = p.name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>
              <a:rPr lang="ru-RU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Иваныч</a:t>
            </a:r>
            <a:r>
              <a:rPr lang="ru-RU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Привет, </a:t>
            </a:r>
            <a:r>
              <a:rPr lang="ru-RU" sz="2400" dirty="0">
                <a:latin typeface="Consolas" panose="020B0609020204030204" pitchFamily="49" charset="0"/>
              </a:rPr>
              <a:t>{</a:t>
            </a:r>
            <a:r>
              <a:rPr lang="en-US" sz="2400" dirty="0">
                <a:latin typeface="Consolas" panose="020B0609020204030204" pitchFamily="49" charset="0"/>
              </a:rPr>
              <a:t>p</a:t>
            </a:r>
            <a:r>
              <a:rPr lang="ru-RU" sz="2400" dirty="0">
                <a:latin typeface="Consolas" panose="020B0609020204030204" pitchFamily="49" charset="0"/>
              </a:rPr>
              <a:t>2</a:t>
            </a:r>
            <a:r>
              <a:rPr lang="en-US" sz="2400" dirty="0" smtClean="0">
                <a:latin typeface="Consolas" panose="020B0609020204030204" pitchFamily="49" charset="0"/>
              </a:rPr>
              <a:t>.name}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, но в таком случае мы потеряем проверку данных (метод </a:t>
            </a:r>
            <a:r>
              <a:rPr lang="en-US" sz="24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SetName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)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C#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существует элемент, объединяющий преимущества полей и методов. Данный элемент называется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свойство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43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Свойства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3567" y="654356"/>
            <a:ext cx="1194486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Кроме обычных методов в языке C# предусмотрены специальные методы доступа, которые называют свойства. Они обеспечивают простой доступ к полям классов и структур</a:t>
            </a:r>
            <a:r>
              <a:rPr lang="ru-RU" sz="2400" dirty="0" smtClean="0">
                <a:latin typeface="Bookman Old Style" panose="02050604050505020204" pitchFamily="18" charset="0"/>
              </a:rPr>
              <a:t>, позволяют </a:t>
            </a:r>
            <a:r>
              <a:rPr lang="ru-RU" sz="2400" dirty="0">
                <a:latin typeface="Bookman Old Style" panose="02050604050505020204" pitchFamily="18" charset="0"/>
              </a:rPr>
              <a:t>узнать </a:t>
            </a:r>
            <a:r>
              <a:rPr lang="ru-RU" sz="2400" dirty="0" smtClean="0">
                <a:latin typeface="Bookman Old Style" panose="02050604050505020204" pitchFamily="18" charset="0"/>
              </a:rPr>
              <a:t>или установить значение.</a:t>
            </a: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[модификатор_1] </a:t>
            </a:r>
            <a:r>
              <a:rPr lang="ru-RU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тип_свойства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название_свойства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[модификатор_2] </a:t>
            </a:r>
            <a:r>
              <a:rPr lang="ru-RU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 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действия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выполняемые при получении значения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свойства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[модификатор_3] </a:t>
            </a:r>
            <a:r>
              <a:rPr lang="ru-RU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действия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выполняемые при установке значения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свойства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Модификаторы 2 и 3 не могут быть установлены одновременно. Модификаторы 2 и 3 должны быть более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ограничивающими,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чем модификатор 1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23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 smtClean="0">
                <a:latin typeface="Bookman Old Style" panose="02050604050505020204" pitchFamily="18" charset="0"/>
              </a:rPr>
              <a:t>Рассмотрим пример работы с переменной </a:t>
            </a:r>
            <a:r>
              <a:rPr lang="en-US" altLang="ru-RU" sz="2400" b="1" dirty="0" smtClean="0">
                <a:latin typeface="Bookman Old Style" panose="02050604050505020204" pitchFamily="18" charset="0"/>
              </a:rPr>
              <a:t>name</a:t>
            </a:r>
            <a:r>
              <a:rPr lang="en-US" alt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altLang="ru-RU" sz="2400" dirty="0" smtClean="0">
                <a:latin typeface="Bookman Old Style" panose="02050604050505020204" pitchFamily="18" charset="0"/>
              </a:rPr>
              <a:t>через свойства.</a:t>
            </a:r>
            <a:endParaRPr lang="ru-RU" alt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 </a:t>
            </a:r>
            <a:endParaRPr lang="ru-RU" sz="2400" dirty="0" smtClean="0">
              <a:solidFill>
                <a:srgbClr val="2B91AF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"Undefined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name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возвращаем значение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переменной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name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spc="-8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spc="-80" dirty="0">
                <a:solidFill>
                  <a:srgbClr val="008000"/>
                </a:solidFill>
                <a:latin typeface="Cascadia Mono" panose="020B0609020000020004" pitchFamily="49" charset="0"/>
              </a:rPr>
              <a:t>устанавливаем новое значение </a:t>
            </a:r>
            <a:r>
              <a:rPr lang="ru-RU" sz="2400" spc="-8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переменной</a:t>
            </a:r>
            <a:endParaRPr lang="en-US" sz="2400" spc="-8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/>
            <a:r>
              <a:rPr lang="ru-RU" sz="2400" b="1" dirty="0">
                <a:latin typeface="Bookman Old Style" panose="02050604050505020204" pitchFamily="18" charset="0"/>
              </a:rPr>
              <a:t>Блоки </a:t>
            </a:r>
            <a:r>
              <a:rPr lang="en-US" sz="2400" b="1" dirty="0">
                <a:latin typeface="Bookman Old Style" panose="02050604050505020204" pitchFamily="18" charset="0"/>
              </a:rPr>
              <a:t>get, set </a:t>
            </a:r>
            <a:r>
              <a:rPr lang="en-US" sz="2400" dirty="0">
                <a:latin typeface="Bookman Old Style" panose="02050604050505020204" pitchFamily="18" charset="0"/>
              </a:rPr>
              <a:t>– </a:t>
            </a:r>
            <a:r>
              <a:rPr lang="ru-RU" sz="2400" dirty="0">
                <a:latin typeface="Bookman Old Style" panose="02050604050505020204" pitchFamily="18" charset="0"/>
              </a:rPr>
              <a:t>методы и необходимы для обработки и поддержания целостности данных.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Они должны содержать простую логику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/>
            <a:endParaRPr lang="en-US" sz="2400" dirty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pPr algn="just"/>
            <a:r>
              <a:rPr lang="ru-RU" sz="2400" b="1" dirty="0">
                <a:latin typeface="Bookman Old Style" panose="02050604050505020204" pitchFamily="18" charset="0"/>
              </a:rPr>
              <a:t>Обратите внимание: </a:t>
            </a:r>
            <a:r>
              <a:rPr lang="ru-RU" sz="2400" dirty="0">
                <a:latin typeface="Bookman Old Style" panose="02050604050505020204" pitchFamily="18" charset="0"/>
              </a:rPr>
              <a:t>переменная </a:t>
            </a:r>
            <a:r>
              <a:rPr lang="en-US" sz="2400" b="1" dirty="0">
                <a:latin typeface="Bookman Old Style" panose="02050604050505020204" pitchFamily="18" charset="0"/>
              </a:rPr>
              <a:t>name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имеет закрытый модификатор </a:t>
            </a:r>
            <a:r>
              <a:rPr lang="en-US" sz="2400" dirty="0">
                <a:latin typeface="Bookman Old Style" panose="02050604050505020204" pitchFamily="18" charset="0"/>
              </a:rPr>
              <a:t>private</a:t>
            </a:r>
            <a:r>
              <a:rPr lang="ru-RU" sz="2400" dirty="0">
                <a:latin typeface="Bookman Old Style" panose="02050604050505020204" pitchFamily="18" charset="0"/>
              </a:rPr>
              <a:t>, свойство </a:t>
            </a:r>
            <a:r>
              <a:rPr lang="en-US" sz="2400" b="1" dirty="0" smtClean="0">
                <a:latin typeface="Bookman Old Style" panose="02050604050505020204" pitchFamily="18" charset="0"/>
              </a:rPr>
              <a:t>Name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имеет </a:t>
            </a:r>
            <a:r>
              <a:rPr lang="ru-RU" sz="2400" dirty="0">
                <a:latin typeface="Bookman Old Style" panose="02050604050505020204" pitchFamily="18" charset="0"/>
              </a:rPr>
              <a:t>открытый модификатор </a:t>
            </a:r>
            <a:r>
              <a:rPr lang="en-US" sz="2400" dirty="0">
                <a:latin typeface="Bookman Old Style" panose="02050604050505020204" pitchFamily="18" charset="0"/>
              </a:rPr>
              <a:t>public.</a:t>
            </a:r>
          </a:p>
        </p:txBody>
      </p:sp>
    </p:spTree>
    <p:extLst>
      <p:ext uri="{BB962C8B-B14F-4D97-AF65-F5344CB8AC3E}">
        <p14:creationId xmlns:p14="http://schemas.microsoft.com/office/powerpoint/2010/main" val="248221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0" y="0"/>
            <a:ext cx="1219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Person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Устанавливаем свойство - срабатывает блок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Set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значение "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Tom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" и есть передаваемое в свойство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value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Получаем значение свойства и присваиваем его переменной - срабатывает блок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Get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Tom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8892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Рассмотрим пример с обработкой значений в свойстве.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en-US" sz="24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 = 1;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(value &lt; 1 || value &gt; 120)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			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Возраст 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вне диапазона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от 1 до 120"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age = value;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age;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0983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Person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person.Age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1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person.Age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37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            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изменяем значение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свойства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person.Age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37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person.Age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-23;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Возраст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вне диапазона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от 1 до 120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person.Age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37 -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возраст не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изменился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8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Bookman Old Style" panose="02050604050505020204" pitchFamily="18" charset="0"/>
              </a:rPr>
              <a:t>Свойства только для </a:t>
            </a:r>
            <a:r>
              <a:rPr lang="ru-RU" sz="2400" b="1" dirty="0" smtClean="0">
                <a:latin typeface="Bookman Old Style" panose="02050604050505020204" pitchFamily="18" charset="0"/>
              </a:rPr>
              <a:t>чтения</a:t>
            </a:r>
            <a:endParaRPr lang="en-US" sz="2400" b="1" dirty="0" smtClean="0">
              <a:latin typeface="Bookman Old Style" panose="02050604050505020204" pitchFamily="18" charset="0"/>
            </a:endParaRPr>
          </a:p>
          <a:p>
            <a:endParaRPr lang="ru-RU" sz="2400" b="1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свойство для чтения - можно получить значение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Tom,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но нельзя установить</a:t>
            </a:r>
          </a:p>
          <a:p>
            <a:endParaRPr lang="en-US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person.Name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= "Bob"; !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Ошибка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   // свойство только для чтения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9631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Некоторые базовые </a:t>
            </a:r>
            <a:r>
              <a:rPr lang="ru-RU" sz="2400" b="1" dirty="0" smtClean="0">
                <a:latin typeface="Bookman Old Style" panose="02050604050505020204" pitchFamily="18" charset="0"/>
              </a:rPr>
              <a:t>модификаторы </a:t>
            </a:r>
            <a:r>
              <a:rPr lang="ru-RU" sz="2400" b="1" dirty="0">
                <a:latin typeface="Bookman Old Style" panose="02050604050505020204" pitchFamily="18" charset="0"/>
              </a:rPr>
              <a:t>доступа</a:t>
            </a:r>
            <a:r>
              <a:rPr lang="ru-RU" sz="2400" dirty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private</a:t>
            </a:r>
            <a:r>
              <a:rPr lang="ru-RU" sz="2400" dirty="0">
                <a:latin typeface="Bookman Old Style" panose="02050604050505020204" pitchFamily="18" charset="0"/>
              </a:rPr>
              <a:t>: закрытый или приватный компонент класса или структуры. Приватный компонент доступен только в рамках своего </a:t>
            </a:r>
            <a:r>
              <a:rPr lang="ru-RU" sz="2400" dirty="0" smtClean="0">
                <a:latin typeface="Bookman Old Style" panose="02050604050505020204" pitchFamily="18" charset="0"/>
              </a:rPr>
              <a:t>класса.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public</a:t>
            </a:r>
            <a:r>
              <a:rPr lang="ru-RU" sz="2400" dirty="0">
                <a:latin typeface="Bookman Old Style" panose="02050604050505020204" pitchFamily="18" charset="0"/>
              </a:rPr>
              <a:t>: публичный, общедоступный компонент класса или структуры. Такой компонент доступен из любого места в </a:t>
            </a:r>
            <a:r>
              <a:rPr lang="ru-RU" sz="2400" dirty="0" smtClean="0">
                <a:latin typeface="Bookman Old Style" panose="02050604050505020204" pitchFamily="18" charset="0"/>
              </a:rPr>
              <a:t>коде, а также из других программ и сборок.</a:t>
            </a: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Иван"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34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Bookman Old Style" panose="02050604050505020204" pitchFamily="18" charset="0"/>
              </a:rPr>
              <a:t>Свойства только для </a:t>
            </a:r>
            <a:r>
              <a:rPr lang="ru-RU" sz="2400" b="1" dirty="0" smtClean="0">
                <a:latin typeface="Bookman Old Style" panose="02050604050505020204" pitchFamily="18" charset="0"/>
              </a:rPr>
              <a:t>записи</a:t>
            </a:r>
          </a:p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Person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Person();</a:t>
            </a:r>
          </a:p>
          <a:p>
            <a:endParaRPr lang="en-US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свойство для записи - можно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устновить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значение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37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но нельзя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получить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US" sz="2400" dirty="0" err="1" smtClean="0">
                <a:solidFill>
                  <a:srgbClr val="008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8000"/>
                </a:solidFill>
                <a:latin typeface="Cascadia Mono" panose="020B0609020000020004" pitchFamily="49" charset="0"/>
              </a:rPr>
              <a:t>person.Age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);  // !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Ошибка</a:t>
            </a:r>
            <a:endParaRPr lang="en-US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endParaRPr lang="en-US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age 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1;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Age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свойство только для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записи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age = value;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409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Bookman Old Style" panose="02050604050505020204" pitchFamily="18" charset="0"/>
              </a:rPr>
              <a:t>Вычисляемые </a:t>
            </a:r>
            <a:r>
              <a:rPr lang="ru-RU" sz="2400" b="1" dirty="0" smtClean="0">
                <a:latin typeface="Bookman Old Style" panose="02050604050505020204" pitchFamily="18" charset="0"/>
              </a:rPr>
              <a:t>свойства</a:t>
            </a:r>
          </a:p>
          <a:p>
            <a:r>
              <a:rPr lang="ru-RU" sz="2400" dirty="0">
                <a:latin typeface="Bookman Old Style" panose="02050604050505020204" pitchFamily="18" charset="0"/>
              </a:rPr>
              <a:t>Свойства необязательно связаны с определенной переменной. Они могут вычисляться на основе различных выражений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tom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"Smith"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Tom Smith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firstName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firstName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firstName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.firstName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firstName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.lastName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7045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Мы </a:t>
            </a:r>
            <a:r>
              <a:rPr lang="ru-RU" sz="2400" dirty="0">
                <a:latin typeface="Bookman Old Style" panose="02050604050505020204" pitchFamily="18" charset="0"/>
              </a:rPr>
              <a:t>можем применять </a:t>
            </a:r>
            <a:r>
              <a:rPr lang="ru-RU" sz="2400" b="1" dirty="0">
                <a:latin typeface="Bookman Old Style" panose="02050604050505020204" pitchFamily="18" charset="0"/>
              </a:rPr>
              <a:t>модификаторы доступа </a:t>
            </a:r>
            <a:r>
              <a:rPr lang="ru-RU" sz="2400" dirty="0">
                <a:latin typeface="Bookman Old Style" panose="02050604050505020204" pitchFamily="18" charset="0"/>
              </a:rPr>
              <a:t>не только ко всему свойству, но и к отдельным блокам </a:t>
            </a:r>
            <a:r>
              <a:rPr lang="ru-RU" sz="2400" dirty="0" err="1">
                <a:latin typeface="Bookman Old Style" panose="02050604050505020204" pitchFamily="18" charset="0"/>
              </a:rPr>
              <a:t>get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ru-RU" sz="2400" dirty="0" err="1">
                <a:latin typeface="Bookman Old Style" panose="02050604050505020204" pitchFamily="18" charset="0"/>
              </a:rPr>
              <a:t>set</a:t>
            </a:r>
            <a:r>
              <a:rPr lang="ru-RU" sz="2400" dirty="0">
                <a:latin typeface="Bookman Old Style" panose="02050604050505020204" pitchFamily="18" charset="0"/>
              </a:rPr>
              <a:t>: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tom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tom.Name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= "Bob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";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Ошибка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-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set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объявлен с модификатором </a:t>
            </a:r>
            <a:r>
              <a:rPr lang="ru-RU" sz="2400" dirty="0" err="1" smtClean="0">
                <a:solidFill>
                  <a:srgbClr val="008000"/>
                </a:solidFill>
                <a:latin typeface="Cascadia Mono" panose="020B0609020000020004" pitchFamily="49" charset="0"/>
              </a:rPr>
              <a:t>private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Tom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name = value;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name) =&gt; Name = name;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ru-RU" sz="2400" dirty="0">
                <a:latin typeface="Bookman Old Style" panose="02050604050505020204" pitchFamily="18" charset="0"/>
              </a:rPr>
              <a:t>Модификатор доступа блока </a:t>
            </a:r>
            <a:r>
              <a:rPr lang="ru-RU" sz="2400" dirty="0" err="1">
                <a:latin typeface="Bookman Old Style" panose="02050604050505020204" pitchFamily="18" charset="0"/>
              </a:rPr>
              <a:t>set</a:t>
            </a:r>
            <a:r>
              <a:rPr lang="ru-RU" sz="2400" dirty="0">
                <a:latin typeface="Bookman Old Style" panose="02050604050505020204" pitchFamily="18" charset="0"/>
              </a:rPr>
              <a:t> или </a:t>
            </a:r>
            <a:r>
              <a:rPr lang="ru-RU" sz="2400" dirty="0" err="1">
                <a:latin typeface="Bookman Old Style" panose="02050604050505020204" pitchFamily="18" charset="0"/>
              </a:rPr>
              <a:t>get</a:t>
            </a:r>
            <a:r>
              <a:rPr lang="ru-RU" sz="2400" dirty="0">
                <a:latin typeface="Bookman Old Style" panose="02050604050505020204" pitchFamily="18" charset="0"/>
              </a:rPr>
              <a:t> должен быть более ограничивающим, чем модификатор доступа </a:t>
            </a:r>
            <a:r>
              <a:rPr lang="ru-RU" sz="2400" dirty="0" smtClean="0">
                <a:latin typeface="Bookman Old Style" panose="02050604050505020204" pitchFamily="18" charset="0"/>
              </a:rPr>
              <a:t>свойства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46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Автоматические </a:t>
            </a:r>
            <a:r>
              <a:rPr lang="ru-RU" sz="2400" b="1" dirty="0" smtClean="0">
                <a:latin typeface="Bookman Old Style" panose="02050604050505020204" pitchFamily="18" charset="0"/>
              </a:rPr>
              <a:t>свойства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Свойства управляют доступом к полям класса. Однако что, если у нас с десяток и более полей, то определять каждое поле и писать для него однотипное свойство было бы утомительно. Поэтому в .NET были добавлены автоматические свойства. Они имеют сокращенное объявление: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Name =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Age = age;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5931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Использование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автоматических </a:t>
            </a:r>
            <a:r>
              <a:rPr lang="ru-RU" sz="2400" b="1" dirty="0">
                <a:latin typeface="Bookman Old Style" panose="02050604050505020204" pitchFamily="18" charset="0"/>
              </a:rPr>
              <a:t>свойств имеет несколько явных преимуществ:</a:t>
            </a:r>
          </a:p>
          <a:p>
            <a:pPr>
              <a:lnSpc>
                <a:spcPct val="150000"/>
              </a:lnSpc>
            </a:pPr>
            <a:endParaRPr lang="ru-RU" sz="2400" b="1" dirty="0">
              <a:latin typeface="Bookman Old Style" panose="0205060405050502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Позволяет </a:t>
            </a:r>
            <a:r>
              <a:rPr lang="ru-RU" sz="2400" dirty="0" err="1">
                <a:latin typeface="Bookman Old Style" panose="02050604050505020204" pitchFamily="18" charset="0"/>
              </a:rPr>
              <a:t>версионировать</a:t>
            </a:r>
            <a:r>
              <a:rPr lang="ru-RU" sz="2400" dirty="0">
                <a:latin typeface="Bookman Old Style" panose="02050604050505020204" pitchFamily="18" charset="0"/>
              </a:rPr>
              <a:t>, если позже вам понадобится дополнительная логика. Добавление логики в геттер или сеттер не сломает существующий код.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Он позволяет корректно работать привязке данных (большинство </a:t>
            </a:r>
            <a:r>
              <a:rPr lang="ru-RU" sz="2400" dirty="0" err="1">
                <a:latin typeface="Bookman Old Style" panose="02050604050505020204" pitchFamily="18" charset="0"/>
              </a:rPr>
              <a:t>фреймворков</a:t>
            </a:r>
            <a:r>
              <a:rPr lang="ru-RU" sz="2400" dirty="0">
                <a:latin typeface="Bookman Old Style" panose="02050604050505020204" pitchFamily="18" charset="0"/>
              </a:rPr>
              <a:t> привязки данных не работают с полями).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6724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66700" y="292100"/>
            <a:ext cx="116713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err="1" smtClean="0">
                <a:latin typeface="Bookman Old Style" panose="02050604050505020204" pitchFamily="18" charset="0"/>
              </a:rPr>
              <a:t>Автосвойствам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можно присвоить значения по умолчанию (инициализация </a:t>
            </a:r>
            <a:r>
              <a:rPr lang="ru-RU" sz="2400" dirty="0" err="1">
                <a:latin typeface="Bookman Old Style" panose="02050604050505020204" pitchFamily="18" charset="0"/>
              </a:rPr>
              <a:t>автосвойств</a:t>
            </a:r>
            <a:r>
              <a:rPr lang="ru-RU" sz="2400" dirty="0" smtClean="0">
                <a:latin typeface="Bookman Old Style" panose="02050604050505020204" pitchFamily="18" charset="0"/>
              </a:rPr>
              <a:t>):</a:t>
            </a:r>
          </a:p>
          <a:p>
            <a:pPr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tom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Tom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37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 = 37;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237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latin typeface="Bookman Old Style" panose="02050604050505020204" pitchFamily="18" charset="0"/>
              </a:rPr>
              <a:t>Блок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init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Начиная </a:t>
            </a:r>
            <a:r>
              <a:rPr lang="ru-RU" sz="2400" dirty="0">
                <a:latin typeface="Bookman Old Style" panose="02050604050505020204" pitchFamily="18" charset="0"/>
              </a:rPr>
              <a:t>с версии C# 9.0 </a:t>
            </a:r>
            <a:r>
              <a:rPr lang="ru-RU" sz="2400" b="1" dirty="0">
                <a:latin typeface="Bookman Old Style" panose="02050604050505020204" pitchFamily="18" charset="0"/>
              </a:rPr>
              <a:t>сеттеры</a:t>
            </a:r>
            <a:r>
              <a:rPr lang="ru-RU" sz="2400" dirty="0">
                <a:latin typeface="Bookman Old Style" panose="02050604050505020204" pitchFamily="18" charset="0"/>
              </a:rPr>
              <a:t> в свойствах могут определяться с помощью оператора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init</a:t>
            </a:r>
            <a:r>
              <a:rPr lang="ru-RU" sz="2400" dirty="0" smtClean="0">
                <a:latin typeface="Bookman Old Style" panose="02050604050505020204" pitchFamily="18" charset="0"/>
              </a:rPr>
              <a:t>. </a:t>
            </a:r>
            <a:r>
              <a:rPr lang="ru-RU" sz="2400" dirty="0">
                <a:latin typeface="Bookman Old Style" panose="02050604050505020204" pitchFamily="18" charset="0"/>
              </a:rPr>
              <a:t>Для установки значений свойств с </a:t>
            </a:r>
            <a:r>
              <a:rPr lang="ru-RU" sz="2400" dirty="0" err="1">
                <a:latin typeface="Bookman Old Style" panose="02050604050505020204" pitchFamily="18" charset="0"/>
              </a:rPr>
              <a:t>init</a:t>
            </a:r>
            <a:r>
              <a:rPr lang="ru-RU" sz="2400" dirty="0">
                <a:latin typeface="Bookman Old Style" panose="02050604050505020204" pitchFamily="18" charset="0"/>
              </a:rPr>
              <a:t> можно использовать только инициализатор, либо конструктор, либо при объявлении указать для него значение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После </a:t>
            </a:r>
            <a:r>
              <a:rPr lang="ru-RU" sz="2400" dirty="0">
                <a:latin typeface="Bookman Old Style" panose="02050604050505020204" pitchFamily="18" charset="0"/>
              </a:rPr>
              <a:t>инициализации значений подобных свойств их значения изменить нельзя - они доступны только для чтения.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person.Name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= "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Bob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"; Ошибка - после инициализации изменить значение нельзя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Undefined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init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"Undefined"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6014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66700" y="0"/>
            <a:ext cx="119253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=&gt;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=&gt; name = value;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эквивалентно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public string Name { get { return name; } 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=&gt; name;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652655" y="0"/>
            <a:ext cx="624724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Сокращенная запись </a:t>
            </a:r>
            <a:r>
              <a:rPr lang="ru-RU" sz="2400" b="1" dirty="0" smtClean="0">
                <a:latin typeface="Bookman Old Style" panose="02050604050505020204" pitchFamily="18" charset="0"/>
              </a:rPr>
              <a:t>свойств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Как и методы, мы можем сокращать определения свойств. Поскольку блоки </a:t>
            </a:r>
            <a:r>
              <a:rPr lang="ru-RU" sz="2400" dirty="0" err="1">
                <a:latin typeface="Bookman Old Style" panose="02050604050505020204" pitchFamily="18" charset="0"/>
              </a:rPr>
              <a:t>get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ru-RU" sz="2400" dirty="0" err="1">
                <a:latin typeface="Bookman Old Style" panose="02050604050505020204" pitchFamily="18" charset="0"/>
              </a:rPr>
              <a:t>set</a:t>
            </a:r>
            <a:r>
              <a:rPr lang="ru-RU" sz="2400" dirty="0">
                <a:latin typeface="Bookman Old Style" panose="02050604050505020204" pitchFamily="18" charset="0"/>
              </a:rPr>
              <a:t> представляют специальные методы, то как и обычные методы, если они содержат одну инструкцию, то мы их можем сократить с помощью оператора </a:t>
            </a:r>
            <a:r>
              <a:rPr lang="ru-RU" sz="2400" b="1" dirty="0" smtClean="0">
                <a:latin typeface="Bookman Old Style" panose="02050604050505020204" pitchFamily="18" charset="0"/>
              </a:rPr>
              <a:t>=&gt;</a:t>
            </a:r>
          </a:p>
        </p:txBody>
      </p:sp>
    </p:spTree>
    <p:extLst>
      <p:ext uri="{BB962C8B-B14F-4D97-AF65-F5344CB8AC3E}">
        <p14:creationId xmlns:p14="http://schemas.microsoft.com/office/powerpoint/2010/main" val="317512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модификатор </a:t>
            </a:r>
            <a:r>
              <a:rPr lang="en-US" sz="2400" b="1" dirty="0" smtClean="0">
                <a:latin typeface="Bookman Old Style" panose="02050604050505020204" pitchFamily="18" charset="0"/>
              </a:rPr>
              <a:t>required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(</a:t>
            </a:r>
            <a:r>
              <a:rPr lang="ru-RU" sz="2400" dirty="0">
                <a:latin typeface="Bookman Old Style" panose="02050604050505020204" pitchFamily="18" charset="0"/>
              </a:rPr>
              <a:t>добавлен в C# 11) указывает, что поле или свойства с этим модификатором обязательно должны быть инициализированы. Например, в следующем примере мы получим ошибку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ошибка - свойства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Name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и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Age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не инициализированы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tom2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 {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Age = 38 };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ошибки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нет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required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required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0829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1300" y="266700"/>
            <a:ext cx="116713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Правила проектирования программы: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Все поля должны иметь модификатор доступа </a:t>
            </a:r>
            <a:r>
              <a:rPr lang="en-US" sz="2400" dirty="0" smtClean="0">
                <a:latin typeface="Bookman Old Style" panose="02050604050505020204" pitchFamily="18" charset="0"/>
              </a:rPr>
              <a:t>private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Если необходимо использовать модификатор доступа выше </a:t>
            </a:r>
            <a:r>
              <a:rPr lang="en-US" sz="2400" dirty="0" smtClean="0">
                <a:latin typeface="Bookman Old Style" panose="02050604050505020204" pitchFamily="18" charset="0"/>
              </a:rPr>
              <a:t>private, </a:t>
            </a:r>
            <a:r>
              <a:rPr lang="ru-RU" sz="2400" dirty="0" smtClean="0">
                <a:latin typeface="Bookman Old Style" panose="02050604050505020204" pitchFamily="18" charset="0"/>
              </a:rPr>
              <a:t>то нужно использовать свойства (или методы) для доступа к приватным полям.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50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" y="0"/>
            <a:ext cx="1219200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Person();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//Для получения доступа к полю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Name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необходимо указать модификатор доступа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public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Игорь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//Если не указывать модификатор доступа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public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, обратиться к полю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Name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НЕ удастся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Name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private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Игорь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Ошибка,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Name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не доступен из-за уровня защиты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850" y="1306597"/>
            <a:ext cx="1943371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2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" y="654356"/>
            <a:ext cx="1219199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Наследование</a:t>
            </a:r>
            <a:endParaRPr lang="en-US" sz="2400" b="1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Bookman Old Style" panose="02050604050505020204" pitchFamily="18" charset="0"/>
              </a:rPr>
              <a:t>Metanit</a:t>
            </a:r>
            <a:r>
              <a:rPr lang="en-US" sz="2400" dirty="0" smtClean="0">
                <a:latin typeface="Bookman Old Style" panose="02050604050505020204" pitchFamily="18" charset="0"/>
              </a:rPr>
              <a:t>: </a:t>
            </a:r>
            <a:r>
              <a:rPr lang="en-US" sz="2400" dirty="0">
                <a:latin typeface="Bookman Old Style" panose="02050604050505020204" pitchFamily="18" charset="0"/>
                <a:hlinkClick r:id="rId3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metanit.com/sharp/tutorial/3.7.php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ulearn.me</a:t>
            </a:r>
            <a:r>
              <a:rPr lang="en-US" sz="2400" dirty="0">
                <a:latin typeface="Bookman Old Style" panose="02050604050505020204" pitchFamily="18" charset="0"/>
              </a:rPr>
              <a:t>: </a:t>
            </a:r>
            <a:r>
              <a:rPr lang="en-US" sz="2400" dirty="0">
                <a:latin typeface="Bookman Old Style" panose="02050604050505020204" pitchFamily="18" charset="0"/>
                <a:hlinkClick r:id="rId4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4"/>
              </a:rPr>
              <a:t>ulearn.me/course/cs2/Nasledovanie_14b5c0cc-8d6e-464c-91b4-45e91839a2ef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Модификаторы доступа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Bookman Old Style" panose="02050604050505020204" pitchFamily="18" charset="0"/>
              </a:rPr>
              <a:t>Metanit</a:t>
            </a:r>
            <a:r>
              <a:rPr lang="en-US" sz="2400" dirty="0">
                <a:latin typeface="Bookman Old Style" panose="02050604050505020204" pitchFamily="18" charset="0"/>
              </a:rPr>
              <a:t>: </a:t>
            </a:r>
            <a:r>
              <a:rPr lang="en-US" sz="2400" dirty="0">
                <a:latin typeface="Bookman Old Style" panose="02050604050505020204" pitchFamily="18" charset="0"/>
                <a:hlinkClick r:id="rId5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5"/>
              </a:rPr>
              <a:t>metanit.com/sharp/tutorial/3.2.php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Bookman Old Style" panose="02050604050505020204" pitchFamily="18" charset="0"/>
              </a:rPr>
              <a:t>microsoft</a:t>
            </a:r>
            <a:r>
              <a:rPr lang="en-US" sz="2400" dirty="0" smtClean="0">
                <a:latin typeface="Bookman Old Style" panose="02050604050505020204" pitchFamily="18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  <a:hlinkClick r:id="rId6"/>
              </a:rPr>
              <a:t>https://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  <a:hlinkClick r:id="rId6"/>
              </a:rPr>
              <a:t>learn.microsoft.com/ru-ru/dotnet/csharp/programming-guide/classes-and-structs/access-modifiers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Полезные материалы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66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Свойств</a:t>
            </a:r>
            <a:r>
              <a:rPr lang="ru-RU" sz="2400" b="1" dirty="0" smtClean="0">
                <a:latin typeface="Bookman Old Style" panose="02050604050505020204" pitchFamily="18" charset="0"/>
              </a:rPr>
              <a:t>а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Bookman Old Style" panose="02050604050505020204" pitchFamily="18" charset="0"/>
              </a:rPr>
              <a:t>Metanit</a:t>
            </a:r>
            <a:r>
              <a:rPr lang="en-US" sz="2400" dirty="0">
                <a:latin typeface="Bookman Old Style" panose="02050604050505020204" pitchFamily="18" charset="0"/>
              </a:rPr>
              <a:t>: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  <a:hlinkClick r:id="rId3"/>
              </a:rPr>
              <a:t>https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  <a:hlinkClick r:id="rId3"/>
              </a:rPr>
              <a:t>://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  <a:hlinkClick r:id="rId3"/>
              </a:rPr>
              <a:t>metanit.com/sharp/tutorial/3.4.php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Microsoft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  <a:hlinkClick r:id="rId4"/>
              </a:rPr>
              <a:t>https://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  <a:hlinkClick r:id="rId4"/>
              </a:rPr>
              <a:t>learn.microsoft.com/ru-ru/dotnet/csharp/properties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ulearn.me: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  <a:hlinkClick r:id="rId5"/>
              </a:rPr>
              <a:t>https://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  <a:hlinkClick r:id="rId5"/>
              </a:rPr>
              <a:t>ulearn.me/course/cs2/Svoystva_76ec7986-01b1-43ef-9022-8228ce25a9ed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82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654356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Наследование</a:t>
            </a:r>
            <a:r>
              <a:rPr lang="ru-RU" sz="2400" dirty="0" smtClean="0">
                <a:latin typeface="Bookman Old Style" panose="02050604050505020204" pitchFamily="18" charset="0"/>
              </a:rPr>
              <a:t> —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создание нового класса </a:t>
            </a:r>
            <a:r>
              <a:rPr lang="ru-RU" sz="2400" b="1" dirty="0">
                <a:latin typeface="Bookman Old Style" panose="02050604050505020204" pitchFamily="18" charset="0"/>
              </a:rPr>
              <a:t>на основе уже существующего</a:t>
            </a:r>
            <a:r>
              <a:rPr lang="ru-RU" sz="2400" dirty="0">
                <a:latin typeface="Bookman Old Style" panose="02050604050505020204" pitchFamily="18" charset="0"/>
              </a:rPr>
              <a:t> с частично или полностью заимствованной функциональностью. Класс, от которого производится наследование, называется </a:t>
            </a:r>
            <a:r>
              <a:rPr lang="ru-RU" sz="2400" b="1" dirty="0" smtClean="0">
                <a:latin typeface="Bookman Old Style" panose="02050604050505020204" pitchFamily="18" charset="0"/>
              </a:rPr>
              <a:t>базовым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или </a:t>
            </a:r>
            <a:r>
              <a:rPr lang="ru-RU" sz="2400" b="1" dirty="0" smtClean="0">
                <a:latin typeface="Bookman Old Style" panose="02050604050505020204" pitchFamily="18" charset="0"/>
              </a:rPr>
              <a:t>родительским</a:t>
            </a:r>
            <a:r>
              <a:rPr lang="ru-RU" sz="2400" dirty="0" smtClean="0">
                <a:latin typeface="Bookman Old Style" panose="02050604050505020204" pitchFamily="18" charset="0"/>
              </a:rPr>
              <a:t>. </a:t>
            </a:r>
            <a:r>
              <a:rPr lang="ru-RU" sz="2400" dirty="0">
                <a:latin typeface="Bookman Old Style" panose="02050604050505020204" pitchFamily="18" charset="0"/>
              </a:rPr>
              <a:t>Новый класс — </a:t>
            </a:r>
            <a:r>
              <a:rPr lang="ru-RU" sz="2400" b="1" dirty="0">
                <a:latin typeface="Bookman Old Style" panose="02050604050505020204" pitchFamily="18" charset="0"/>
              </a:rPr>
              <a:t>потомком, наследником, дочерним</a:t>
            </a:r>
            <a:r>
              <a:rPr lang="ru-RU" sz="2400" dirty="0">
                <a:latin typeface="Bookman Old Style" panose="02050604050505020204" pitchFamily="18" charset="0"/>
              </a:rPr>
              <a:t> или </a:t>
            </a:r>
            <a:r>
              <a:rPr lang="ru-RU" sz="2400" b="1" dirty="0">
                <a:latin typeface="Bookman Old Style" panose="02050604050505020204" pitchFamily="18" charset="0"/>
              </a:rPr>
              <a:t>производным</a:t>
            </a:r>
            <a:r>
              <a:rPr lang="ru-RU" sz="2400" dirty="0">
                <a:latin typeface="Bookman Old Style" panose="02050604050505020204" pitchFamily="18" charset="0"/>
              </a:rPr>
              <a:t> классом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Name;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Person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Наследуемся от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Salary;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sp>
        <p:nvSpPr>
          <p:cNvPr id="9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Наследование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28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Создадим экземпляры наших классов:</a:t>
            </a: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 {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Name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};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Employee {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Name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"Bill"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Salary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5000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Person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Наследуемся от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Salary;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68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Employee(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"Bill"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5000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Name = name;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Person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Наследуемся от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salary) :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base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(name)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Salary = salary;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Salary;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cxnSp>
        <p:nvCxnSpPr>
          <p:cNvPr id="3" name="Прямая со стрелкой 2"/>
          <p:cNvCxnSpPr/>
          <p:nvPr/>
        </p:nvCxnSpPr>
        <p:spPr>
          <a:xfrm>
            <a:off x="9473184" y="2604211"/>
            <a:ext cx="0" cy="182148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7880909" y="762549"/>
            <a:ext cx="3184550" cy="1691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Обращаемся к конструктору родителя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04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Bookman Old Style" panose="02050604050505020204" pitchFamily="18" charset="0"/>
              </a:rPr>
              <a:t>Пример вызова метода родителя </a:t>
            </a:r>
            <a:r>
              <a:rPr lang="ru-RU" sz="2400" b="1" dirty="0" smtClean="0">
                <a:latin typeface="Bookman Old Style" panose="02050604050505020204" pitchFamily="18" charset="0"/>
              </a:rPr>
              <a:t>наследником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Name;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Name = name;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SayHi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"Hi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!"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Person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Наследуемся от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salary) :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base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(name)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Salary = salary;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Salary;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83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Employee(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"Bill"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5000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p.SayHi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e.SayHi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Доступ к методу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SayHi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есть у производного класса.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95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13532</TotalTime>
  <Words>2442</Words>
  <Application>Microsoft Office PowerPoint</Application>
  <PresentationFormat>Широкоэкранный</PresentationFormat>
  <Paragraphs>515</Paragraphs>
  <Slides>41</Slides>
  <Notes>41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9" baseType="lpstr">
      <vt:lpstr>Arial</vt:lpstr>
      <vt:lpstr>Bookman Old Style</vt:lpstr>
      <vt:lpstr>Calibri</vt:lpstr>
      <vt:lpstr>Calibri Light</vt:lpstr>
      <vt:lpstr>Cascadia Mono</vt:lpstr>
      <vt:lpstr>Consolas</vt:lpstr>
      <vt:lpstr>Times New Roman</vt:lpstr>
      <vt:lpstr>Тема Office</vt:lpstr>
      <vt:lpstr>2 семестр Лекция 1. Основы ООП в языке C#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Daniil Kljukin</cp:lastModifiedBy>
  <cp:revision>703</cp:revision>
  <dcterms:modified xsi:type="dcterms:W3CDTF">2025-03-11T04:00:12Z</dcterms:modified>
</cp:coreProperties>
</file>