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109" r:id="rId10"/>
    <p:sldId id="1115" r:id="rId11"/>
    <p:sldId id="1110" r:id="rId12"/>
    <p:sldId id="1111" r:id="rId13"/>
    <p:sldId id="1112" r:id="rId14"/>
    <p:sldId id="1113" r:id="rId15"/>
    <p:sldId id="1114" r:id="rId16"/>
    <p:sldId id="1077" r:id="rId17"/>
    <p:sldId id="1078" r:id="rId18"/>
    <p:sldId id="1079" r:id="rId19"/>
    <p:sldId id="1066" r:id="rId20"/>
    <p:sldId id="1088" r:id="rId21"/>
    <p:sldId id="1089" r:id="rId22"/>
    <p:sldId id="1090" r:id="rId23"/>
    <p:sldId id="1091" r:id="rId24"/>
    <p:sldId id="1092" r:id="rId25"/>
    <p:sldId id="1093" r:id="rId26"/>
    <p:sldId id="1095" r:id="rId27"/>
    <p:sldId id="1096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8" r:id="rId40"/>
    <p:sldId id="10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5492" autoAdjust="0"/>
  </p:normalViewPr>
  <p:slideViewPr>
    <p:cSldViewPr snapToGrid="0">
      <p:cViewPr varScale="1">
        <p:scale>
          <a:sx n="76" d="100"/>
          <a:sy n="76" d="100"/>
        </p:scale>
        <p:origin x="132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5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7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8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1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9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6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Window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4" Type="http://schemas.openxmlformats.org/officeDocument/2006/relationships/hyperlink" Target="https://ru.wikipedia.org/wiki/IBM_OS/2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9%D0%B8%D0%B9_%D0%BE%D0%B1%D1%8A%D0%B5%D0%BA%D1%82" TargetMode="External"/><Relationship Id="rId3" Type="http://schemas.openxmlformats.org/officeDocument/2006/relationships/hyperlink" Target="https://ru.wikipedia.org/wiki/ActiveX" TargetMode="External"/><Relationship Id="rId7" Type="http://schemas.openxmlformats.org/officeDocument/2006/relationships/hyperlink" Target="https://ru.wikipedia.org/wiki/Uni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1%81%D1%83%D1%80%D1%81%D1%8B_(Windows)" TargetMode="External"/><Relationship Id="rId5" Type="http://schemas.openxmlformats.org/officeDocument/2006/relationships/hyperlink" Target="https://ru.wikipedia.org/wiki/New_Executable" TargetMode="External"/><Relationship Id="rId4" Type="http://schemas.openxmlformats.org/officeDocument/2006/relationships/hyperlink" Target="https://ru.wikipedia.org/wiki/Portable_Executabl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ore/tutorials/library-with-visual-studio?pivots=dotnet-8-0" TargetMode="External"/><Relationship Id="rId5" Type="http://schemas.openxmlformats.org/officeDocument/2006/relationships/hyperlink" Target="https://metanit.com/sharp/tutorial/3.46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#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классы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25" y="180184"/>
            <a:ext cx="11915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Вещественная часть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Мнимая часть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Определяем оператор сложения 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вычитания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- c2.Re, c1.Im - c2.Im);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424" y="0"/>
            <a:ext cx="118395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сложения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Операции по умолчанию не коммутативны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c +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c *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c1, Complex c2)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* c2.Re - c1.Im * c2.Im, </a:t>
            </a:r>
            <a:endParaRPr lang="de-DE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de-D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c1.Re 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c2.Im + c1.Im * c2.Re);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c1, Complex c2)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conjugate = c2.GetConjugate();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= c1 * conjugate;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c2New = c2 * conjugate;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/ c2New.Re;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7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0"/>
            <a:ext cx="11944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Сопряженное комплексное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GetConjugate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(Re, -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Неявное преобразование вещественного числа в комплексное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преобразование комплексного числа в вещественное с отбрасыванием мнимой части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re = 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im = 0)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Re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re;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92200" y="0"/>
            <a:ext cx="1328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красивого вывода на экран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== 0 &amp;&amp;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Re.ToString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$"-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sb.ToString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2700" y="992961"/>
            <a:ext cx="328930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Complex(3, 4);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Complex(2, 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c3 = c1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c2;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8333" t="43611" r="73906" b="53056"/>
          <a:stretch/>
        </p:blipFill>
        <p:spPr>
          <a:xfrm>
            <a:off x="6515099" y="3365500"/>
            <a:ext cx="5676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125" y="0"/>
            <a:ext cx="11610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Сложение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Сумма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}+{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})*({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вещественное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вещественное число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комплексное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комплексное число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sz="2400" b="0" dirty="0">
              <a:solidFill>
                <a:srgbClr val="3B3B3B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9" y="654356"/>
            <a:ext cx="116647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Например,</a:t>
            </a:r>
            <a:r>
              <a:rPr lang="ru-RU" sz="2400" dirty="0" smtClean="0">
                <a:latin typeface="Bookman Old Style" panose="02050604050505020204" pitchFamily="18" charset="0"/>
              </a:rPr>
              <a:t> если класс принадлежит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сторонней библиотеке</a:t>
            </a:r>
            <a:r>
              <a:rPr lang="ru-RU" sz="2400" dirty="0" smtClean="0">
                <a:latin typeface="Bookman Old Style" panose="02050604050505020204" pitchFamily="18" charset="0"/>
              </a:rPr>
              <a:t>. Либо </a:t>
            </a:r>
            <a:r>
              <a:rPr lang="ru-RU" sz="2400" dirty="0">
                <a:latin typeface="Bookman Old Style" panose="02050604050505020204" pitchFamily="18" charset="0"/>
              </a:rPr>
              <a:t>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b="1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883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5" y="160637"/>
            <a:ext cx="11763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848" y="654356"/>
            <a:ext cx="119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8385" y="3516678"/>
            <a:ext cx="6116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065" y="654356"/>
            <a:ext cx="117265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библиотеку классов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геометрическими фигурами.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Необходимо найти тип проекта «Библиотека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1093506"/>
            <a:ext cx="5960120" cy="138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3789477"/>
            <a:ext cx="11920151" cy="22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Зададим имя проекта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940956"/>
            <a:ext cx="11502701" cy="50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2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Circle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Rectangle.</a:t>
            </a:r>
            <a:r>
              <a:rPr lang="ru-RU" sz="2400" dirty="0" smtClean="0">
                <a:latin typeface="Bookman Old Style" panose="02050604050505020204" pitchFamily="18" charset="0"/>
              </a:rPr>
              <a:t> Для этого необходимо нажать ПКМ на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67" y="1477314"/>
            <a:ext cx="6408186" cy="25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Radius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Radius * Radius;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GetCircumference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width;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Height = height;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Height;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GetPerimeter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(Width + Height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Наша библиотека готова. Стоит заметить что тип проекта «Библиотека классов» запустить сам по себе нельзя.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тип предназначен для написания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переиспользуемых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модулей, которые можно подключить к другому проекту.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первый способ подключения библиотеки классов. Данный способ подходит, когда есть исходный код библиотеки, например, когда она написана нами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3" y="4995071"/>
            <a:ext cx="3475501" cy="16121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7414" y="721556"/>
            <a:ext cx="11705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Предположим, что у нас есть приложение: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библиотеку классов к решению. Необходимо нажать ПКМ на Решение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Существующий проект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найти файл проекта библиотеки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86" y="1494535"/>
            <a:ext cx="5829956" cy="1867408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«своей»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результате к нашему решению подключится проект: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у нас есть доступ к исходному коду библиотеки и мы можем его менять.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библиотекой.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80" y="832881"/>
            <a:ext cx="5911309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Несмотря на то, что решение состоит из 2 проектов, использовать классы из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мы сейчас не можем.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ссылку на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нажать ПКМ на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 в том приложении, к которому подключается библиотека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 Выбрать нужную библиотеку.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3562675"/>
            <a:ext cx="11705901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Перейдем в класс </a:t>
            </a:r>
            <a:r>
              <a:rPr lang="en-US" sz="2400" dirty="0" smtClean="0">
                <a:latin typeface="Bookman Old Style" panose="02050604050505020204" pitchFamily="18" charset="0"/>
              </a:rPr>
              <a:t>Program </a:t>
            </a:r>
            <a:r>
              <a:rPr lang="ru-RU" sz="2400" dirty="0" smtClean="0">
                <a:latin typeface="Bookman Old Style" panose="02050604050505020204" pitchFamily="18" charset="0"/>
              </a:rPr>
              <a:t>и обратимся к библиотеке.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пространство имен библиотеки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976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7708" y="259492"/>
            <a:ext cx="118219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Далеко не всегда есть доступ к исходному коду библиотеки. Зачастую, если библиотека чужая, то она представляет собой файл формата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DLL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Dynamic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Link</a:t>
            </a:r>
            <a:r>
              <a:rPr lang="ru-RU" sz="2400" i="1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Library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«библиотека динамической компоновки», «динамически подключаемая библиотека») в операционных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Microsoft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 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IBM OS/2"/>
              </a:rPr>
              <a:t>IBM OS/2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динамическая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Библиотека (программирование)"/>
              </a:rPr>
              <a:t>библиотека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дающая возможность многократного использования различными программными приложениями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«чужой»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317" y="4270895"/>
            <a:ext cx="2104912" cy="23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1500" y="0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Эти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библиотеки обычно </a:t>
            </a:r>
            <a:r>
              <a:rPr lang="ru-RU" sz="2400" dirty="0">
                <a:latin typeface="Bookman Old Style" panose="02050604050505020204" pitchFamily="18" charset="0"/>
              </a:rPr>
              <a:t>имеют расширение DLL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OCX (для библиотек, содержащих </a:t>
            </a:r>
            <a:r>
              <a:rPr lang="ru-RU" sz="2400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ActiveX"/>
              </a:rPr>
              <a:t>ActiveX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или DRV (для </a:t>
            </a:r>
            <a:r>
              <a:rPr lang="ru-RU" sz="2400" dirty="0">
                <a:latin typeface="Bookman Old Style" panose="02050604050505020204" pitchFamily="18" charset="0"/>
              </a:rPr>
              <a:t>ряда системных драйверов).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Формат файлов для DLL такой же, как для EXE-файлов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то есть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Portable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Portable Executable"/>
              </a:rPr>
              <a:t>PE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для 32-битных и 64-битных приложений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New Executable"/>
              </a:rPr>
              <a:t>NE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 — для 16-битных. Так же, как EXE, DLL могут содержать секции кода, данных и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6" tooltip="Ресурсы (Windows)"/>
              </a:rPr>
              <a:t>ресурсов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. В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7" tooltip="Unix"/>
              </a:rPr>
              <a:t>Unix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аналогичные функции выполняют так называемые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8" tooltip="Общий объект"/>
              </a:rPr>
              <a:t>общие объекты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>
                <a:latin typeface="Bookman Old Style" panose="02050604050505020204" pitchFamily="18" charset="0"/>
              </a:rPr>
              <a:t>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shared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 случае с </a:t>
            </a: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DLL </a:t>
            </a:r>
            <a:r>
              <a:rPr lang="ru-RU" sz="2400" dirty="0">
                <a:latin typeface="Bookman Old Style" panose="02050604050505020204" pitchFamily="18" charset="0"/>
              </a:rPr>
              <a:t>файл содержит скомпилированный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код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промежуточном языке (</a:t>
            </a:r>
            <a:r>
              <a:rPr lang="en-US" sz="2400" dirty="0" smtClean="0">
                <a:latin typeface="Bookman Old Style" panose="02050604050505020204" pitchFamily="18" charset="0"/>
              </a:rPr>
              <a:t>Intermediate Language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IL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который затем выполняется средой выполнения .NET (CLR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Чтобы получить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файл необходимо скомпилировать нашу библиотеку классов.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Для этого необходимо выбрать Сборка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 решение.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Либо ПКМ на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00" y="2192503"/>
            <a:ext cx="4699567" cy="254329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630057" y="3464150"/>
            <a:ext cx="33818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результате получим файл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который находится по пути: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\bin\Debug\net9.0</a:t>
            </a:r>
            <a:r>
              <a:rPr lang="ru-RU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smtClean="0">
                <a:latin typeface="Bookman Old Style" panose="02050604050505020204" pitchFamily="18" charset="0"/>
              </a:rPr>
              <a:t>GeometryLibrary.dll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как подключить данную библиотеку к проекту.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Перейдем в консольное приложение, к которому необходимо подключить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Необходимо нажать ПКМ на Зависимости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Обзор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Найти файл библиотеки с расширением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3" y="3153821"/>
            <a:ext cx="11705901" cy="25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Библиотека добавлена, однако доступа к исходному коду нет и решение содержит только 1 проект: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06" y="1429183"/>
            <a:ext cx="6098356" cy="4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Использование библиотеки выглядит также, как и в предыдущем способе: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Библиотеку необходимо перекомпилировать, если в её код были внесены изменения.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Рассмотрим случай, когда необходимо добавить новые методы в стороннюю библиотеку, доступа к исходному коду нет.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CircleExtensions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напишем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метод-расширение для расчета площади сектора круга.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Расширение функциональности сторонних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7" y="3630337"/>
            <a:ext cx="6407363" cy="26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117327"/>
            <a:ext cx="117167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ConsoleApp2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CircleExtensions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Вычисляет площадь сектора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Угол сектора, градусов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Площадь сектора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360;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523727"/>
            <a:ext cx="117167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Пример использования написанного метода-расширения:</a:t>
            </a:r>
            <a:endParaRPr lang="en-US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ConsoleApp2;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9493" y="296562"/>
            <a:ext cx="117512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4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Библиотеки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3633" y="345990"/>
            <a:ext cx="1174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5924" y="0"/>
            <a:ext cx="120560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4" y="0"/>
            <a:ext cx="1166477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14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4000" y="654356"/>
            <a:ext cx="11671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классах и структурах возможно переопределить операторы «+», «-», «*» и т.д. Рассмотрим на примере класса комплексных чисел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Complex.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Известно, что комплексные числа состоят из целой и мнимой части и для этих чисел определены операции сложения, вычитания, умножения и т.п.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13893</TotalTime>
  <Words>1740</Words>
  <Application>Microsoft Office PowerPoint</Application>
  <PresentationFormat>Широкоэкранный</PresentationFormat>
  <Paragraphs>410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717</cp:revision>
  <dcterms:modified xsi:type="dcterms:W3CDTF">2025-03-11T04:03:13Z</dcterms:modified>
</cp:coreProperties>
</file>