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8"/>
  </p:notesMasterIdLst>
  <p:sldIdLst>
    <p:sldId id="273" r:id="rId2"/>
    <p:sldId id="1087" r:id="rId3"/>
    <p:sldId id="1095" r:id="rId4"/>
    <p:sldId id="1091" r:id="rId5"/>
    <p:sldId id="1092" r:id="rId6"/>
    <p:sldId id="1088" r:id="rId7"/>
    <p:sldId id="1089" r:id="rId8"/>
    <p:sldId id="1090" r:id="rId9"/>
    <p:sldId id="1068" r:id="rId10"/>
    <p:sldId id="1069" r:id="rId11"/>
    <p:sldId id="1070" r:id="rId12"/>
    <p:sldId id="1071" r:id="rId13"/>
    <p:sldId id="1075" r:id="rId14"/>
    <p:sldId id="1076" r:id="rId15"/>
    <p:sldId id="1072" r:id="rId16"/>
    <p:sldId id="1078" r:id="rId17"/>
    <p:sldId id="1077" r:id="rId18"/>
    <p:sldId id="1079" r:id="rId19"/>
    <p:sldId id="1080" r:id="rId20"/>
    <p:sldId id="1081" r:id="rId21"/>
    <p:sldId id="1082" r:id="rId22"/>
    <p:sldId id="1074" r:id="rId23"/>
    <p:sldId id="1083" r:id="rId24"/>
    <p:sldId id="1084" r:id="rId25"/>
    <p:sldId id="1073" r:id="rId26"/>
    <p:sldId id="1085" r:id="rId27"/>
    <p:sldId id="1086" r:id="rId28"/>
    <p:sldId id="1096" r:id="rId29"/>
    <p:sldId id="1097" r:id="rId30"/>
    <p:sldId id="1098" r:id="rId31"/>
    <p:sldId id="1099" r:id="rId32"/>
    <p:sldId id="1100" r:id="rId33"/>
    <p:sldId id="1101" r:id="rId34"/>
    <p:sldId id="1102" r:id="rId35"/>
    <p:sldId id="1103" r:id="rId36"/>
    <p:sldId id="1104" r:id="rId37"/>
    <p:sldId id="1105" r:id="rId38"/>
    <p:sldId id="1106" r:id="rId39"/>
    <p:sldId id="1107" r:id="rId40"/>
    <p:sldId id="969" r:id="rId41"/>
    <p:sldId id="1017" r:id="rId42"/>
    <p:sldId id="995" r:id="rId43"/>
    <p:sldId id="1057" r:id="rId44"/>
    <p:sldId id="1059" r:id="rId45"/>
    <p:sldId id="1108" r:id="rId46"/>
    <p:sldId id="1060" r:id="rId47"/>
    <p:sldId id="1009" r:id="rId48"/>
    <p:sldId id="1109" r:id="rId49"/>
    <p:sldId id="1061" r:id="rId50"/>
    <p:sldId id="1062" r:id="rId51"/>
    <p:sldId id="1111" r:id="rId52"/>
    <p:sldId id="1112" r:id="rId53"/>
    <p:sldId id="997" r:id="rId54"/>
    <p:sldId id="1021" r:id="rId55"/>
    <p:sldId id="1022" r:id="rId56"/>
    <p:sldId id="1066" r:id="rId57"/>
    <p:sldId id="1067" r:id="rId58"/>
    <p:sldId id="999" r:id="rId59"/>
    <p:sldId id="1026" r:id="rId60"/>
    <p:sldId id="1027" r:id="rId61"/>
    <p:sldId id="1028" r:id="rId62"/>
    <p:sldId id="1029" r:id="rId63"/>
    <p:sldId id="1031" r:id="rId64"/>
    <p:sldId id="1030" r:id="rId65"/>
    <p:sldId id="1025" r:id="rId66"/>
    <p:sldId id="1032" r:id="rId67"/>
    <p:sldId id="1033" r:id="rId68"/>
    <p:sldId id="1011" r:id="rId69"/>
    <p:sldId id="1035" r:id="rId70"/>
    <p:sldId id="1034" r:id="rId71"/>
    <p:sldId id="1037" r:id="rId72"/>
    <p:sldId id="1038" r:id="rId73"/>
    <p:sldId id="1039" r:id="rId74"/>
    <p:sldId id="1040" r:id="rId75"/>
    <p:sldId id="1036" r:id="rId76"/>
    <p:sldId id="1012" r:id="rId77"/>
    <p:sldId id="1041" r:id="rId78"/>
    <p:sldId id="1042" r:id="rId79"/>
    <p:sldId id="1013" r:id="rId80"/>
    <p:sldId id="1043" r:id="rId81"/>
    <p:sldId id="1044" r:id="rId82"/>
    <p:sldId id="1045" r:id="rId83"/>
    <p:sldId id="1046" r:id="rId84"/>
    <p:sldId id="1047" r:id="rId85"/>
    <p:sldId id="1048" r:id="rId86"/>
    <p:sldId id="1049" r:id="rId87"/>
    <p:sldId id="1050" r:id="rId88"/>
    <p:sldId id="1052" r:id="rId89"/>
    <p:sldId id="1051" r:id="rId90"/>
    <p:sldId id="1053" r:id="rId91"/>
    <p:sldId id="1054" r:id="rId92"/>
    <p:sldId id="1055" r:id="rId93"/>
    <p:sldId id="1056" r:id="rId94"/>
    <p:sldId id="1063" r:id="rId95"/>
    <p:sldId id="1064" r:id="rId96"/>
    <p:sldId id="1065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5343" autoAdjust="0"/>
  </p:normalViewPr>
  <p:slideViewPr>
    <p:cSldViewPr snapToGrid="0">
      <p:cViewPr varScale="1">
        <p:scale>
          <a:sx n="76" d="100"/>
          <a:sy n="76" d="100"/>
        </p:scale>
        <p:origin x="132" y="9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2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8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2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3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7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2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7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5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5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65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4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8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7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54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4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2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22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1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4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83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486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4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59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74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45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58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34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939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69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4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585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10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26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44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4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73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930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356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47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092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7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85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05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57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39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57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82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8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8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29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33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70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37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85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85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391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72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1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665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35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730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5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09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86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401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321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5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743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512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63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269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515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0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561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217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372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5645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450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0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9297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843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658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0367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69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870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45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8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4.11.php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Postanovka_problemy_139a55f6-8e6a-4178-bccc-a152a5eecea5" TargetMode="External"/><Relationship Id="rId5" Type="http://schemas.openxmlformats.org/officeDocument/2006/relationships/hyperlink" Target="https://metanit.com/sharp/tutorial/3.13.php" TargetMode="External"/><Relationship Id="rId4" Type="http://schemas.openxmlformats.org/officeDocument/2006/relationships/hyperlink" Target="https://ulearn.me/Course/BasicProgramming2/foreach_IEnumerable_i_IEnumerator_49c485c2-d2a7-4362-a473-5757719bd002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5.php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Lyambda_vyrazheniya_86a4a3bb-6771-4332-aae6-4f867addc1fb" TargetMode="External"/><Relationship Id="rId5" Type="http://schemas.openxmlformats.org/officeDocument/2006/relationships/hyperlink" Target="https://metanit.com/sharp/tutorial/3.16.php" TargetMode="External"/><Relationship Id="rId4" Type="http://schemas.openxmlformats.org/officeDocument/2006/relationships/hyperlink" Target="https://ulearn.me/course/basicprogramming2/Anonimnye_delegaty_2bc96d7f-5e2e-41da-921f-cdbf7d139f76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4.php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learn.me/course/basicprogramming2/Mul_tikast_delegaty_i_sobytiya_ccc66cde-f0e3-401c-8142-35af428cc3d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29418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1899076"/>
            <a:ext cx="8978016" cy="2106241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005317"/>
            <a:ext cx="110413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Обработка исключений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Основные интерфейсы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yield</a:t>
            </a:r>
            <a:endParaRPr lang="ru-RU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Делегаты,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5509" y="180975"/>
            <a:ext cx="1175571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Гав-гав"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45035" y="247650"/>
            <a:ext cx="1194696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Мяу"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Human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Опять работать"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Human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speaking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speaking.Speak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IEquatable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294" y="654356"/>
            <a:ext cx="1183341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IEquatable</a:t>
            </a:r>
            <a:r>
              <a:rPr lang="ru-RU" sz="2400" dirty="0">
                <a:latin typeface="Bookman Old Style" panose="02050604050505020204" pitchFamily="18" charset="0"/>
              </a:rPr>
              <a:t>&lt;T&gt; </a:t>
            </a:r>
            <a:r>
              <a:rPr lang="ru-RU" sz="2400" dirty="0" smtClean="0">
                <a:latin typeface="Bookman Old Style" panose="02050604050505020204" pitchFamily="18" charset="0"/>
              </a:rPr>
              <a:t>позволяет сравнивать </a:t>
            </a:r>
            <a:r>
              <a:rPr lang="ru-RU" sz="2400" dirty="0">
                <a:latin typeface="Bookman Old Style" panose="02050604050505020204" pitchFamily="18" charset="0"/>
              </a:rPr>
              <a:t>объекты одного типа. Этот интерфейс определяет метод </a:t>
            </a:r>
            <a:r>
              <a:rPr lang="ru-RU" sz="2400" dirty="0" err="1" smtClean="0">
                <a:latin typeface="Bookman Old Style" panose="02050604050505020204" pitchFamily="18" charset="0"/>
              </a:rPr>
              <a:t>Equals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IEquatable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Конструктор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9294" y="0"/>
            <a:ext cx="118984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из интерфейса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IEquatable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other)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(other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 Age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Переопределение метода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Equals(object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Переопределение метода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HashCode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.Combine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(Name, Age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Для удобства вывода информации о человеке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{Age}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years old"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9294" y="117693"/>
            <a:ext cx="1186983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30);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30);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person3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(person1.Equals(person2));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True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(person1.Equals(person3));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False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Использование коллекции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{ person1, person3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True,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так как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person2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равен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person1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Реализация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IEquatable</a:t>
            </a:r>
            <a:r>
              <a:rPr lang="ru-RU" sz="2400" dirty="0" smtClean="0">
                <a:latin typeface="Bookman Old Style" panose="02050604050505020204" pitchFamily="18" charset="0"/>
              </a:rPr>
              <a:t>&lt;T&gt; </a:t>
            </a:r>
            <a:r>
              <a:rPr lang="ru-RU" sz="2400" dirty="0">
                <a:latin typeface="Bookman Old Style" panose="02050604050505020204" pitchFamily="18" charset="0"/>
              </a:rPr>
              <a:t>позволяет избежать приведения типов </a:t>
            </a:r>
            <a:r>
              <a:rPr lang="ru-RU" sz="2400" dirty="0" err="1">
                <a:latin typeface="Bookman Old Style" panose="02050604050505020204" pitchFamily="18" charset="0"/>
              </a:rPr>
              <a:t>System.Object</a:t>
            </a:r>
            <a:r>
              <a:rPr lang="ru-RU" sz="2400" dirty="0">
                <a:latin typeface="Bookman Old Style" panose="02050604050505020204" pitchFamily="18" charset="0"/>
              </a:rPr>
              <a:t>, которое может иметь значение, если оно вызывается часто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реализация интерфейса явно говорит о том, что метод сравнения переопределён.</a:t>
            </a:r>
          </a:p>
        </p:txBody>
      </p:sp>
    </p:spTree>
    <p:extLst>
      <p:ext uri="{BB962C8B-B14F-4D97-AF65-F5344CB8AC3E}">
        <p14:creationId xmlns:p14="http://schemas.microsoft.com/office/powerpoint/2010/main" val="20058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IComparable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6700" y="654356"/>
            <a:ext cx="116014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Определяет обобщенный метод сравнения, который реализуется типом значения или классом для создания метода сравнения с целью упорядочения или сортировки экземпляров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5274" y="238125"/>
            <a:ext cx="115157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dirty="0" err="1">
                <a:latin typeface="Bookman Old Style" panose="02050604050505020204" pitchFamily="18" charset="0"/>
              </a:rPr>
              <a:t>CompareTo</a:t>
            </a:r>
            <a:r>
              <a:rPr lang="ru-RU" sz="2400" dirty="0">
                <a:latin typeface="Bookman Old Style" panose="02050604050505020204" pitchFamily="18" charset="0"/>
              </a:rPr>
              <a:t> предназначен для сравнения текущего объекта с объектом, который передается в качестве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? o. На выходе он возвращает целое число, которое может иметь одно из трех значений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Меньше нуля. Значит, текущий объект должен находиться перед объектом, который передается в качестве </a:t>
            </a:r>
            <a:r>
              <a:rPr lang="ru-RU" sz="2400" dirty="0" smtClean="0">
                <a:latin typeface="Bookman Old Style" panose="02050604050505020204" pitchFamily="18" charset="0"/>
              </a:rPr>
              <a:t>параметра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Равен нулю. Значит, оба объекта </a:t>
            </a:r>
            <a:r>
              <a:rPr lang="ru-RU" sz="2400" dirty="0" smtClean="0">
                <a:latin typeface="Bookman Old Style" panose="02050604050505020204" pitchFamily="18" charset="0"/>
              </a:rPr>
              <a:t>равны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Больше нуля. Значит, текущий объект должен находиться после объекта, передаваемого в качестве </a:t>
            </a:r>
            <a:r>
              <a:rPr lang="ru-RU" sz="2400" dirty="0" smtClean="0">
                <a:latin typeface="Bookman Old Style" panose="02050604050505020204" pitchFamily="18" charset="0"/>
              </a:rPr>
              <a:t>параметра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5" y="117693"/>
            <a:ext cx="1158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класса </a:t>
            </a:r>
            <a:r>
              <a:rPr lang="en-US" sz="2400" dirty="0" smtClean="0">
                <a:latin typeface="Bookman Old Style" panose="02050604050505020204" pitchFamily="18" charset="0"/>
              </a:rPr>
              <a:t>Person: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Age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(o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Name.CompareTo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5749" y="168581"/>
            <a:ext cx="1159192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сортировки: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37);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41);</a:t>
            </a:r>
          </a:p>
          <a:p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 =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"Sam"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people = { tom, bob,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Видим, что массив людей отсортирован по имени.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949" y="4809340"/>
            <a:ext cx="2160000" cy="13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7174" y="654356"/>
            <a:ext cx="116109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Изменим метод для сортировки по возрасту: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(o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-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Некорректное значение параметра"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439" y="4252834"/>
            <a:ext cx="2160000" cy="13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Обработка исключений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124" y="654356"/>
            <a:ext cx="116776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Иногда при выполнении программы возникают ошибки, которые трудно предусмотреть или предвидеть, а иногда и вовсе невозможно. Например, при передачи файла по сети может неожиданно оборваться сетевое подключение. такие ситуации называются исключениями. Язык C# предоставляет разработчикам возможности для обработки таких ситуаций. Для этого в C# предназначена конструкция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Блоки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catch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finally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являются обязательными, но требуется чтобы присутствовал хотя бы 1 из них.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149531"/>
            <a:ext cx="115347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Более чистым решением является 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IComparer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Compare(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x,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y);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Compare(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p1,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(p1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|| p2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"Некорректное значение параметра"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p1.Name.Length - p2.Name.Length;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0024" y="149531"/>
            <a:ext cx="1161097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В метод сортировки необходимо передать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IComparer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41);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37);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"Kate"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people = {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Данный подход удобнее т.к. способ сравнения не закреплён за самим классом </a:t>
            </a:r>
            <a:r>
              <a:rPr lang="en-US" sz="2400" dirty="0" smtClean="0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 и, соответственно, может существовать несколько реализаций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IComparer</a:t>
            </a:r>
            <a:r>
              <a:rPr lang="ru-RU" sz="2400" dirty="0" smtClean="0">
                <a:latin typeface="Bookman Old Style" panose="02050604050505020204" pitchFamily="18" charset="0"/>
              </a:rPr>
              <a:t>, которые выбирать по ситуации.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163" y="2651018"/>
            <a:ext cx="256283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IClonable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6224" y="654356"/>
            <a:ext cx="1163955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Поддерживает копирование, при котором создается новый экземпляр класса с тем же значением, что и у существующего экземпляра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ICloneable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6699" y="244781"/>
            <a:ext cx="120872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>
                <a:latin typeface="Bookman Old Style" panose="02050604050505020204" pitchFamily="18" charset="0"/>
              </a:rPr>
              <a:t>ICloneable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для класса </a:t>
            </a:r>
            <a:r>
              <a:rPr lang="en-US" sz="2400" dirty="0">
                <a:latin typeface="Bookman Old Style" panose="02050604050505020204" pitchFamily="18" charset="0"/>
              </a:rPr>
              <a:t>Person: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ICloneable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(Name, Age);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6700" y="244781"/>
            <a:ext cx="116871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клонирования: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23);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bob =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tom.Clone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bob.Name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Альтернативная «готовая» реализация метода клонирования: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MemberwiseClone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MemberwiseClone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производит поверхностное копирование, вложенные ссылочные типы скопированы не будут.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Управление памятью и </a:t>
            </a:r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IDisposable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124" y="654356"/>
            <a:ext cx="11677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Большинство объектов, используемых в программах на C#, относятся к управляемым или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managed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-коду. Такие объекты управляются CLR и легко очищаются сборщиком мусора. Однако вместе с тем встречаются также и такие объекты, которые задействуют неуправляемые объекты (подключения к файлам, базам данных, сетевые подключения и т.д.). Такие неуправляемые объекты обращаются к API операционной системы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0499" y="149531"/>
            <a:ext cx="116586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Сборщик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мусора может справиться с управляемыми объектами, однако он не знает, как удалять неуправляемые объекты. В этом случае разработчик должен сам реализовывать механизмы очистки на уровне программного кода.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Освобождение неуправляемых ресурсов подразумевает реализацию одного из двух механизмов: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деструктора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Реализация классом интерфейса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System.IDisposable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654" y="4081192"/>
            <a:ext cx="2589446" cy="25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0499" y="149531"/>
            <a:ext cx="116586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носит имя класса (как и конструктор), перед которым стоит знак тильды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(~).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Деструкторы можно определить только в классах. Деструктор в отличие от конструктора не может иметь модификаторов доступа и параметры. При этом каждый класс может иметь только один деструктор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_stream;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FileMode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.OpenOrCreate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Write(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bytes =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System.Text.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Encoding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.UTF8.GetBytes(content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(bytes, 0,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bytes.Length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 на деле при очистке сборщик мусора вызывает не деструктор, а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Все потому, что компилятор C# компилирует деструктор в конструкцию, которая эквивалентна следующей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Finalize()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здесь идут инструкции деструктора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.Finalize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515" y="117693"/>
            <a:ext cx="116776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Исключение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ошибка, которая происходит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во время выполнения приложения.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Базовым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всех типов исключений является тип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Exception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Этот тип определяет ряд свойств, с помощью которых можно получить информацию об исключении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InnerException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информацию об исключении, которое послужило причиной текущего исключения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сообщение об исключении, текст ошибки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Source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имя объекта или сборки, которое вызвало исключение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StackTrace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возвращает строковое представление стека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вызывов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привели к возникновению исключения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TargetSite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возвращает метод, в котором и было вызвано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исключение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уже определен в базовом для всех типов классе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однако данный метод нельзя так просто переопределить. И фактическая его реализация происходит через создание деструктора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пример: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Test()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name) =&gt; Name = name;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has been deleted"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5528" y="0"/>
            <a:ext cx="116655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GC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.Collect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очистка памяти под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ставим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задержку</a:t>
            </a: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Обратите внимание, что даже после завершения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Test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соответственно удаления из стека ссылки на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куче, может не последовать немедленного вызова деструктора. Лишь при завершении всей программы гарантировано произойдет очистка памяти. Однако с .NET 5 и в последующих версиях при завершении программы деструкторы не вызываются. Поэтому в программе выше для более быстрой очистки памяти применяется метод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GC.Collect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Как правило «ручной» вызов сборки мусора не нужен и может привести к значительной потере производительности.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Когда произойдёт сборка мусора решает сама среда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CLR.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5528" y="0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Интерфейс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IDisposable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объявляет один единственный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котором при реализации интерфейса в классе должно происходить освобождение неуправляемых ресурсов. Например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_stream;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FileMode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.OpenOrCreate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5528" y="0"/>
            <a:ext cx="116655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отличие от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Finalize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очистка ресурсов запускается не сборщиком мусора, а программистом при вызове метода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Dispose.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handler.Dispose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Предпочтительнее использовать конструкцию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try...finally,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 как она гарантирует, что даже в случае возникновения исключения произойдет освобождение ресурсов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handler.Dispose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используется сокращенная запись с помощью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using: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метод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Dispose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вызовется автоматически после блока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using.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Можно писать так: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Тогда метод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Dispose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вызовется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удаления из стека ссылки на объект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handler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Также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Dispose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вызывается автоматически после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Отметим, что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Finalize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Dispose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часто используются совместно, шаблон от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Microsoft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выглядит следующим образом: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интерфейса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Dispose(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освобождаем неуправляемые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ресурсы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GC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.SuppressFinalize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подавляем </a:t>
            </a:r>
            <a:r>
              <a:rPr lang="ru-RU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финализацию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(disposed)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(disposing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Освобождаем управляемые ресурсы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освобождаем неуправляемые объекты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disposed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Деструктор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Dispose(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Логика очистки реализуется перегруженной версией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bool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). Если параметр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имеет значение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то данный метод вызывается из публичного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если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- то из деструктора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При вызове деструктора в качестве параметра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передается значение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чтобы избежать очистки управляемых ресурсов, так как мы не можем быть уверенными в их состоянии, что они до сих пор находятся в памяти. И в этом случае остается полагаться на деструкторы этих ресурсов. Ну и в обоих случаях освобождаются неуправляемые ресурсы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Еще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один важный момент - вызов в методе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GC.SuppressFinalize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).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GC.SuppressFinalize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не позволяет системе выполнить метод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для данного объекта. Если же в классе деструктор не определен, то вызов этого метода не будет иметь никакого эффекта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Таким образом, даже если разработчик не использует в программе метод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все равно произойдет очистка и освобождение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40193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5767" y="0"/>
            <a:ext cx="116776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код: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5;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 = 0;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 = x / 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3 строке происходит деление на 0, что приводит к выбрасыванию исключения при выполнении программы.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7" y="3785651"/>
            <a:ext cx="714375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654356"/>
            <a:ext cx="116776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Основной </a:t>
            </a:r>
            <a:r>
              <a:rPr lang="ru-RU" sz="2400" dirty="0">
                <a:latin typeface="Bookman Old Style" panose="02050604050505020204" pitchFamily="18" charset="0"/>
              </a:rPr>
              <a:t>для большинства коллекций является реализация интерфейсов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IEnumerator</a:t>
            </a:r>
            <a:r>
              <a:rPr lang="ru-RU" sz="2400" dirty="0">
                <a:latin typeface="Bookman Old Style" panose="02050604050505020204" pitchFamily="18" charset="0"/>
              </a:rPr>
              <a:t>. Благодаря такой реализации мы можем перебирать объекты в цикле </a:t>
            </a:r>
            <a:r>
              <a:rPr lang="ru-RU" sz="2400" dirty="0" err="1">
                <a:latin typeface="Bookman Old Style" panose="02050604050505020204" pitchFamily="18" charset="0"/>
              </a:rPr>
              <a:t>foreach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перечислимый_объект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Перебираемая коллекция должна реализовать 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имеет метод, возвращающий ссылку на другой интерфейс - </a:t>
            </a:r>
            <a:r>
              <a:rPr lang="ru-RU" sz="2400" dirty="0" err="1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" y="0"/>
            <a:ext cx="1168717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Интерфейс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определяет функционал для перечисления внутренних элементов коллекции.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MoveNext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на одну позицию вперед в контейнере элементов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Current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текущий элемент в контейнере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Reset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в начало контейнера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8125" y="0"/>
            <a:ext cx="1166812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Запишем класс для перечисления чисел Фибоначчи: 0, 1, 1, 2, 3, 5, 8, 11 …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Данная последовательность бесконечная, как это можно реализовать в </a:t>
            </a:r>
            <a:r>
              <a:rPr lang="en-US" sz="2400" dirty="0" smtClean="0"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latin typeface="Bookman Old Style" panose="02050604050505020204" pitchFamily="18" charset="0"/>
              </a:rPr>
              <a:t>, ведь нельзя создать массив бесконечной длины?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рамках примера начнем последовательность с 1.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Dispose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Освобождение памяти при удалении объекта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25450" y="273050"/>
            <a:ext cx="117665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Переход к следующему элементу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next = current + previous;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next;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Сброс к начальному значению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Reset()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92100" y="228600"/>
            <a:ext cx="1163955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класс, использующий данный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41300" y="0"/>
            <a:ext cx="1170305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Числа </a:t>
            </a:r>
            <a:r>
              <a:rPr lang="ru-RU" sz="2400" dirty="0">
                <a:latin typeface="Bookman Old Style" panose="02050604050505020204" pitchFamily="18" charset="0"/>
              </a:rPr>
              <a:t>будут выводиться до бесконечности (пока не переполнится </a:t>
            </a:r>
            <a:r>
              <a:rPr lang="en-US" sz="2400" dirty="0">
                <a:latin typeface="Bookman Old Style" panose="02050604050505020204" pitchFamily="18" charset="0"/>
              </a:rPr>
              <a:t>Int32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algn="just"/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just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latin typeface="Consolas" panose="020B0609020204030204" pitchFamily="49" charset="0"/>
              </a:rPr>
              <a:t>{f}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Задержка 1 секунда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39516" b="86952"/>
          <a:stretch/>
        </p:blipFill>
        <p:spPr>
          <a:xfrm>
            <a:off x="498475" y="3390901"/>
            <a:ext cx="11188700" cy="9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61950" y="359187"/>
            <a:ext cx="1145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основе данного класса можно создать коллекцию чисел Фибоначчи произвольной длины: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 помощью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Take </a:t>
            </a:r>
            <a:r>
              <a:rPr lang="ru-RU" sz="2400" dirty="0" smtClean="0">
                <a:latin typeface="Bookman Old Style" panose="02050604050505020204" pitchFamily="18" charset="0"/>
              </a:rPr>
              <a:t>запрашиваем 100 элементов, с помощью </a:t>
            </a:r>
            <a:r>
              <a:rPr lang="en-US" sz="2400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добавляем их в список.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2900" y="232228"/>
            <a:ext cx="11569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Тип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стоит путать с коллекциями, например, </a:t>
            </a:r>
            <a:r>
              <a:rPr lang="en-US" sz="2400" dirty="0">
                <a:latin typeface="Bookman Old Style" panose="02050604050505020204" pitchFamily="18" charset="0"/>
              </a:rPr>
              <a:t>List </a:t>
            </a:r>
            <a:r>
              <a:rPr lang="ru-RU" sz="2400" dirty="0">
                <a:latin typeface="Bookman Old Style" panose="02050604050505020204" pitchFamily="18" charset="0"/>
              </a:rPr>
              <a:t>или массивом.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не имеет размера и не содержит объекты. Он предназначен для получения объектов по требованию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Вопрос </a:t>
            </a:r>
            <a:r>
              <a:rPr lang="ru-RU" sz="2400" dirty="0" smtClean="0">
                <a:latin typeface="Bookman Old Style" panose="02050604050505020204" pitchFamily="18" charset="0"/>
              </a:rPr>
              <a:t>какие объекты будут лежать в </a:t>
            </a:r>
            <a:r>
              <a:rPr lang="en-US" sz="2400" dirty="0" smtClean="0">
                <a:latin typeface="Bookman Old Style" panose="02050604050505020204" pitchFamily="18" charset="0"/>
              </a:rPr>
              <a:t>numbers?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2900" y="3094550"/>
            <a:ext cx="115696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Ответ: </a:t>
            </a:r>
            <a:r>
              <a:rPr lang="ru-RU" sz="2400" b="1" dirty="0" smtClean="0">
                <a:latin typeface="Bookman Old Style" panose="02050604050505020204" pitchFamily="18" charset="0"/>
              </a:rPr>
              <a:t>никакие. </a:t>
            </a:r>
            <a:r>
              <a:rPr lang="en-US" sz="2400" dirty="0" smtClean="0">
                <a:latin typeface="Bookman Old Style" panose="02050604050505020204" pitchFamily="18" charset="0"/>
              </a:rPr>
              <a:t>numbers </a:t>
            </a:r>
            <a:r>
              <a:rPr lang="ru-RU" sz="2400" dirty="0" smtClean="0">
                <a:latin typeface="Bookman Old Style" panose="02050604050505020204" pitchFamily="18" charset="0"/>
              </a:rPr>
              <a:t>имеет тип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b="1" dirty="0" smtClean="0">
                <a:latin typeface="Bookman Old Style" panose="02050604050505020204" pitchFamily="18" charset="0"/>
              </a:rPr>
              <a:t>&lt;double&gt;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означает, что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numbers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перечисление, которое по запросу будет возвращать объекты типа </a:t>
            </a:r>
            <a:r>
              <a:rPr lang="en-US" sz="2400" b="1" dirty="0" smtClean="0">
                <a:latin typeface="Bookman Old Style" panose="02050604050505020204" pitchFamily="18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Получать </a:t>
            </a:r>
            <a:r>
              <a:rPr lang="ru-RU" sz="2400" dirty="0">
                <a:latin typeface="Bookman Old Style" panose="02050604050505020204" pitchFamily="18" charset="0"/>
              </a:rPr>
              <a:t>объекты </a:t>
            </a:r>
            <a:r>
              <a:rPr lang="ru-RU" sz="2400" dirty="0" smtClean="0">
                <a:latin typeface="Bookman Old Style" panose="02050604050505020204" pitchFamily="18" charset="0"/>
              </a:rPr>
              <a:t>оно будет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 ходу</a:t>
            </a:r>
            <a:r>
              <a:rPr lang="ru-RU" sz="2400" dirty="0" smtClean="0">
                <a:latin typeface="Bookman Old Style" panose="02050604050505020204" pitchFamily="18" charset="0"/>
              </a:rPr>
              <a:t> из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fibonachi</a:t>
            </a:r>
            <a:r>
              <a:rPr lang="ru-RU" sz="2400" dirty="0" smtClean="0">
                <a:latin typeface="Bookman Old Style" panose="02050604050505020204" pitchFamily="18" charset="0"/>
              </a:rPr>
              <a:t>, никаких заранее созданных массивов для хранения объектов здесь нет!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объекты, нужно написать, например,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или обратиться в цикле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foreach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т.п.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2900" y="232228"/>
            <a:ext cx="11569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самом деле для перебирания класса в </a:t>
            </a:r>
            <a:r>
              <a:rPr lang="en-US" sz="2400" dirty="0" err="1" smtClean="0">
                <a:latin typeface="Bookman Old Style" panose="02050604050505020204" pitchFamily="18" charset="0"/>
              </a:rPr>
              <a:t>foreach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реализация интерфейса </a:t>
            </a:r>
            <a:r>
              <a:rPr lang="en-US" sz="2400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не обязательна. Достаточно чтобы в классе был метод </a:t>
            </a:r>
            <a:r>
              <a:rPr lang="en-US" sz="2400" dirty="0" err="1" smtClean="0">
                <a:latin typeface="Bookman Old Style" panose="02050604050505020204" pitchFamily="18" charset="0"/>
              </a:rPr>
              <a:t>GetEnumerator</a:t>
            </a:r>
            <a:r>
              <a:rPr lang="ru-RU" sz="2400" dirty="0" smtClean="0">
                <a:latin typeface="Bookman Old Style" panose="02050604050505020204" pitchFamily="18" charset="0"/>
              </a:rPr>
              <a:t>, это одно из немногих проявлений неявной типизации в </a:t>
            </a:r>
            <a:r>
              <a:rPr lang="en-US" sz="2400" dirty="0" smtClean="0">
                <a:latin typeface="Bookman Old Style" panose="02050604050505020204" pitchFamily="18" charset="0"/>
              </a:rPr>
              <a:t>C#.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Fibonachi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 любом случае лучше явно реализовывать интерфейс.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300" y="0"/>
            <a:ext cx="115887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 типом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тесно связан оператор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yield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return</a:t>
            </a:r>
            <a:r>
              <a:rPr lang="ru-RU" sz="2400" dirty="0" smtClean="0">
                <a:latin typeface="Bookman Old Style" panose="02050604050505020204" pitchFamily="18" charset="0"/>
              </a:rPr>
              <a:t>. Данный оператор означает, что при последующем вызове метода мы зайдем на том месте, где вышли.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3;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7;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5767" y="0"/>
            <a:ext cx="1167765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код: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 1, 2, 3 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element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[10];</a:t>
            </a:r>
            <a:endParaRPr lang="ru-RU" sz="2400" i="0" dirty="0" smtClean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2 строке происходит обращение к индексу, которого нет в массиве, что также приводит к выбрасыванию исключения: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7" y="3600986"/>
            <a:ext cx="830417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6205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применение </a:t>
            </a:r>
            <a:r>
              <a:rPr lang="en-US" sz="2400" dirty="0" smtClean="0">
                <a:latin typeface="Bookman Old Style" panose="02050604050505020204" pitchFamily="18" charset="0"/>
              </a:rPr>
              <a:t>yield </a:t>
            </a:r>
            <a:r>
              <a:rPr lang="ru-RU" sz="2400" dirty="0" smtClean="0">
                <a:latin typeface="Bookman Old Style" panose="02050604050505020204" pitchFamily="18" charset="0"/>
              </a:rPr>
              <a:t>на примере простых чисел:</a:t>
            </a: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Primes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       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 следующем вызове зайдем в метод здесь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current = 2;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current++;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(current))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continue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current;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 следующем вызове зайдем в метод здесь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5443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Определяем простое число или нет: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&lt; 2)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== 2)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.Sqrt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(number);</a:t>
            </a: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3; i &lt;= sqrt; i += 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%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544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Выведем первые 10 простых чисел: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item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Primes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().Take(10))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{item}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319" y="2824131"/>
            <a:ext cx="6535062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49" y="0"/>
            <a:ext cx="1160145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Пусть </a:t>
            </a:r>
            <a:r>
              <a:rPr lang="ru-RU" sz="2400" dirty="0">
                <a:latin typeface="Bookman Old Style" panose="02050604050505020204" pitchFamily="18" charset="0"/>
              </a:rPr>
              <a:t>у нас есть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 </a:t>
            </a:r>
            <a:r>
              <a:rPr lang="ru-RU" sz="2400" dirty="0" err="1" smtClean="0">
                <a:latin typeface="Bookman Old Style" panose="02050604050505020204" pitchFamily="18" charset="0"/>
              </a:rPr>
              <a:t>Company</a:t>
            </a:r>
            <a:r>
              <a:rPr lang="ru-RU" sz="2400" dirty="0">
                <a:latin typeface="Bookman Old Style" panose="02050604050505020204" pitchFamily="18" charset="0"/>
              </a:rPr>
              <a:t>, которая представляет компанию и которая хранит в массиве </a:t>
            </a:r>
            <a:r>
              <a:rPr lang="ru-RU" sz="2400" dirty="0" err="1">
                <a:latin typeface="Bookman Old Style" panose="02050604050505020204" pitchFamily="18" charset="0"/>
              </a:rPr>
              <a:t>personnel</a:t>
            </a:r>
            <a:r>
              <a:rPr lang="ru-RU" sz="2400" dirty="0">
                <a:latin typeface="Bookman Old Style" panose="02050604050505020204" pitchFamily="18" charset="0"/>
              </a:rPr>
              <a:t> штат сотрудников - объектов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Используем оператор </a:t>
            </a:r>
            <a:r>
              <a:rPr lang="ru-RU" sz="2400" dirty="0" err="1">
                <a:latin typeface="Bookman Old Style" panose="02050604050505020204" pitchFamily="18" charset="0"/>
              </a:rPr>
              <a:t>yield</a:t>
            </a:r>
            <a:r>
              <a:rPr lang="ru-RU" sz="2400" dirty="0">
                <a:latin typeface="Bookman Old Style" panose="02050604050505020204" pitchFamily="18" charset="0"/>
              </a:rPr>
              <a:t> для перебора этой </a:t>
            </a:r>
            <a:r>
              <a:rPr lang="ru-RU" sz="2400" dirty="0" smtClean="0">
                <a:latin typeface="Bookman Old Style" panose="02050604050505020204" pitchFamily="18" charset="0"/>
              </a:rPr>
              <a:t>коллекции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 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57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ru-RU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: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 smtClean="0"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Сотрудники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{ 	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.personnel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personnel;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Length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Кол-во сотрудников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При итерировании компании возвращаем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сотрудников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yield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personnel[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33399" y="302359"/>
            <a:ext cx="1148715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перебора сотрудников компании: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(people);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Итерируем компанию, в результате на каждой итерации блок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yield return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возвращает нам сотрудника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500" y="0"/>
            <a:ext cx="11772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инкапсуляции: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Модификатор доступа не позволяет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получить работников: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workers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microsoft.personnel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сделать </a:t>
            </a:r>
            <a:r>
              <a:rPr lang="ru-RU" sz="2400" dirty="0" err="1" smtClean="0">
                <a:latin typeface="Bookman Old Style" panose="02050604050505020204" pitchFamily="18" charset="0"/>
              </a:rPr>
              <a:t>personnel</a:t>
            </a:r>
            <a:r>
              <a:rPr lang="ru-RU" sz="2400" dirty="0" smtClean="0">
                <a:latin typeface="Bookman Old Style" panose="02050604050505020204" pitchFamily="18" charset="0"/>
              </a:rPr>
              <a:t> публичным, то список можно будет поменять и старая коллекция будет потеряна: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microsoft.personnel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[1];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0" y="0"/>
            <a:ext cx="116014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Решение проблемы: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workers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microsoft.Personnel.ToArray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personnel;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Сотрудники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Personnel =&gt; personnel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 или</a:t>
            </a: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IReadOnlyCollection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Personnel =&gt; personnel;</a:t>
            </a:r>
            <a:endParaRPr lang="ru-RU" sz="24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Получился очень удобный доступ к данным, коллекция остается приватной (её нельзя удалить или как-то испортить), но доступ к её значениям есть.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 (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delegate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Делегат – </a:t>
            </a:r>
            <a:r>
              <a:rPr lang="ru-RU" sz="2400" dirty="0" smtClean="0">
                <a:latin typeface="Bookman Old Style" panose="02050604050505020204" pitchFamily="18" charset="0"/>
              </a:rPr>
              <a:t>это тип, который представляет ссылки на методы с определенным списком параметров и типом возвращаемого значения.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2. Создаем переменную делегата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3. Присваиваем этой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            адрес метода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4.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METANIT.COM"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Объявляем делегат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www.meme-arsenal.com/memes/d6bca6bb3f9ae21711ab8726528718c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6"/>
          <a:stretch/>
        </p:blipFill>
        <p:spPr bwMode="auto">
          <a:xfrm>
            <a:off x="8356600" y="1913105"/>
            <a:ext cx="3835399" cy="274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5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8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2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Welcome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message2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</a:t>
            </a:r>
            <a:r>
              <a:rPr lang="en-US" sz="2400" dirty="0">
                <a:highlight>
                  <a:srgbClr val="FFFFFF"/>
                </a:highlight>
                <a:latin typeface="Cascadia Mono" panose="020B0609020000020004" pitchFamily="49" charset="0"/>
              </a:rPr>
              <a:t>().Display;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message2();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Привет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7649" y="0"/>
            <a:ext cx="1167765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Применим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try…catch…finally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поймать и обработать исключение: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5;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 = x / 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Результат: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"Произошло деление на 0"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Произошла непредвиденная 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ошибка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ex.Message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252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</a:t>
            </a:r>
            <a:r>
              <a:rPr lang="ru-RU" sz="2400" b="1" dirty="0" smtClean="0">
                <a:latin typeface="Bookman Old Style" panose="02050604050505020204" pitchFamily="18" charset="0"/>
              </a:rPr>
              <a:t>3. Делегат возвращающий значение.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Add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Add(4,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Multiply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        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теперь 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Multiply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operation(4, 5); 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Multiply(4,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20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*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1" y="0"/>
            <a:ext cx="1158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4. </a:t>
            </a:r>
            <a:r>
              <a:rPr lang="ru-RU" sz="2400" dirty="0" smtClean="0">
                <a:latin typeface="Bookman Old Style" panose="02050604050505020204" pitchFamily="18" charset="0"/>
              </a:rPr>
              <a:t>Присвоение </a:t>
            </a:r>
            <a:r>
              <a:rPr lang="ru-RU" sz="2400" dirty="0">
                <a:latin typeface="Bookman Old Style" panose="02050604050505020204" pitchFamily="18" charset="0"/>
              </a:rPr>
              <a:t>ссылки на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Выше </a:t>
            </a:r>
            <a:r>
              <a:rPr lang="ru-RU" sz="2400" dirty="0">
                <a:latin typeface="Bookman Old Style" panose="02050604050505020204" pitchFamily="18" charset="0"/>
              </a:rPr>
              <a:t>переменной делегата напрямую присваивался метод. Есть еще один способ - создание объекта делегата с помощью конструктора, в который передается нужный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operation1 = Add;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operation2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(Add);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951" y="0"/>
            <a:ext cx="114490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методов 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примерах выше переменная делегата указывала на один метод. В реальности же делегат может указывать на множество методов, которые имеют ту же сигнатуру и возвращаемые тип. Все методы в делегате попадают в специальный список - список вызова или </a:t>
            </a:r>
            <a:r>
              <a:rPr lang="ru-RU" sz="2400" dirty="0" err="1">
                <a:latin typeface="Bookman Old Style" panose="02050604050505020204" pitchFamily="18" charset="0"/>
              </a:rPr>
              <a:t>invocation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list</a:t>
            </a:r>
            <a:r>
              <a:rPr lang="ru-RU" sz="2400" dirty="0">
                <a:latin typeface="Bookman Old Style" panose="02050604050505020204" pitchFamily="18" charset="0"/>
              </a:rPr>
              <a:t>. И при вызове делегата все методы из этого списка последовательно вызываются. И мы можем добавлять в этот список не один, а несколько методов. Для добавления методов в делегат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вызываются оба метода -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и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HowAreYou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?"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189" y="3830335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0051" y="0"/>
            <a:ext cx="113919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аудитории: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 выведено на консоль?</a:t>
            </a:r>
          </a:p>
          <a:p>
            <a:pPr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951" y="0"/>
            <a:ext cx="114490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Объединение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делегатов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mes1 = Hello;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mes3 = mes1 + mes2;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объединяем делегаты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mes3();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вызываются все методы из mes1 и mes2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889" y="3833656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1000" y="0"/>
            <a:ext cx="11372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примерах выше делегат вызывался как обычный метод. Другой способ вызова делегата представляет метод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Invoke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():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op = Add;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1000" y="0"/>
            <a:ext cx="114109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делегат принимает параметры, то в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передаются значения для этих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Следует </a:t>
            </a:r>
            <a:r>
              <a:rPr lang="ru-RU" sz="2400" dirty="0">
                <a:latin typeface="Bookman Old Style" panose="02050604050505020204" pitchFamily="18" charset="0"/>
              </a:rPr>
              <a:t>учитывать, что если делегат пуст, то есть в его списке вызова нет ссылок ни на один из методов (то есть делегат равен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), то при вызове такого делегата мы получим исключение, как, например, в следующем случае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();        // ! Ошибка: делегат равен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!Ошибка: делегат равен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274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950" y="0"/>
            <a:ext cx="115633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Поэтому при вызове делегата всегда лучше проверять, не равен ли он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. Либо можно использовать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и оператор условного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ошибки нет, делегат просто не вызывается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ошибки нет, делегат просто не вызывается, а n =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13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Анонимные методы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2901" y="654356"/>
            <a:ext cx="11506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делегатами тесно связаны анонимные методы. Анонимные методы используются для создания экземпляров делегатов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Анонимный метод 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ru-RU" sz="2400" dirty="0">
                <a:latin typeface="Bookman Old Style" panose="02050604050505020204" pitchFamily="18" charset="0"/>
              </a:rPr>
              <a:t>безымянный </a:t>
            </a:r>
            <a:r>
              <a:rPr lang="ru-RU" sz="2400" dirty="0" smtClean="0">
                <a:latin typeface="Bookman Old Style" panose="02050604050505020204" pitchFamily="18" charset="0"/>
              </a:rPr>
              <a:t>блок кода, </a:t>
            </a:r>
            <a:r>
              <a:rPr lang="ru-RU" sz="2400" dirty="0">
                <a:latin typeface="Bookman Old Style" panose="02050604050505020204" pitchFamily="18" charset="0"/>
              </a:rPr>
              <a:t>передаваемый конструктору делегата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handler(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050" name="Picture 2" descr="https://www.meme-arsenal.com/memes/3e5448655e87d8e0b354e8019649c4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726" y="3175000"/>
            <a:ext cx="2692273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7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3851" y="0"/>
            <a:ext cx="116014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Также, как и обычные методы, анонимные могут возвращать результат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+ y;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200025"/>
            <a:ext cx="11677651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 использовании блока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вначале выполняются все инструкции в блоке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Если в этом блоке не возникло исключений, то после его выполнения начинает выполняться блок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затем конструкция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завершает свою работу.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же в блоке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вдруг возникает исключение, то обычный порядок выполнения останавливается, и среда CLR начинает искать блок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может обработать данное исключение. Если нужный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найден, то он выполняется, и после его завершения выполняется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нужный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найден, то при возникновении исключения программа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аварийно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завершает свое выполнение.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Лямбды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5751" y="654356"/>
            <a:ext cx="1158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Лямбда-выражения</a:t>
            </a:r>
            <a:r>
              <a:rPr lang="ru-RU" sz="2400" dirty="0">
                <a:latin typeface="Bookman Old Style" panose="02050604050505020204" pitchFamily="18" charset="0"/>
              </a:rPr>
              <a:t> представляют упрощенную запись анонимных методов. Лямбда-выражения позволяют создать емкие лаконичные методы, которые могут возвращать некоторое значение и которые можно передать в качестве параметров в другие методы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076" name="Picture 4" descr="Half-Life 2 стала самой великой игрой по версии Кинопоиска —  Yakutia-daily.r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28" r="38020"/>
          <a:stretch/>
        </p:blipFill>
        <p:spPr bwMode="auto">
          <a:xfrm>
            <a:off x="9159132" y="2871787"/>
            <a:ext cx="3032867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5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3851" y="0"/>
            <a:ext cx="115633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лямбда-выражение содержит несколько действий, то они помещаются в фигурные скобки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World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1" y="0"/>
            <a:ext cx="11582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определении списка параметров мы можем не указывать для них тип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= (x,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 +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sum(1, 2);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+ 2 = 3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sum(22, 14);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22 + 14 =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062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Лямбда-выражение может возвращать результат. Возвращаемый результат можно указать после лямбда-оператора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subtract = 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(x &gt; y)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-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 - x;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subtract(10,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 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subtract(-10,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501" y="0"/>
            <a:ext cx="118491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Поскольку лямбда-выражение представляет делегат, тот как и в делегат, в переменную, которая представляет лямбда-выражение можно добавлять методы и другие лямбды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"METANIT.COM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анонимное лямбда-выражение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//добавляем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лямбда-выражение из переменной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Print;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"--------------"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для разделения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вывода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-= Print;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лямбда-выражение из переменной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 случай, если в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больше нет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действий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 to C#"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601" y="654356"/>
            <a:ext cx="117157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b="1" dirty="0" smtClean="0">
                <a:latin typeface="Bookman Old Style" panose="02050604050505020204" pitchFamily="18" charset="0"/>
              </a:rPr>
              <a:t>, Predicate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частные случаи делегата.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&lt;T1,T2,T3,…,TN&gt; </a:t>
            </a:r>
            <a:r>
              <a:rPr lang="ru-RU" sz="2400" dirty="0" smtClean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 smtClean="0">
                <a:latin typeface="Bookman Old Style" panose="02050604050505020204" pitchFamily="18" charset="0"/>
              </a:rPr>
              <a:t>аргументами и ничего не возвращает (</a:t>
            </a:r>
            <a:r>
              <a:rPr lang="en-US" sz="2400" dirty="0" smtClean="0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N-1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</a:t>
            </a:r>
            <a:r>
              <a:rPr lang="ru-RU" sz="2400" dirty="0" smtClean="0">
                <a:latin typeface="Bookman Old Style" panose="02050604050505020204" pitchFamily="18" charset="0"/>
              </a:rPr>
              <a:t>возвращает данные типа </a:t>
            </a:r>
            <a:r>
              <a:rPr lang="en-US" sz="2400" dirty="0" smtClean="0">
                <a:latin typeface="Bookman Old Style" panose="02050604050505020204" pitchFamily="18" charset="0"/>
              </a:rPr>
              <a:t>TN.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Predicate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возвращает </a:t>
            </a:r>
            <a:r>
              <a:rPr lang="en-US" sz="2400" b="1" dirty="0" smtClean="0">
                <a:latin typeface="Bookman Old Style" panose="02050604050505020204" pitchFamily="18" charset="0"/>
              </a:rPr>
              <a:t>true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b="1" dirty="0" smtClean="0">
                <a:latin typeface="Bookman Old Style" panose="02050604050505020204" pitchFamily="18" charset="0"/>
              </a:rPr>
              <a:t>false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Применение делегатов делает код более читаемым по сравнению с </a:t>
            </a:r>
            <a:r>
              <a:rPr lang="en-US" sz="2400" dirty="0" smtClean="0">
                <a:latin typeface="Bookman Old Style" panose="02050604050505020204" pitchFamily="18" charset="0"/>
              </a:rPr>
              <a:t>Action, </a:t>
            </a:r>
            <a:r>
              <a:rPr lang="en-US" sz="2400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Predicate, </a:t>
            </a:r>
            <a:r>
              <a:rPr lang="ru-RU" sz="2400" dirty="0" smtClean="0">
                <a:latin typeface="Bookman Old Style" panose="02050604050505020204" pitchFamily="18" charset="0"/>
              </a:rPr>
              <a:t>т.к. при описании делегата прописываются имена аргументов метода.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0200" y="654356"/>
            <a:ext cx="1128264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некоторое действие, которое ничего не возвращает, то есть в качестве возвращаемого типа имеет тип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Action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op1 = Add;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op2 = Multiply;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op1(10,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+ 6 = 16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op2(10,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* 6 = 60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</a:t>
            </a:r>
            <a:endParaRPr lang="ru-RU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+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</a:t>
            </a:r>
            <a:endParaRPr lang="ru-RU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*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*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155" y="2416046"/>
            <a:ext cx="404869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7650" y="654356"/>
            <a:ext cx="11620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правило, используется для сравнения, сопоставления некоторого объекта T определенному условию. В качестве выходного результата возвращается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условие соблюдено, и </a:t>
            </a:r>
            <a:r>
              <a:rPr lang="ru-RU" sz="2400" dirty="0" err="1"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latin typeface="Bookman Old Style" panose="02050604050505020204" pitchFamily="18" charset="0"/>
              </a:rPr>
              <a:t>, если не соблюдено: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Predicate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isPositive = (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x &gt; 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(-20));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783" y="3314974"/>
            <a:ext cx="1857634" cy="1305107"/>
          </a:xfrm>
          <a:prstGeom prst="rect">
            <a:avLst/>
          </a:prstGeom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1450" y="671691"/>
            <a:ext cx="118491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Еще одним распространенным делегатом является </a:t>
            </a:r>
            <a:r>
              <a:rPr lang="ru-RU" sz="2400" b="1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. Он возвращает результат действия и может принимать параметры. Он также имеет различные формы: от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T&gt;(), где T - тип возвращаемого значения, до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T1, 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T2,...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T16, 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TResult</a:t>
            </a:r>
            <a:r>
              <a:rPr lang="ru-RU" sz="2400" dirty="0">
                <a:latin typeface="Bookman Old Style" panose="02050604050505020204" pitchFamily="18" charset="0"/>
              </a:rPr>
              <a:t>&gt;(), то есть может принимать до 16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12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SquareNumber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operation) =&gt; operation(n);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2 * n;</a:t>
            </a:r>
          </a:p>
          <a:p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SquareNumber(</a:t>
            </a:r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n * n;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810" y="3624153"/>
            <a:ext cx="752580" cy="1257475"/>
          </a:xfrm>
          <a:prstGeom prst="rect">
            <a:avLst/>
          </a:prstGeom>
        </p:spPr>
      </p:pic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51" y="654356"/>
            <a:ext cx="116205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— это особый вид многоадресного делегата, который может вызываться только из класса (или производных классов) или структуры, где они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объявлены.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другие классы или структуры подписываются на событие, их методы обработчиков событий будут вызываться, когда класс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</a:t>
            </a:r>
            <a:r>
              <a:rPr lang="ru-RU" sz="2400" dirty="0">
                <a:latin typeface="Bookman Old Style" panose="02050604050505020204" pitchFamily="18" charset="0"/>
              </a:rPr>
              <a:t>вызывать событие.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События </a:t>
            </a:r>
            <a:r>
              <a:rPr lang="ru-RU" sz="2400" dirty="0">
                <a:latin typeface="Bookman Old Style" panose="02050604050505020204" pitchFamily="18" charset="0"/>
              </a:rPr>
              <a:t>сигнализируют системе о том, что произошло определенное действие. И если нам надо отследить эти действия, то как раз мы можем применять события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200025"/>
            <a:ext cx="1167765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Мы можем самостоятельно выбросить исключение с помощью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throw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5;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(y == 0)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"Попытка поделить на 0"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Результат: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Слово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throw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использовать внутри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без создания исключения,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тогда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текущее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исключение пробросится выше по стеку вызова методов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возьмем следующий класс, который описывает банковский счет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 конструкторе устанавливаем начальную сумму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добавление средств на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списание средств со счета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0"/>
            <a:ext cx="1160145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конструкторе устанавливаем начальную сумму, которая хранится в свойстве </a:t>
            </a:r>
            <a:r>
              <a:rPr lang="ru-RU" sz="2400" dirty="0" err="1">
                <a:latin typeface="Bookman Old Style" panose="02050604050505020204" pitchFamily="18" charset="0"/>
              </a:rPr>
              <a:t>Sum</a:t>
            </a:r>
            <a:r>
              <a:rPr lang="ru-RU" sz="2400" dirty="0">
                <a:latin typeface="Bookman Old Style" panose="02050604050505020204" pitchFamily="18" charset="0"/>
              </a:rPr>
              <a:t>.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мы можем добавить средства на счет, а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Take</a:t>
            </a:r>
            <a:r>
              <a:rPr lang="ru-RU" sz="2400" dirty="0">
                <a:latin typeface="Bookman Old Style" panose="02050604050505020204" pitchFamily="18" charset="0"/>
              </a:rPr>
              <a:t>, наоборот, снять деньги со счета. Попробуем использовать класс в программе - создать счет, положить и снять с него деньги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5401106"/>
            <a:ext cx="5257800" cy="145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501" y="0"/>
            <a:ext cx="11734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Все операции работают как и положено. Но что если мы хотим уведомлять пользователя о результатах его операций. Мы могли бы, например, для этого изменить метод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следующим образом: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Однако, если наш класс будет использовать другой разработчик и ему не нужен будет вывод на консоль, а некоторое свое действие. Или даже нам самим было бы удобнее определять способ уведомления в зависимости от </a:t>
            </a:r>
            <a:r>
              <a:rPr lang="ru-RU" sz="2400" dirty="0" smtClean="0">
                <a:latin typeface="Bookman Old Style" panose="02050604050505020204" pitchFamily="18" charset="0"/>
              </a:rPr>
              <a:t>проекта и т.п. Тогда нам потребуются события.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1" y="0"/>
            <a:ext cx="117157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Определение и 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событий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События объявляются в классе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, после которого указывается тип делегата, который представляет событие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вначале определяется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, который принимает один параметр типа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. Затем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 определяется событие с именем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которое представляет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. Название для события может быть произвольным, но в любом случае оно должно представлять некоторый делегат.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0" y="0"/>
            <a:ext cx="119252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Создадим класс банковского счета: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1.Определение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события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7348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$"Со счета снято: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$"Недостаточно денег на счете. Текущий баланс: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с помощью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 мы уведомляем систему о том, что были добавлены средства и о том, что средства сняты со счета или на счете недостаточно средств.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1" y="0"/>
            <a:ext cx="11715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обработчика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событием может быть связан один или несколько обработчиков. Обработчики событий - это именно то, что выполняется при вызове событий. Нередко в качестве обработчиков событий применяются методы. Каждый обработчик событий по списку параметров и возвращаемому типу должен соответствовать делегату, который представляет событие. Для добавления обработчика события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Определим обработчики для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чтобы получить в программе нужные уведомления: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обработчик для события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Notify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0293"/>
            <a:ext cx="12192000" cy="28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1" y="0"/>
            <a:ext cx="11734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Передача данных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Нередко при возникновении события обработчику события требуется передать некоторую информацию о событии. Например, добавим и в нашу программу новый класс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 со следующим кодом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Сообщение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Сумма, на которую изменился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Message = message;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1" y="0"/>
            <a:ext cx="11582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(Account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sender,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					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На счет поступило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7106" y="654356"/>
            <a:ext cx="1171388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 это описание того, что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должно быть реализовано </a:t>
            </a:r>
            <a:r>
              <a:rPr lang="ru-RU" sz="2400" dirty="0" smtClean="0">
                <a:latin typeface="Bookman Old Style" panose="02050604050505020204" pitchFamily="18" charset="0"/>
              </a:rPr>
              <a:t>в классе.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1" y="0"/>
            <a:ext cx="116014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снята со счета"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Недостаточно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денег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счете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44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предыдущей версией класса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 здесь изменилось только количество параметров у делегата и соответственно количество параметров при вызове события. Теперь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 в качестве первого параметра принимает объект, который вызвал событие, то есть текущий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. А в качестве второго параметра принимает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, который хранит информацию о событии, получаемую через конструктор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1" y="0"/>
            <a:ext cx="116395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Теперь </a:t>
            </a:r>
            <a:r>
              <a:rPr lang="ru-RU" sz="2400" dirty="0">
                <a:latin typeface="Bookman Old Style" panose="02050604050505020204" pitchFamily="18" charset="0"/>
              </a:rPr>
              <a:t>изменим основную программу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acc.Put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(150);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транзакции: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Текущая 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sender.Sum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42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0"/>
            <a:ext cx="11696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предыдущим вариантом здесь мы только изменяем количество параметров и их использования в обработчике </a:t>
            </a:r>
            <a:r>
              <a:rPr lang="ru-RU" sz="2400" dirty="0" err="1">
                <a:latin typeface="Bookman Old Style" panose="02050604050505020204" pitchFamily="18" charset="0"/>
              </a:rPr>
              <a:t>DisplayMessage</a:t>
            </a:r>
            <a:r>
              <a:rPr lang="ru-RU" sz="2400" dirty="0">
                <a:latin typeface="Bookman Old Style" panose="02050604050505020204" pitchFamily="18" charset="0"/>
              </a:rPr>
              <a:t>. Благодаря первому параметру в методе можно получить информацию об отправителе события - счете, с которым производится операция. А через второй параметр можно получить </a:t>
            </a:r>
            <a:r>
              <a:rPr lang="ru-RU" sz="2400" dirty="0" smtClean="0">
                <a:latin typeface="Bookman Old Style" panose="02050604050505020204" pitchFamily="18" charset="0"/>
              </a:rPr>
              <a:t>информацию </a:t>
            </a:r>
            <a:r>
              <a:rPr lang="ru-RU" sz="2400" dirty="0">
                <a:latin typeface="Bookman Old Style" panose="02050604050505020204" pitchFamily="18" charset="0"/>
              </a:rPr>
              <a:t>о состоянии операции.</a:t>
            </a:r>
            <a:endParaRPr lang="ru-RU" sz="2400" dirty="0"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91" y="2799420"/>
            <a:ext cx="6623907" cy="40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metanit.com/sharp/tutorial/4.11.php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ulearn.me/Course/BasicProgramming2/foreach_IEnumerable_i_IEnumerator_49c485c2-d2a7-4362-a473-5757719bd002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Делегаты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metanit.com/sharp/tutorial/3.13.php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ulearn.me: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ulearn.me/course/basicprogramming2/Postanovka_problemy_139a55f6-8e6a-4178-bccc-a152a5eecea5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Анонимные методы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metanit.com/sharp/tutorial/3.15.php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ulearn.me/course/basicprogramming2/Anonimnye_delegaty_2bc96d7f-5e2e-41da-921f-cdbf7d139f76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Лямбды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metanit.com/sharp/tutorial/3.16.php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ulearn.me/course/basicprogramming2/Lyambda_vyrazheniya_86a4a3bb-6771-4332-aae6-4f867addc1fb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metanit.com/sharp/tutorial/3.14.php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ulearn.me/course/basicprogramming2/Mul_tikast_delegaty_i_sobytiya_ccc66cde-f0e3-401c-8142-35af428cc3dd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15182</TotalTime>
  <Words>5823</Words>
  <Application>Microsoft Office PowerPoint</Application>
  <PresentationFormat>Широкоэкранный</PresentationFormat>
  <Paragraphs>1128</Paragraphs>
  <Slides>96</Slides>
  <Notes>96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96</vt:i4>
      </vt:variant>
    </vt:vector>
  </HeadingPairs>
  <TitlesOfParts>
    <vt:vector size="104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4.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861</cp:revision>
  <dcterms:modified xsi:type="dcterms:W3CDTF">2025-03-12T13:54:15Z</dcterms:modified>
</cp:coreProperties>
</file>