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8"/>
  </p:notesMasterIdLst>
  <p:sldIdLst>
    <p:sldId id="273" r:id="rId2"/>
    <p:sldId id="1087" r:id="rId3"/>
    <p:sldId id="1095" r:id="rId4"/>
    <p:sldId id="1091" r:id="rId5"/>
    <p:sldId id="1092" r:id="rId6"/>
    <p:sldId id="1088" r:id="rId7"/>
    <p:sldId id="1089" r:id="rId8"/>
    <p:sldId id="1090" r:id="rId9"/>
    <p:sldId id="1068" r:id="rId10"/>
    <p:sldId id="1069" r:id="rId11"/>
    <p:sldId id="1070" r:id="rId12"/>
    <p:sldId id="1071" r:id="rId13"/>
    <p:sldId id="1075" r:id="rId14"/>
    <p:sldId id="1076" r:id="rId15"/>
    <p:sldId id="1072" r:id="rId16"/>
    <p:sldId id="1078" r:id="rId17"/>
    <p:sldId id="1077" r:id="rId18"/>
    <p:sldId id="1079" r:id="rId19"/>
    <p:sldId id="1080" r:id="rId20"/>
    <p:sldId id="1081" r:id="rId21"/>
    <p:sldId id="1082" r:id="rId22"/>
    <p:sldId id="1074" r:id="rId23"/>
    <p:sldId id="1083" r:id="rId24"/>
    <p:sldId id="1084" r:id="rId25"/>
    <p:sldId id="1073" r:id="rId26"/>
    <p:sldId id="1085" r:id="rId27"/>
    <p:sldId id="1086" r:id="rId28"/>
    <p:sldId id="1096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106" r:id="rId39"/>
    <p:sldId id="1107" r:id="rId40"/>
    <p:sldId id="969" r:id="rId41"/>
    <p:sldId id="1017" r:id="rId42"/>
    <p:sldId id="995" r:id="rId43"/>
    <p:sldId id="1057" r:id="rId44"/>
    <p:sldId id="1059" r:id="rId45"/>
    <p:sldId id="1108" r:id="rId46"/>
    <p:sldId id="1060" r:id="rId47"/>
    <p:sldId id="1009" r:id="rId48"/>
    <p:sldId id="1109" r:id="rId49"/>
    <p:sldId id="1061" r:id="rId50"/>
    <p:sldId id="1062" r:id="rId51"/>
    <p:sldId id="1111" r:id="rId52"/>
    <p:sldId id="1112" r:id="rId53"/>
    <p:sldId id="997" r:id="rId54"/>
    <p:sldId id="1021" r:id="rId55"/>
    <p:sldId id="1022" r:id="rId56"/>
    <p:sldId id="1066" r:id="rId57"/>
    <p:sldId id="1067" r:id="rId58"/>
    <p:sldId id="999" r:id="rId59"/>
    <p:sldId id="1026" r:id="rId60"/>
    <p:sldId id="1027" r:id="rId61"/>
    <p:sldId id="1028" r:id="rId62"/>
    <p:sldId id="1029" r:id="rId63"/>
    <p:sldId id="1031" r:id="rId64"/>
    <p:sldId id="1030" r:id="rId65"/>
    <p:sldId id="1025" r:id="rId66"/>
    <p:sldId id="1032" r:id="rId67"/>
    <p:sldId id="1033" r:id="rId68"/>
    <p:sldId id="1011" r:id="rId69"/>
    <p:sldId id="1035" r:id="rId70"/>
    <p:sldId id="1034" r:id="rId71"/>
    <p:sldId id="1037" r:id="rId72"/>
    <p:sldId id="1038" r:id="rId73"/>
    <p:sldId id="1039" r:id="rId74"/>
    <p:sldId id="1040" r:id="rId75"/>
    <p:sldId id="1036" r:id="rId76"/>
    <p:sldId id="1012" r:id="rId77"/>
    <p:sldId id="1041" r:id="rId78"/>
    <p:sldId id="1042" r:id="rId79"/>
    <p:sldId id="1013" r:id="rId80"/>
    <p:sldId id="1043" r:id="rId81"/>
    <p:sldId id="1044" r:id="rId82"/>
    <p:sldId id="1045" r:id="rId83"/>
    <p:sldId id="1046" r:id="rId84"/>
    <p:sldId id="1047" r:id="rId85"/>
    <p:sldId id="1048" r:id="rId86"/>
    <p:sldId id="1049" r:id="rId87"/>
    <p:sldId id="1050" r:id="rId88"/>
    <p:sldId id="1052" r:id="rId89"/>
    <p:sldId id="1051" r:id="rId90"/>
    <p:sldId id="1053" r:id="rId91"/>
    <p:sldId id="1054" r:id="rId92"/>
    <p:sldId id="1055" r:id="rId93"/>
    <p:sldId id="1056" r:id="rId94"/>
    <p:sldId id="1063" r:id="rId95"/>
    <p:sldId id="1064" r:id="rId96"/>
    <p:sldId id="106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62193" autoAdjust="0"/>
  </p:normalViewPr>
  <p:slideViewPr>
    <p:cSldViewPr snapToGrid="0">
      <p:cViewPr>
        <p:scale>
          <a:sx n="125" d="100"/>
          <a:sy n="125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2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1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8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3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9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 кода:</a:t>
            </a:r>
          </a:p>
          <a:p>
            <a:endParaRPr lang="nn-NO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20; i++)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Test();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GC.Collect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Test()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using Person tom = new Person("Tom");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tom.Name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created");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Thread.Sleep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Person 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IDisposable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string Name { get;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Person(string name) =&gt; Name = name;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~Person()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($"{Name} has been deleted");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Dispose()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($"{Name} has been disposed");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3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6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8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12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29418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899076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00531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509" y="180975"/>
            <a:ext cx="1175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5035" y="247650"/>
            <a:ext cx="11946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294" y="654356"/>
            <a:ext cx="118334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0"/>
            <a:ext cx="11898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117693"/>
            <a:ext cx="118698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часто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2005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700" y="654356"/>
            <a:ext cx="11601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4" y="238125"/>
            <a:ext cx="11515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5" y="117693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49" y="168581"/>
            <a:ext cx="115919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49" y="48093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7174" y="654356"/>
            <a:ext cx="11610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4252834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149531"/>
            <a:ext cx="115347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4" y="149531"/>
            <a:ext cx="116109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63" y="2651018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ICloneable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654356"/>
            <a:ext cx="116395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699" y="244781"/>
            <a:ext cx="120872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700" y="244781"/>
            <a:ext cx="116871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Управление памятью и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носит имя класса (как и конструктор), перед которым стоит знак тильды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(~).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Деструкторы можно определить только в классах. Деструктор в отличие от конструктора не может иметь модификаторов доступа и параметры. При этом каждый класс может иметь только один деструктор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Write(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bytes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System.Text.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Encoding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.UTF8.GetBytes(content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(bytes,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bytes.Length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на деле при очистке сборщик мусора вызывает не деструктор, а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Все потому, что компилятор C# компилирует деструктор в конструкцию, которая эквивалентна следующей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Finalize()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идут инструкции деструктора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.Finalize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515" y="117693"/>
            <a:ext cx="116776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Исключение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ошибка, которая происходит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во время выполнения приложения.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всех типов исключений является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Этот тип определяет ряд свойств, с помощью которых можно получить информацию об исключении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InnerException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информацию об исключении, которое послужило причиной текущего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сообщение об исключении, текст ошибки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Source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имя объекта или сборки, которое вызвало исключение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StackTrace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строковое представление стека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вызывов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привели к возникновению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TargetSite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метод, в котором и было вызвано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уже определен в базовом для всех типов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пример: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 =&gt; Name = name;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has been deleted"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.Collect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очистка памяти под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ставим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задержку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Обратите внимание, что даже после завершения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соответственно удаления из стека ссылки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куче, может не последовать немедленного вызова деструктора. Лишь при завершении всей программы гарантировано произойдет очистка памяти. Однако с 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GC.Collect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 «ручной» вызов сборки мусора не нужен и может привести к значительной потере производительности.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Когда произойдёт сборка мусора решает сама среда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CLR.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объявляет один единственный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котором при реализации интерфейса в классе должно происходить освобождение неуправляемых ресурсов.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очистка ресурсов запускается не сборщиком мусора, а программистом при вызове метода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Предпочтительнее использовать конструкцию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try...finally,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 как она гарантирует, что даже в случае возникновения исключения произойдет освобождение ресурсов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используется сокращенная запись с помощью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using: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метод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автоматически после блока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using.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писать так: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Тогда метод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удаления из стека ссылки на объект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handler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Также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вызывается автоматически после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Отметим, что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часто используются совместно, шаблон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выглядит следующим образом: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интерфейса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Dispose(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освобождаем неуправляемые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ресурсы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.SuppressFinalize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подавляем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финализацию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управляемые ресурсы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неуправляемые объекты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Деструктор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Логика очистки реализуется перегруженной версией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bool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Если параметр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имеет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то данный метод вызывается из публичного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если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- то из деструктора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При вызове деструктора в качестве параметра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передается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чтобы избежать очистки управляемых ресурсов, так как мы не можем быть уверенными в их состоянии, что они до сих пор находятся в памяти. И в этом случае остается полагаться на деструкторы этих ресурсов. Ну и в обоих случаях освобождаются неуправляемые ресурсы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один важный момент - вызов в методе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не позволяет системе выполнить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для данного объекта. Если же в классе деструктор не определен, то вызов этого метода не будет иметь никакого эффекта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Таким образом, даже если разработчик не использует в программе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все равно произойдет очистка и освобождение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0193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x / 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3 строке происходит деление на 0, что приводит к выбрасыванию исключения при выполнении программы.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785651"/>
            <a:ext cx="7143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6"/>
            <a:ext cx="116776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87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0"/>
            <a:ext cx="116681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5450" y="273050"/>
            <a:ext cx="11766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2100" y="228600"/>
            <a:ext cx="116395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1300" y="0"/>
            <a:ext cx="117030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498475" y="3390901"/>
            <a:ext cx="11188700" cy="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59187"/>
            <a:ext cx="1145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900" y="3094550"/>
            <a:ext cx="11569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 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самом деле для перебирания класса 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реализация интерфейса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 обязательна. Достаточно чтобы в классе был метод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GetEnumerator</a:t>
            </a:r>
            <a:r>
              <a:rPr lang="ru-RU" sz="2400" dirty="0" smtClean="0">
                <a:latin typeface="Bookman Old Style" panose="02050604050505020204" pitchFamily="18" charset="0"/>
              </a:rPr>
              <a:t>, это одно из немногих проявлений неявной типизации в </a:t>
            </a:r>
            <a:r>
              <a:rPr lang="en-US" sz="2400" dirty="0" smtClean="0">
                <a:latin typeface="Bookman Old Style" panose="02050604050505020204" pitchFamily="18" charset="0"/>
              </a:rPr>
              <a:t>C#.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любом случае лучше явно реализовывать интерфейс.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00" y="0"/>
            <a:ext cx="11588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[10];</a:t>
            </a:r>
            <a:endParaRPr lang="ru-RU" sz="2400" i="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2 строке происходит обращение к индексу, которого нет в массиве, что также приводит к выбрасыванию исключения: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600986"/>
            <a:ext cx="83041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6205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применение </a:t>
            </a:r>
            <a:r>
              <a:rPr lang="en-US" sz="2400" dirty="0" smtClean="0">
                <a:latin typeface="Bookman Old Style" panose="02050604050505020204" pitchFamily="18" charset="0"/>
              </a:rPr>
              <a:t>yield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примере простых чисел: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 = 2;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current++;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(current))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Определяем простое число или нет: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==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3; i &lt;= sqrt; i += 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Выведем первые 10 простых чисел: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().Take(10))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{item}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9" y="2824131"/>
            <a:ext cx="653506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49" y="0"/>
            <a:ext cx="116014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 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smtClean="0"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399" y="302359"/>
            <a:ext cx="114871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перебора сотрудников компании: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0" y="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Модификатор доступа не позволяет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получить работников: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сделать </a:t>
            </a:r>
            <a:r>
              <a:rPr lang="ru-RU" sz="2400" dirty="0" err="1" smtClean="0">
                <a:latin typeface="Bookman Old Style" panose="02050604050505020204" pitchFamily="18" charset="0"/>
              </a:rPr>
              <a:t>personnel</a:t>
            </a:r>
            <a:r>
              <a:rPr lang="ru-RU" sz="2400" dirty="0" smtClean="0">
                <a:latin typeface="Bookman Old Style" panose="02050604050505020204" pitchFamily="18" charset="0"/>
              </a:rPr>
              <a:t> публичным, то список можно будет поменять и старая коллекция будет потеряна: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0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microsoft.Personnel.ToArray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Сотрудники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или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IReadOnlyCollection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personnel;</a:t>
            </a:r>
            <a:endParaRPr lang="ru-RU" sz="24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Welcome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400" dirty="0">
                <a:highlight>
                  <a:srgbClr val="FFFFFF"/>
                </a:highlight>
                <a:latin typeface="Cascadia Mono" panose="020B0609020000020004" pitchFamily="49" charset="0"/>
              </a:rPr>
              <a:t>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49" y="0"/>
            <a:ext cx="116776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Применим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try…catch…finally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поймать и обработать исключение: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89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0051" y="0"/>
            <a:ext cx="113919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mes1 = Hello;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89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372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4109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0" y="0"/>
            <a:ext cx="115633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2901" y="654356"/>
            <a:ext cx="11506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601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563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582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06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849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1" y="654356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0200" y="654356"/>
            <a:ext cx="11282645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654356"/>
            <a:ext cx="11620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Predicate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1450" y="671691"/>
            <a:ext cx="11849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620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01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2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банковского счета: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734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(Account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106" y="654356"/>
            <a:ext cx="1171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44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639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9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15348</TotalTime>
  <Words>5939</Words>
  <Application>Microsoft Office PowerPoint</Application>
  <PresentationFormat>Широкоэкранный</PresentationFormat>
  <Paragraphs>1160</Paragraphs>
  <Slides>96</Slides>
  <Notes>96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4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864</cp:revision>
  <dcterms:modified xsi:type="dcterms:W3CDTF">2025-04-03T14:33:08Z</dcterms:modified>
</cp:coreProperties>
</file>