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sldIdLst>
    <p:sldId id="273" r:id="rId2"/>
    <p:sldId id="1077" r:id="rId3"/>
    <p:sldId id="1078" r:id="rId4"/>
    <p:sldId id="1079" r:id="rId5"/>
    <p:sldId id="1050" r:id="rId6"/>
    <p:sldId id="1051" r:id="rId7"/>
    <p:sldId id="1048" r:id="rId8"/>
    <p:sldId id="1076" r:id="rId9"/>
    <p:sldId id="1052" r:id="rId10"/>
    <p:sldId id="1053" r:id="rId11"/>
    <p:sldId id="1054" r:id="rId12"/>
    <p:sldId id="1055" r:id="rId13"/>
    <p:sldId id="1056" r:id="rId14"/>
    <p:sldId id="1057" r:id="rId15"/>
    <p:sldId id="1059" r:id="rId16"/>
    <p:sldId id="1060" r:id="rId17"/>
    <p:sldId id="1061" r:id="rId18"/>
    <p:sldId id="1062" r:id="rId19"/>
    <p:sldId id="1063" r:id="rId20"/>
    <p:sldId id="1064" r:id="rId21"/>
    <p:sldId id="1065" r:id="rId22"/>
    <p:sldId id="1066" r:id="rId23"/>
    <p:sldId id="1067" r:id="rId24"/>
    <p:sldId id="1068" r:id="rId25"/>
    <p:sldId id="1069" r:id="rId26"/>
    <p:sldId id="1070" r:id="rId27"/>
    <p:sldId id="1071" r:id="rId28"/>
    <p:sldId id="1072" r:id="rId29"/>
    <p:sldId id="1073" r:id="rId30"/>
    <p:sldId id="1074" r:id="rId31"/>
    <p:sldId id="1075" r:id="rId32"/>
    <p:sldId id="10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2523" autoAdjust="0"/>
  </p:normalViewPr>
  <p:slideViewPr>
    <p:cSldViewPr snapToGrid="0">
      <p:cViewPr varScale="1">
        <p:scale>
          <a:sx n="92" d="100"/>
          <a:sy n="92" d="100"/>
        </p:scale>
        <p:origin x="117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3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6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8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0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82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6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5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6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9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4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7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5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0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2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8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8.php" TargetMode="External"/><Relationship Id="rId7" Type="http://schemas.openxmlformats.org/officeDocument/2006/relationships/hyperlink" Target="https://learn.microsoft.com/ru-ru/dotnet/core/tutorials/library-with-visual-studio?pivots=dotnet-8-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3.46.php" TargetMode="External"/><Relationship Id="rId5" Type="http://schemas.openxmlformats.org/officeDocument/2006/relationships/hyperlink" Target="https://metanit.com/sharp/tutorial/3.11.php" TargetMode="External"/><Relationship Id="rId4" Type="http://schemas.openxmlformats.org/officeDocument/2006/relationships/hyperlink" Target="https://ulearn.me/course/basicprogramming/Metody_rasshireniya_01a1f9a5-c475-4af3-bef3-060f92e69a9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74521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431074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Библиотеки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классов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восходящих преобразований от производного к базовому типу есть нисходящие преобразования или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downcasting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 преобразование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 базового типа 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производному.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может возникнуть вопрос, можно ли обратиться к функционалу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переменную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автоматически такие преобразования не проходят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ведь не каждый человек (объект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является сотрудником предприятия (объектом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нисходящего преобразования необходимо применить явное преобразование, указав в скобках тип, к которому нужно выполнить преобразование:</a:t>
            </a:r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Нисходящие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Downcasting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6645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employee1;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 к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employee2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нельзя, нужно явное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Person 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Ещё 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b="1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 всех классов в </a:t>
            </a:r>
            <a:r>
              <a:rPr lang="en-US" sz="2400" b="1" dirty="0" smtClean="0">
                <a:latin typeface="Bookman Old Style" panose="02050604050505020204" pitchFamily="18" charset="0"/>
              </a:rPr>
              <a:t>C#.</a:t>
            </a:r>
          </a:p>
          <a:p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чтобы обратиться к возможностям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приводим объект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(Employee)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ContosoBank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от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Client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(Client)person;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то же время необходимо соблюдать </a:t>
            </a:r>
            <a:r>
              <a:rPr lang="ru-RU" sz="2400" b="1" dirty="0">
                <a:latin typeface="Bookman Old Style" panose="02050604050505020204" pitchFamily="18" charset="0"/>
              </a:rPr>
              <a:t>осторожность</a:t>
            </a:r>
            <a:r>
              <a:rPr lang="ru-RU" sz="2400" dirty="0">
                <a:latin typeface="Bookman Old Style" panose="02050604050505020204" pitchFamily="18" charset="0"/>
              </a:rPr>
              <a:t> при подобных преобразованиях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Например, что будет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чтобы получить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Bank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= ((Client)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).Bank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//ОШИБКА!!!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мы получим ошибку, так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ссылку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Данный объект является также объектом типов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мы можем преобразовать его к этим типам. Но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преобразовать не можем.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Ещё примеры ошибок: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случае мы пытаемся преобразовать объект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в последнем случае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подскажет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в данной строке ошибка, и данная строка даже нормально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скомилируется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тем не менее в процессе выполнения программы мы получим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ошибку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в том числе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кроется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коварство преобразований, поэтому в подобных ситуациях надо проявлять осторожность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Во-первых, можно использовать ключевое слово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Employee? employee =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(employee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прошло неудачно"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Способы преобразование типов,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is, as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744649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здесь определяется не просто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именно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?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после названия типа ставится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вопросительный знак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 указывает, что переменная может хранить как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 аналогии можно задать типы: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a = 0;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можно положить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 т.д.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способ заключается в проверке допустимости преобразования 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тип</a:t>
            </a:r>
            <a:endParaRPr lang="en-US" sz="2400" b="1" dirty="0" smtClean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слева от оператора представляет тип,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указаный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справа от оператора, то оператор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иначе возвращается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true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Причем оператор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автоматически преобразовать значение к типу, если это значение представляет данный 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employee)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Обратить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внимание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не допустимо"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проверяет, является ли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объектом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автоматически преобразует значение переменной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преобразованное значение сохраняет в переменную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использовать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как значение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как в данном случае, то такая проверка вернет значение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 преобразование не сработает.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0691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Методы расширения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extension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methods</a:t>
            </a:r>
            <a:r>
              <a:rPr lang="ru-RU" sz="2400" dirty="0">
                <a:latin typeface="Bookman Old Style" panose="02050604050505020204" pitchFamily="18" charset="0"/>
              </a:rPr>
              <a:t>) позволяют добавлять новые методы в уже существующие типы без создания нового производного класса. Эта функциональность бывает особенно полезна, когда нам хочется добавить в некоторый тип новый метод, но сам тип (класс или структуру) мы изменить не можем, поскольку у нас нет доступа к исходному коду. Либо если мы не можем использовать стандартный механизм наследования, например, если классы определенны с модификатором </a:t>
            </a:r>
            <a:r>
              <a:rPr lang="ru-RU" sz="2400" dirty="0" err="1">
                <a:latin typeface="Bookman Old Style" panose="02050604050505020204" pitchFamily="18" charset="0"/>
              </a:rPr>
              <a:t>sealed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7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go1, go2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 p)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игрок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 b)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бомба! Осталось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различные классы и структуры оформляются в виде отдельных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библиотек.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функционал </a:t>
            </a:r>
            <a:r>
              <a:rPr lang="ru-RU" sz="2400" dirty="0">
                <a:latin typeface="Bookman Old Style" panose="02050604050505020204" pitchFamily="18" charset="0"/>
              </a:rPr>
              <a:t>в виде библиотеки классов и подключать в различные проекты или передавать на использование другим разработчикам.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4" y="3323732"/>
            <a:ext cx="5315692" cy="35342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3429000"/>
            <a:ext cx="686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Библиотека классов </a:t>
            </a:r>
            <a:r>
              <a:rPr lang="ru-RU" sz="2400" dirty="0" smtClean="0">
                <a:latin typeface="Bookman Old Style" panose="02050604050505020204" pitchFamily="18" charset="0"/>
              </a:rPr>
              <a:t>– это проект, содержащий набор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объектно-ориентированных типов, </a:t>
            </a:r>
            <a:r>
              <a:rPr lang="ru-RU" sz="2400" dirty="0" smtClean="0">
                <a:latin typeface="Bookman Old Style" panose="02050604050505020204" pitchFamily="18" charset="0"/>
              </a:rPr>
              <a:t>предназначенных </a:t>
            </a:r>
            <a:r>
              <a:rPr lang="ru-RU" sz="2400" dirty="0">
                <a:latin typeface="Bookman Old Style" panose="02050604050505020204" pitchFamily="18" charset="0"/>
              </a:rPr>
              <a:t>для создания управляемого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28776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07" b="78192"/>
          <a:stretch/>
        </p:blipFill>
        <p:spPr>
          <a:xfrm>
            <a:off x="0" y="0"/>
            <a:ext cx="3989087" cy="21812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1" t="29381" r="35459" b="33792"/>
          <a:stretch/>
        </p:blipFill>
        <p:spPr>
          <a:xfrm>
            <a:off x="3400424" y="1600200"/>
            <a:ext cx="6063573" cy="3352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0904" b="23969"/>
          <a:stretch/>
        </p:blipFill>
        <p:spPr>
          <a:xfrm>
            <a:off x="5165632" y="4991099"/>
            <a:ext cx="7026368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3" t="23263" r="5740" b="7221"/>
          <a:stretch/>
        </p:blipFill>
        <p:spPr>
          <a:xfrm>
            <a:off x="0" y="131964"/>
            <a:ext cx="9448799" cy="672603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257434" y="1164377"/>
            <a:ext cx="637309" cy="131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</a:t>
            </a:r>
            <a:endParaRPr lang="en-US" sz="60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773" cy="6858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427798" y="4197994"/>
            <a:ext cx="634193" cy="131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60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7" y="0"/>
            <a:ext cx="6985288" cy="684214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346374" y="2559694"/>
            <a:ext cx="813955" cy="131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endParaRPr lang="en-US" sz="60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180" r="8706"/>
          <a:stretch/>
        </p:blipFill>
        <p:spPr>
          <a:xfrm>
            <a:off x="-98450" y="200025"/>
            <a:ext cx="12288230" cy="602521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948698" y="1479495"/>
            <a:ext cx="634193" cy="131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</a:t>
            </a:r>
            <a:endParaRPr lang="en-US" sz="60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2"/>
          <a:stretch/>
        </p:blipFill>
        <p:spPr>
          <a:xfrm>
            <a:off x="0" y="-3012"/>
            <a:ext cx="8839270" cy="560371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839270" y="0"/>
            <a:ext cx="335273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5</a:t>
            </a:r>
            <a:r>
              <a:rPr lang="ru-RU" sz="4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скомпилируем библиотеку классов. Для этого нажмем правой кнопкой на проект библиотеки классов и в контекстном меню выберем пункт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Rebuild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После компиляции библиотеки классов в папке проекта в каталоге </a:t>
            </a:r>
            <a:r>
              <a:rPr lang="ru-RU" sz="2400" dirty="0" err="1">
                <a:latin typeface="Bookman Old Style" panose="02050604050505020204" pitchFamily="18" charset="0"/>
              </a:rPr>
              <a:t>bin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Debug</a:t>
            </a:r>
            <a:r>
              <a:rPr lang="ru-RU" sz="2400" dirty="0">
                <a:latin typeface="Bookman Old Style" panose="02050604050505020204" pitchFamily="18" charset="0"/>
              </a:rPr>
              <a:t>/net6.0 мы сможем найти скомпилированный файл </a:t>
            </a:r>
            <a:r>
              <a:rPr lang="ru-RU" sz="2400" dirty="0" err="1">
                <a:latin typeface="Bookman Old Style" panose="02050604050505020204" pitchFamily="18" charset="0"/>
              </a:rPr>
              <a:t>dll</a:t>
            </a:r>
            <a:r>
              <a:rPr lang="ru-RU" sz="2400" dirty="0">
                <a:latin typeface="Bookman Old Style" panose="02050604050505020204" pitchFamily="18" charset="0"/>
              </a:rPr>
              <a:t> (MyLib.dll). Подключим его в основной проект. Для этого в основном проекте нажмем правой кнопкой на узел </a:t>
            </a:r>
            <a:r>
              <a:rPr lang="ru-RU" sz="2400" b="1" dirty="0" err="1">
                <a:latin typeface="Bookman Old Style" panose="02050604050505020204" pitchFamily="18" charset="0"/>
              </a:rPr>
              <a:t>Dependencies</a:t>
            </a:r>
            <a:r>
              <a:rPr lang="ru-RU" sz="2400" dirty="0">
                <a:latin typeface="Bookman Old Style" panose="02050604050505020204" pitchFamily="18" charset="0"/>
              </a:rPr>
              <a:t> и в контекстном меню выберем пункт </a:t>
            </a:r>
            <a:r>
              <a:rPr lang="ru-RU" sz="2400" b="1" dirty="0" err="1">
                <a:latin typeface="Bookman Old Style" panose="02050604050505020204" pitchFamily="18" charset="0"/>
              </a:rPr>
              <a:t>Add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Project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Reference</a:t>
            </a:r>
            <a:r>
              <a:rPr lang="ru-RU" sz="2400" dirty="0">
                <a:latin typeface="Bookman Old Style" panose="02050604050505020204" pitchFamily="18" charset="0"/>
              </a:rPr>
              <a:t>...:</a:t>
            </a:r>
            <a:endParaRPr lang="en-US" sz="24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8"/>
          <a:stretch/>
        </p:blipFill>
        <p:spPr>
          <a:xfrm>
            <a:off x="590549" y="2862322"/>
            <a:ext cx="11010900" cy="39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нам надо добавить для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новый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 мир"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и'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StringExtension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==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194"/>
            <a:ext cx="12192000" cy="54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Подключим библиотеку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using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Далее можно пользоваться функционалом подключенной библиотеки: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nn-NO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"Иван"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К проекту аналогичным способом можно подключать не скомпилированный файл </a:t>
            </a:r>
            <a:r>
              <a:rPr lang="en-US" sz="2400" dirty="0" err="1" smtClean="0"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а проект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smtClean="0">
                <a:latin typeface="Bookman Old Style" panose="02050604050505020204" pitchFamily="18" charset="0"/>
              </a:rPr>
              <a:t>csproj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Методы расширения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metanit.com/sharp/tutorial/3.18.php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ulearn.me/course/basicprogramming/Metody_rasshireniya_01a1f9a5-c475-4af3-bef3-060f92e69a92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Преобразования сложных типов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metanit.com/sharp/tutorial/3.11.php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Библиотеки классов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metanit.com/sharp/tutorial/3.46.php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learn.microsoft.com/ru-ru/dotnet/core/tutorials/library-with-visual-studio?pivots=dotnet-8-0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того, чтобы создать метод расширения, вначале надо создать статический класс, который и будет содержать этот метод. В данном случае это класс </a:t>
            </a:r>
            <a:r>
              <a:rPr lang="ru-RU" sz="2400" dirty="0" err="1">
                <a:latin typeface="Bookman Old Style" panose="02050604050505020204" pitchFamily="18" charset="0"/>
              </a:rPr>
              <a:t>StringExtension</a:t>
            </a:r>
            <a:r>
              <a:rPr lang="ru-RU" sz="2400" dirty="0">
                <a:latin typeface="Bookman Old Style" panose="02050604050505020204" pitchFamily="18" charset="0"/>
              </a:rPr>
              <a:t>. Затем объявляем статический метод. Суть нашего метода расширения - подсчет количества определенных символов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. Собственно </a:t>
            </a:r>
            <a:r>
              <a:rPr lang="ru-RU" sz="2400" dirty="0">
                <a:latin typeface="Bookman Old Style" panose="02050604050505020204" pitchFamily="18" charset="0"/>
              </a:rPr>
              <a:t>метод расширения - это обычный статический метод, который в качестве первого параметра всегда принимает такую конструкцию: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имя_типа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название_параметра</a:t>
            </a:r>
            <a:r>
              <a:rPr lang="ru-RU" sz="2400" dirty="0">
                <a:latin typeface="Bookman Old Style" panose="02050604050505020204" pitchFamily="18" charset="0"/>
              </a:rPr>
              <a:t>, то есть в нашем случае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</a:t>
            </a:r>
            <a:r>
              <a:rPr lang="ru-RU" sz="2400" dirty="0">
                <a:latin typeface="Bookman Old Style" panose="02050604050505020204" pitchFamily="18" charset="0"/>
              </a:rPr>
              <a:t>. Так как наш метод будет относиться к типу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, то мы и используем данный тип.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предыдущем семестре мы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говорили о преобразованиях объектов простых типов. Сейчас затронем тему преобразования объектов классов. Допустим, у нас есть следующая иерархия классов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43512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company;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Bank = bank;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от типа потомка к типу родителя.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Объекты </a:t>
            </a:r>
            <a:r>
              <a:rPr lang="ru-RU" sz="2400" dirty="0">
                <a:latin typeface="Bookman Old Style" panose="02050604050505020204" pitchFamily="18" charset="0"/>
              </a:rPr>
              <a:t>производного типа (который находится внизу иерархии) в то же время представляют и базовый тип. Например,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в то же время является и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объектом </a:t>
            </a:r>
            <a:r>
              <a:rPr lang="ru-RU" sz="2400" dirty="0">
                <a:latin typeface="Bookman Old Style" panose="02050604050505020204" pitchFamily="18" charset="0"/>
              </a:rPr>
              <a:t>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Что в принципе естественно, так как </a:t>
            </a:r>
            <a:r>
              <a:rPr lang="ru-RU" sz="2400" dirty="0" smtClean="0">
                <a:latin typeface="Bookman Old Style" panose="02050604050505020204" pitchFamily="18" charset="0"/>
              </a:rPr>
              <a:t>каждый </a:t>
            </a:r>
            <a:r>
              <a:rPr lang="ru-RU" sz="2400" dirty="0">
                <a:latin typeface="Bookman Old Style" panose="02050604050505020204" pitchFamily="18" charset="0"/>
              </a:rPr>
              <a:t>сотрудник (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является человеком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). И мы можем написать, например,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employee;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преобразование 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к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2" y="810491"/>
            <a:ext cx="11047075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 данном случае переменной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представляет тип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присваивается ссылка на объект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Но чтобы сохранить ссылку на объект одного класса в переменную другого класса, необходимо выполнить преобразование типов - в данном случае от типа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И так как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наследуется от класса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автоматически выполняется неявное восходящее преобразование - преобразование к типу, которые находятся вверху иерархии классов, то есть к базовому классу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Подобным образом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поизводятся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другие восходящие преобразования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ContosoBank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Client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13446</TotalTime>
  <Words>1711</Words>
  <Application>Microsoft Office PowerPoint</Application>
  <PresentationFormat>Широкоэкранный</PresentationFormat>
  <Paragraphs>254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698</cp:revision>
  <dcterms:modified xsi:type="dcterms:W3CDTF">2024-03-19T07:13:06Z</dcterms:modified>
</cp:coreProperties>
</file>