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5"/>
  </p:notesMasterIdLst>
  <p:sldIdLst>
    <p:sldId id="273" r:id="rId2"/>
    <p:sldId id="969" r:id="rId3"/>
    <p:sldId id="995" r:id="rId4"/>
    <p:sldId id="1041" r:id="rId5"/>
    <p:sldId id="1040" r:id="rId6"/>
    <p:sldId id="984" r:id="rId7"/>
    <p:sldId id="1048" r:id="rId8"/>
    <p:sldId id="1049" r:id="rId9"/>
    <p:sldId id="998" r:id="rId10"/>
    <p:sldId id="1050" r:id="rId11"/>
    <p:sldId id="1000" r:id="rId12"/>
    <p:sldId id="1051" r:id="rId13"/>
    <p:sldId id="1001" r:id="rId14"/>
    <p:sldId id="1052" r:id="rId15"/>
    <p:sldId id="1003" r:id="rId16"/>
    <p:sldId id="1004" r:id="rId17"/>
    <p:sldId id="1053" r:id="rId18"/>
    <p:sldId id="1054" r:id="rId19"/>
    <p:sldId id="1005" r:id="rId20"/>
    <p:sldId id="1006" r:id="rId21"/>
    <p:sldId id="1007" r:id="rId22"/>
    <p:sldId id="1008" r:id="rId23"/>
    <p:sldId id="1055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5343" autoAdjust="0"/>
  </p:normalViewPr>
  <p:slideViewPr>
    <p:cSldViewPr snapToGrid="0">
      <p:cViewPr varScale="1">
        <p:scale>
          <a:sx n="113" d="100"/>
          <a:sy n="113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3/19/2024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1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1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596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33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336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297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91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01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1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6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95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7381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31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419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3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72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90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421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4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92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UI2NXz0LB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sharp/fundamentals/types/generics" TargetMode="External"/><Relationship Id="rId5" Type="http://schemas.openxmlformats.org/officeDocument/2006/relationships/hyperlink" Target="https://metanit.com/sharp/tutorial/3.12.php" TargetMode="External"/><Relationship Id="rId4" Type="http://schemas.openxmlformats.org/officeDocument/2006/relationships/hyperlink" Target="https://learn.microsoft.com/ru-ru/dotnet/csharp/fundamentals/tutorials/oop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3105858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Инкапсуляция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Обобщенные типы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speaking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switch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rnd.Next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(0,3))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0:speaking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Dog();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1: speaking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Cat();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case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2: speaking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Human();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break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speaking?.Speak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Мы не знаем заранее какой объект будет создан, но любой из данных объектов реализует интерфейс </a:t>
            </a:r>
            <a:r>
              <a:rPr lang="en-US" sz="2400" dirty="0" err="1">
                <a:latin typeface="Bookman Old Style" panose="02050604050505020204" pitchFamily="18" charset="0"/>
              </a:rPr>
              <a:t>ISpeaking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мы можем вызвать метод </a:t>
            </a:r>
            <a:r>
              <a:rPr lang="en-US" sz="2400" dirty="0">
                <a:latin typeface="Bookman Old Style" panose="02050604050505020204" pitchFamily="18" charset="0"/>
              </a:rPr>
              <a:t>Speak</a:t>
            </a:r>
            <a:r>
              <a:rPr lang="ru-RU" sz="2400" dirty="0">
                <a:latin typeface="Bookman Old Style" panose="02050604050505020204" pitchFamily="18" charset="0"/>
              </a:rPr>
              <a:t> вне зависимости от объекта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56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54356"/>
            <a:ext cx="1219200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Абстрактный класс похож на обычный класс. Он также может иметь переменные, методы, конструкторы, свойства. Единственное, что при определении абстрактных классов используется ключевое слово </a:t>
            </a:r>
            <a:r>
              <a:rPr lang="ru-RU" sz="2400" b="1" dirty="0" err="1">
                <a:latin typeface="Bookman Old Style" panose="02050604050505020204" pitchFamily="18" charset="0"/>
              </a:rPr>
              <a:t>abstract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Экземпляр абстрактного класса создать нельзя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latin typeface="Cascadia Mono" panose="020B0609020000020004" pitchFamily="49" charset="0"/>
              </a:rPr>
              <a:t>Transport</a:t>
            </a:r>
            <a:endParaRPr lang="en-US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 {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 {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Z {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fr-FR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fr-FR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FR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MoveToPosition(</a:t>
            </a:r>
            <a:r>
              <a:rPr lang="fr-FR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y, </a:t>
            </a:r>
            <a:r>
              <a:rPr lang="fr-FR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z);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PrintPosition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</a:t>
            </a:r>
          </a:p>
          <a:p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Координаты: </a:t>
            </a:r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{Z}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200" dirty="0">
              <a:latin typeface="Bookman Old Style" panose="02050604050505020204" pitchFamily="18" charset="0"/>
            </a:endParaRP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Абстрактные классы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6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33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 транспортного средства (ТС) есть координаты и метод передвижения до новой точки. Логично, что нельзя создать экземпляр ТС, т.к. в жизни нет какого-то общего ТС, а есть самолеты, автобусы, корабли и т.п.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fr-FR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MoveToPosition</a:t>
            </a:r>
            <a:r>
              <a:rPr lang="fr-FR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также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абстрактный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т.к. способ движения зависит от типа ТС.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 наследовании должны быть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обязательно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реализованы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все абстрактные методы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9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1999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2B91AF"/>
                </a:solidFill>
                <a:latin typeface="Cascadia Mono" panose="020B0609020000020004" pitchFamily="49" charset="0"/>
              </a:rPr>
              <a:t>Airplane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: Transport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FLY_STEPS = 100;</a:t>
            </a:r>
          </a:p>
          <a:p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MoveToPosition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y,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z)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300" dirty="0">
                <a:solidFill>
                  <a:srgbClr val="A31515"/>
                </a:solidFill>
                <a:latin typeface="Cascadia Mono" panose="020B0609020000020004" pitchFamily="49" charset="0"/>
              </a:rPr>
              <a:t>Лечу</a:t>
            </a:r>
            <a:r>
              <a:rPr lang="ru-RU" sz="23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..."</a:t>
            </a:r>
            <a:r>
              <a:rPr lang="ru-RU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b-NO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b-NO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b-NO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deltaX = (x - X) / FLY_STEPS;</a:t>
            </a: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= (y - Y) / FLY_STEPS;</a:t>
            </a: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deltaZ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= (z - Z) / FLY_STEPS</a:t>
            </a:r>
            <a:r>
              <a:rPr lang="en-US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3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&lt; FLY_STEPS;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X +=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deltaX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Y +=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deltaY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Z +=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deltaZ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3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3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3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3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Прилетел."</a:t>
            </a:r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668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1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transports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List&lt;Transport&gt;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Airplane(),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Airplane(),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transport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transports)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transport.MoveToPosition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1, 1);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3785652"/>
            <a:ext cx="12192000" cy="3081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 smtClean="0">
                <a:latin typeface="Bookman Old Style" panose="02050604050505020204" pitchFamily="18" charset="0"/>
              </a:rPr>
              <a:t>Слово </a:t>
            </a:r>
            <a:r>
              <a:rPr lang="en-US" sz="2200" b="1" dirty="0" smtClean="0">
                <a:latin typeface="Bookman Old Style" panose="02050604050505020204" pitchFamily="18" charset="0"/>
              </a:rPr>
              <a:t>virtual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означает, что метод может быть переопределен при желании внутри класса наследника.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dirty="0" smtClean="0">
                <a:latin typeface="Bookman Old Style" panose="02050604050505020204" pitchFamily="18" charset="0"/>
              </a:rPr>
              <a:t>При реализации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абстрактного метода </a:t>
            </a:r>
            <a:r>
              <a:rPr lang="en-US" sz="2200" dirty="0">
                <a:latin typeface="Bookman Old Style" panose="02050604050505020204" pitchFamily="18" charset="0"/>
              </a:rPr>
              <a:t>(</a:t>
            </a:r>
            <a:r>
              <a:rPr lang="ru-RU" sz="2200" dirty="0">
                <a:latin typeface="Bookman Old Style" panose="02050604050505020204" pitchFamily="18" charset="0"/>
              </a:rPr>
              <a:t>или </a:t>
            </a:r>
            <a:r>
              <a:rPr lang="ru-RU" sz="2200" dirty="0" smtClean="0">
                <a:latin typeface="Bookman Old Style" panose="02050604050505020204" pitchFamily="18" charset="0"/>
              </a:rPr>
              <a:t>переопределении </a:t>
            </a:r>
            <a:r>
              <a:rPr lang="en-US" sz="2200" b="1" dirty="0" smtClean="0">
                <a:latin typeface="Bookman Old Style" panose="02050604050505020204" pitchFamily="18" charset="0"/>
              </a:rPr>
              <a:t>virtual</a:t>
            </a:r>
            <a:r>
              <a:rPr lang="ru-RU" sz="2200" dirty="0" smtClean="0">
                <a:latin typeface="Bookman Old Style" panose="02050604050505020204" pitchFamily="18" charset="0"/>
              </a:rPr>
              <a:t> метода, </a:t>
            </a:r>
            <a:r>
              <a:rPr lang="ru-RU" sz="2200" dirty="0">
                <a:latin typeface="Bookman Old Style" panose="02050604050505020204" pitchFamily="18" charset="0"/>
              </a:rPr>
              <a:t>если он есть</a:t>
            </a:r>
            <a:r>
              <a:rPr lang="en-US" sz="2200" dirty="0">
                <a:latin typeface="Bookman Old Style" panose="02050604050505020204" pitchFamily="18" charset="0"/>
              </a:rPr>
              <a:t>)</a:t>
            </a:r>
            <a:r>
              <a:rPr lang="ru-RU" sz="2200" dirty="0" smtClean="0">
                <a:latin typeface="Bookman Old Style" panose="02050604050505020204" pitchFamily="18" charset="0"/>
              </a:rPr>
              <a:t> пишется слово </a:t>
            </a:r>
            <a:r>
              <a:rPr lang="en-US" sz="2200" b="1" dirty="0" smtClean="0">
                <a:latin typeface="Bookman Old Style" panose="02050604050505020204" pitchFamily="18" charset="0"/>
              </a:rPr>
              <a:t>override</a:t>
            </a:r>
            <a:r>
              <a:rPr lang="en-US" sz="2200" dirty="0" smtClean="0">
                <a:latin typeface="Bookman Old Style" panose="02050604050505020204" pitchFamily="18" charset="0"/>
              </a:rPr>
              <a:t>.</a:t>
            </a:r>
            <a:endParaRPr lang="ru-RU" sz="22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Можно создавать коллекцию абстрактного класса ТС, записать экземпляры класса </a:t>
            </a:r>
            <a:r>
              <a:rPr lang="en-US" sz="2200" b="1" dirty="0">
                <a:latin typeface="Bookman Old Style" panose="02050604050505020204" pitchFamily="18" charset="0"/>
              </a:rPr>
              <a:t>Airplane</a:t>
            </a:r>
            <a:r>
              <a:rPr lang="ru-RU" sz="2200" dirty="0">
                <a:latin typeface="Bookman Old Style" panose="02050604050505020204" pitchFamily="18" charset="0"/>
              </a:rPr>
              <a:t> и вызвать у них метод </a:t>
            </a:r>
            <a:r>
              <a:rPr lang="en-US" sz="22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MoveToPosition</a:t>
            </a:r>
            <a:r>
              <a:rPr lang="ru-RU" sz="2200" dirty="0">
                <a:latin typeface="Bookman Old Style" panose="02050604050505020204" pitchFamily="18" charset="0"/>
              </a:rPr>
              <a:t> (см. Полиморфизм</a:t>
            </a:r>
            <a:r>
              <a:rPr lang="ru-RU" sz="2200" dirty="0" smtClean="0">
                <a:latin typeface="Bookman Old Style" panose="02050604050505020204" pitchFamily="18" charset="0"/>
              </a:rPr>
              <a:t>)</a:t>
            </a:r>
            <a:endParaRPr lang="en-US" sz="22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35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Обобщенные типы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4356"/>
            <a:ext cx="12192000" cy="3353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на примере устройства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List&lt;T&gt;</a:t>
            </a:r>
            <a:r>
              <a:rPr lang="ru-RU" sz="2400" dirty="0" smtClean="0">
                <a:latin typeface="Bookman Old Style" panose="02050604050505020204" pitchFamily="18" charset="0"/>
              </a:rPr>
              <a:t>,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&lt;T&gt; </a:t>
            </a:r>
            <a:r>
              <a:rPr lang="ru-RU" sz="2400" dirty="0" smtClean="0">
                <a:latin typeface="Bookman Old Style" panose="02050604050505020204" pitchFamily="18" charset="0"/>
              </a:rPr>
              <a:t>означает, что элементы коллекции имеют некоторый тип </a:t>
            </a:r>
            <a:r>
              <a:rPr lang="en-US" sz="2400" b="1" dirty="0" smtClean="0">
                <a:latin typeface="Bookman Old Style" panose="02050604050505020204" pitchFamily="18" charset="0"/>
              </a:rPr>
              <a:t>T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ru-RU" sz="2400" dirty="0" smtClean="0">
                <a:latin typeface="Bookman Old Style" panose="02050604050505020204" pitchFamily="18" charset="0"/>
              </a:rPr>
              <a:t> 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1.0, 2.3, 5.0 / 7 };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Список элементов типа </a:t>
            </a:r>
            <a:r>
              <a:rPr lang="en-US" sz="2400" b="1" dirty="0">
                <a:latin typeface="Bookman Old Style" panose="02050604050505020204" pitchFamily="18" charset="0"/>
              </a:rPr>
              <a:t>double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Обобщенные типы используются тогда, когда </a:t>
            </a:r>
            <a:r>
              <a:rPr lang="ru-RU" sz="2400" b="1" dirty="0">
                <a:latin typeface="Bookman Old Style" panose="02050604050505020204" pitchFamily="18" charset="0"/>
              </a:rPr>
              <a:t>действия не зависят от типа</a:t>
            </a:r>
            <a:r>
              <a:rPr lang="ru-RU" sz="2400" dirty="0">
                <a:latin typeface="Bookman Old Style" panose="02050604050505020204" pitchFamily="18" charset="0"/>
              </a:rPr>
              <a:t>. Например, коллекции не важно что хранить </a:t>
            </a:r>
            <a:r>
              <a:rPr lang="en-US" sz="2400" dirty="0" err="1">
                <a:latin typeface="Bookman Old Style" panose="02050604050505020204" pitchFamily="18" charset="0"/>
              </a:rPr>
              <a:t>int</a:t>
            </a:r>
            <a:r>
              <a:rPr lang="en-US" sz="2400" dirty="0">
                <a:latin typeface="Bookman Old Style" panose="02050604050505020204" pitchFamily="18" charset="0"/>
              </a:rPr>
              <a:t>, double </a:t>
            </a:r>
            <a:r>
              <a:rPr lang="ru-RU" sz="2400" dirty="0">
                <a:latin typeface="Bookman Old Style" panose="020506040505050202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8598" y="0"/>
            <a:ext cx="1229244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count;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Capacity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T[] values =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T[4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index;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count - 1;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+ 1];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count--;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39631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-7332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Add(T item)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(count == Capacity)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values[count] = item;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count++;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 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T[Capacity * 2];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for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values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newValues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fr-FR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8395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doubles2.Add(1.0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doubles2.Add(2.3);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Видно, что на месте типа </a:t>
            </a:r>
            <a:r>
              <a:rPr lang="ru-RU" sz="2400" b="1" dirty="0">
                <a:latin typeface="Bookman Old Style" panose="02050604050505020204" pitchFamily="18" charset="0"/>
              </a:rPr>
              <a:t>Т</a:t>
            </a:r>
            <a:r>
              <a:rPr lang="ru-RU" sz="2400" dirty="0">
                <a:latin typeface="Bookman Old Style" panose="02050604050505020204" pitchFamily="18" charset="0"/>
              </a:rPr>
              <a:t> может быть любой тип и функционирование списка от этого не </a:t>
            </a:r>
            <a:r>
              <a:rPr lang="ru-RU" sz="2400" dirty="0" smtClean="0">
                <a:latin typeface="Bookman Old Style" panose="02050604050505020204" pitchFamily="18" charset="0"/>
              </a:rPr>
              <a:t>изменится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00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Индексаторы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Индексаторы позволяют индексировать объекты и обращаться к данным по индексу. Фактически с помощью индексаторов мы можем работать с объектами как с массивами. По форме они напоминают свойства со стандартными блоками </a:t>
            </a:r>
            <a:r>
              <a:rPr lang="ru-RU" sz="2200" b="1" dirty="0" err="1">
                <a:latin typeface="Bookman Old Style" panose="02050604050505020204" pitchFamily="18" charset="0"/>
              </a:rPr>
              <a:t>get</a:t>
            </a:r>
            <a:r>
              <a:rPr lang="ru-RU" sz="2200" dirty="0">
                <a:latin typeface="Bookman Old Style" panose="02050604050505020204" pitchFamily="18" charset="0"/>
              </a:rPr>
              <a:t> и </a:t>
            </a:r>
            <a:r>
              <a:rPr lang="ru-RU" sz="2200" b="1" dirty="0" err="1">
                <a:latin typeface="Bookman Old Style" panose="02050604050505020204" pitchFamily="18" charset="0"/>
              </a:rPr>
              <a:t>set</a:t>
            </a:r>
            <a:r>
              <a:rPr lang="ru-RU" sz="2200" dirty="0">
                <a:latin typeface="Bookman Old Style" panose="02050604050505020204" pitchFamily="18" charset="0"/>
              </a:rPr>
              <a:t>, которые возвращают и присваивают значение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T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index]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values[index] = value;</a:t>
            </a: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endParaRPr lang="en-US" sz="2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 doubles2 = 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lvl="0"/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doubles2.Add(1.0);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doubles2.Add(2.3);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ru-RU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200" dirty="0">
                <a:solidFill>
                  <a:srgbClr val="008000"/>
                </a:solidFill>
                <a:latin typeface="Cascadia Mono" panose="020B0609020000020004" pitchFamily="49" charset="0"/>
              </a:rPr>
              <a:t>//теперь можно обратиться по индексу</a:t>
            </a:r>
            <a:endParaRPr lang="ru-RU" sz="2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doubles2[1] = 2</a:t>
            </a:r>
            <a:r>
              <a:rPr lang="en-US" sz="2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2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45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ООП, Инкапсуляция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Объе́ктно-ориенти́рованное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программи́рование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(сокр. ООП) — методология программирования, основанная на представлении программы в виде совокупности взаимодействующих объектов, каждый из которых является экземпляром определённого класса, а классы образуют иерархию </a:t>
            </a:r>
            <a:r>
              <a:rPr lang="ru-RU" sz="2400" dirty="0" smtClean="0">
                <a:latin typeface="Bookman Old Style" panose="02050604050505020204" pitchFamily="18" charset="0"/>
              </a:rPr>
              <a:t>наследования.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Инкапсуляция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— </a:t>
            </a:r>
            <a:r>
              <a:rPr lang="ru-RU" sz="2400" dirty="0" smtClean="0">
                <a:latin typeface="Bookman Old Style" panose="02050604050505020204" pitchFamily="18" charset="0"/>
              </a:rPr>
              <a:t>процесс разделения интерфейса (создание методов, позволяющих работать с классом) и реализации (содержимое класса, данные).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Ограничение обобщения, слово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where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5568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мы хотим, чтобы тип </a:t>
            </a:r>
            <a:r>
              <a:rPr lang="ru-RU" sz="2400" b="1" dirty="0" smtClean="0">
                <a:latin typeface="Bookman Old Style" panose="02050604050505020204" pitchFamily="18" charset="0"/>
              </a:rPr>
              <a:t>Т</a:t>
            </a:r>
            <a:r>
              <a:rPr lang="ru-RU" sz="2400" dirty="0" smtClean="0">
                <a:latin typeface="Bookman Old Style" panose="02050604050505020204" pitchFamily="18" charset="0"/>
              </a:rPr>
              <a:t> не был произвольным, а, например, чтобы он был потомком некоторого класса или реализовал интерфейс, то необходимо использовать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where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where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ru-RU" sz="2400" dirty="0"/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мы сможем помещать в коллекцию только, тех кто реализует интерфейс </a:t>
            </a:r>
            <a:r>
              <a:rPr lang="en-US" sz="2400" b="1" dirty="0" err="1">
                <a:latin typeface="Bookman Old Style" panose="02050604050505020204" pitchFamily="18" charset="0"/>
              </a:rPr>
              <a:t>ISpeaking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speakers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MyList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Cat());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speakers.Add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speakers[0].Speak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0" y="4207338"/>
            <a:ext cx="12192000" cy="4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 smtClean="0">
              <a:latin typeface="Bookman Old Style" panose="020506040505050202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047999" y="5130668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sz="1400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0" y="6132810"/>
            <a:ext cx="12192000" cy="46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70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коллекции обобщенного типа, </a:t>
            </a:r>
            <a:r>
              <a:rPr lang="en-US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HashSet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6128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200" dirty="0">
                <a:latin typeface="Bookman Old Style" panose="02050604050505020204" pitchFamily="18" charset="0"/>
              </a:rPr>
              <a:t>Класс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>
                <a:latin typeface="Bookman Old Style" panose="02050604050505020204" pitchFamily="18" charset="0"/>
              </a:rPr>
              <a:t>предоставляет </a:t>
            </a:r>
            <a:r>
              <a:rPr lang="ru-RU" sz="2200" b="1" dirty="0">
                <a:latin typeface="Bookman Old Style" panose="02050604050505020204" pitchFamily="18" charset="0"/>
              </a:rPr>
              <a:t>высокопроизводительные</a:t>
            </a:r>
            <a:r>
              <a:rPr lang="ru-RU" sz="2200" dirty="0">
                <a:latin typeface="Bookman Old Style" panose="02050604050505020204" pitchFamily="18" charset="0"/>
              </a:rPr>
              <a:t> операции </a:t>
            </a:r>
            <a:r>
              <a:rPr lang="ru-RU" sz="2200" dirty="0" smtClean="0">
                <a:latin typeface="Bookman Old Style" panose="02050604050505020204" pitchFamily="18" charset="0"/>
              </a:rPr>
              <a:t>для работы с коллекциями. </a:t>
            </a:r>
            <a:r>
              <a:rPr lang="ru-RU" sz="2200" b="1" dirty="0" err="1">
                <a:latin typeface="Bookman Old Style" panose="02050604050505020204" pitchFamily="18" charset="0"/>
              </a:rPr>
              <a:t>HashSet</a:t>
            </a:r>
            <a:r>
              <a:rPr lang="ru-RU" sz="2200" b="1" dirty="0">
                <a:latin typeface="Bookman Old Style" panose="02050604050505020204" pitchFamily="18" charset="0"/>
              </a:rPr>
              <a:t>&lt;T&gt; </a:t>
            </a:r>
            <a:r>
              <a:rPr lang="ru-RU" sz="2200" dirty="0" smtClean="0">
                <a:latin typeface="Bookman Old Style" panose="02050604050505020204" pitchFamily="18" charset="0"/>
              </a:rPr>
              <a:t>не </a:t>
            </a:r>
            <a:r>
              <a:rPr lang="ru-RU" sz="2200" dirty="0">
                <a:latin typeface="Bookman Old Style" panose="02050604050505020204" pitchFamily="18" charset="0"/>
              </a:rPr>
              <a:t>содержит повторяющихся </a:t>
            </a:r>
            <a:r>
              <a:rPr lang="ru-RU" sz="2200" dirty="0" smtClean="0">
                <a:latin typeface="Bookman Old Style" panose="02050604050505020204" pitchFamily="18" charset="0"/>
              </a:rPr>
              <a:t>элементов. Для поиска элемента в коллекции используется </a:t>
            </a:r>
            <a:r>
              <a:rPr lang="ru-RU" sz="2200" b="1" dirty="0" smtClean="0">
                <a:latin typeface="Bookman Old Style" panose="02050604050505020204" pitchFamily="18" charset="0"/>
              </a:rPr>
              <a:t>хеш-функция</a:t>
            </a:r>
            <a:r>
              <a:rPr lang="ru-RU" sz="2200" dirty="0" smtClean="0">
                <a:latin typeface="Bookman Old Style" panose="02050604050505020204" pitchFamily="18" charset="0"/>
              </a:rPr>
              <a:t> (функция, которая некоторым образом сопоставляет каждому элементу целое число, уникально идентифицирующее элемент).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200" dirty="0" smtClean="0">
                <a:latin typeface="Bookman Old Style" panose="02050604050505020204" pitchFamily="18" charset="0"/>
              </a:rPr>
              <a:t>лучше в качестве типа </a:t>
            </a:r>
            <a:r>
              <a:rPr lang="en-US" sz="2200" b="1" dirty="0" smtClean="0">
                <a:latin typeface="Bookman Old Style" panose="02050604050505020204" pitchFamily="18" charset="0"/>
              </a:rPr>
              <a:t>T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использовать простые типы, для которых хеш-функция вычисляется без коллизий (ошибок, когда для разных объектов хеш-функция получается одинаковой).</a:t>
            </a: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Примеры</a:t>
            </a:r>
            <a:r>
              <a:rPr lang="en-US" sz="2200" i="1" dirty="0" smtClean="0">
                <a:latin typeface="Bookman Old Style" panose="02050604050505020204" pitchFamily="18" charset="0"/>
              </a:rPr>
              <a:t> </a:t>
            </a:r>
            <a:r>
              <a:rPr lang="ru-RU" sz="2200" i="1" dirty="0" smtClean="0">
                <a:latin typeface="Bookman Old Style" panose="02050604050505020204" pitchFamily="18" charset="0"/>
              </a:rPr>
              <a:t>наиболее подходящих типов</a:t>
            </a:r>
            <a:r>
              <a:rPr lang="ru-RU" sz="2200" dirty="0" smtClean="0">
                <a:latin typeface="Bookman Old Style" panose="02050604050505020204" pitchFamily="18" charset="0"/>
              </a:rPr>
              <a:t>: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int</a:t>
            </a:r>
            <a:r>
              <a:rPr lang="ru-RU" sz="2200" dirty="0" smtClean="0">
                <a:latin typeface="Bookman Old Style" panose="02050604050505020204" pitchFamily="18" charset="0"/>
              </a:rPr>
              <a:t>, его </a:t>
            </a:r>
            <a:r>
              <a:rPr lang="ru-RU" sz="2200" b="1" dirty="0" smtClean="0">
                <a:latin typeface="Bookman Old Style" panose="02050604050505020204" pitchFamily="18" charset="0"/>
              </a:rPr>
              <a:t>аналоги</a:t>
            </a:r>
            <a:r>
              <a:rPr lang="ru-RU" sz="2200" dirty="0" smtClean="0">
                <a:latin typeface="Bookman Old Style" panose="02050604050505020204" pitchFamily="18" charset="0"/>
              </a:rPr>
              <a:t>, а также </a:t>
            </a:r>
            <a:r>
              <a:rPr lang="ru-RU" sz="2200" b="1" dirty="0" smtClean="0">
                <a:latin typeface="Bookman Old Style" panose="02050604050505020204" pitchFamily="18" charset="0"/>
              </a:rPr>
              <a:t>кортежи</a:t>
            </a:r>
            <a:r>
              <a:rPr lang="ru-RU" sz="2200" dirty="0" smtClean="0">
                <a:latin typeface="Bookman Old Style" panose="02050604050505020204" pitchFamily="18" charset="0"/>
              </a:rPr>
              <a:t> данных типов.</a:t>
            </a:r>
            <a:endParaRPr lang="en-US" sz="22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200" i="1" dirty="0" smtClean="0">
                <a:latin typeface="Bookman Old Style" panose="02050604050505020204" pitchFamily="18" charset="0"/>
              </a:rPr>
              <a:t>Замечание 2:</a:t>
            </a:r>
            <a:r>
              <a:rPr lang="ru-RU" sz="2200" dirty="0" smtClean="0">
                <a:latin typeface="Bookman Old Style" panose="02050604050505020204" pitchFamily="18" charset="0"/>
              </a:rPr>
              <a:t> тип </a:t>
            </a:r>
            <a:r>
              <a:rPr lang="en-US" sz="2200" b="1" dirty="0" smtClean="0">
                <a:latin typeface="Bookman Old Style" panose="02050604050505020204" pitchFamily="18" charset="0"/>
              </a:rPr>
              <a:t>Dictionary&lt;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Tkey,Tvalue</a:t>
            </a:r>
            <a:r>
              <a:rPr lang="en-US" sz="2200" b="1" dirty="0" smtClean="0">
                <a:latin typeface="Bookman Old Style" panose="02050604050505020204" pitchFamily="18" charset="0"/>
              </a:rPr>
              <a:t>&gt;</a:t>
            </a:r>
            <a:r>
              <a:rPr lang="en-US" sz="2200" dirty="0" smtClean="0">
                <a:latin typeface="Bookman Old Style" panose="02050604050505020204" pitchFamily="18" charset="0"/>
              </a:rPr>
              <a:t> </a:t>
            </a:r>
            <a:r>
              <a:rPr lang="ru-RU" sz="2200" dirty="0" smtClean="0">
                <a:latin typeface="Bookman Old Style" panose="02050604050505020204" pitchFamily="18" charset="0"/>
              </a:rPr>
              <a:t>работает аналогично, но хеш-функция вычисляется для ключа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Tkey</a:t>
            </a:r>
            <a:r>
              <a:rPr lang="en-US" sz="2200" dirty="0" smtClean="0">
                <a:latin typeface="Bookman Old Style" panose="02050604050505020204" pitchFamily="18" charset="0"/>
              </a:rPr>
              <a:t>, </a:t>
            </a:r>
            <a:r>
              <a:rPr lang="ru-RU" sz="2200" dirty="0" smtClean="0">
                <a:latin typeface="Bookman Old Style" panose="02050604050505020204" pitchFamily="18" charset="0"/>
              </a:rPr>
              <a:t>по которому лежит значение типа </a:t>
            </a:r>
            <a:r>
              <a:rPr lang="en-US" sz="2200" b="1" dirty="0" err="1" smtClean="0">
                <a:latin typeface="Bookman Old Style" panose="02050604050505020204" pitchFamily="18" charset="0"/>
              </a:rPr>
              <a:t>Tvalue</a:t>
            </a:r>
            <a:r>
              <a:rPr lang="ru-RU" sz="2200" dirty="0" smtClean="0">
                <a:latin typeface="Bookman Old Style" panose="02050604050505020204" pitchFamily="18" charset="0"/>
              </a:rPr>
              <a:t>.</a:t>
            </a:r>
            <a:endParaRPr lang="en-US" sz="22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System.Diagnostics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)8e8;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&gt;(count);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&gt;(count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Stopwatch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list.Contains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sw.Restart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hashSet.Contains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045" y="779373"/>
            <a:ext cx="2572109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03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Принципы ООП: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YouTube (Sergey </a:t>
            </a:r>
            <a:r>
              <a:rPr lang="en-US" sz="2400" dirty="0" err="1">
                <a:latin typeface="Bookman Old Style" panose="02050604050505020204" pitchFamily="18" charset="0"/>
              </a:rPr>
              <a:t>Kazantsev</a:t>
            </a:r>
            <a:r>
              <a:rPr lang="en-US" sz="2400" dirty="0">
                <a:latin typeface="Bookman Old Style" panose="02050604050505020204" pitchFamily="18" charset="0"/>
              </a:rPr>
              <a:t>):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https://www.youtube.com/watch?v=-UI2NXz0LBs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learn.microsoft.com/ru-ru/dotnet/csharp/fundamentals/tutorials/oop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Обобщения:</a:t>
            </a: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metanit.com/sharp/tutorial/3.12.php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Microsoft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learn.microsoft.com/ru-ru/dotnet/csharp/fundamentals/types/generics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31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MAX_AGE = 200;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(age &lt; 0 || age &gt;= MAX_AGE)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Некоррекнтный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					 																возраст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age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SayAge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WaitSecond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вспоминаем свой возраст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Мне уже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WaitSecond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3544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Person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данные (свойство </a:t>
            </a:r>
            <a:r>
              <a:rPr lang="en-US" sz="2400" b="1" dirty="0" smtClean="0">
                <a:latin typeface="Bookman Old Style" panose="02050604050505020204" pitchFamily="18" charset="0"/>
              </a:rPr>
              <a:t>Age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возраст) человека и предоставляет контролируемый доступ к этим данным (методы </a:t>
            </a:r>
            <a:r>
              <a:rPr lang="en-US" sz="2400" b="1" dirty="0" smtClean="0">
                <a:latin typeface="Bookman Old Style" panose="02050604050505020204" pitchFamily="18" charset="0"/>
              </a:rPr>
              <a:t>get, set</a:t>
            </a:r>
            <a:r>
              <a:rPr lang="ru-RU" sz="2400" dirty="0" smtClean="0">
                <a:latin typeface="Bookman Old Style" panose="02050604050505020204" pitchFamily="18" charset="0"/>
              </a:rPr>
              <a:t>) без возможности установить некорректный возраст, т.к. поле </a:t>
            </a:r>
            <a:r>
              <a:rPr lang="en-US" sz="2400" b="1" dirty="0" smtClean="0">
                <a:latin typeface="Bookman Old Style" panose="02050604050505020204" pitchFamily="18" charset="0"/>
              </a:rPr>
              <a:t>age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помечено как </a:t>
            </a:r>
            <a:r>
              <a:rPr lang="en-US" sz="2400" b="1" dirty="0" smtClean="0">
                <a:latin typeface="Bookman Old Style" panose="02050604050505020204" pitchFamily="18" charset="0"/>
              </a:rPr>
              <a:t>private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WaitSecond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скрыт от внешних классов, т.к. о нем нет необходимости знать извне.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SayAge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открыт для обращения извне и позволяет отобразить возраст на консоль.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94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2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1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speaking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Cat();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speaking.Speak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7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Полиморфизм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654356"/>
            <a:ext cx="12192000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Полиморфизм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подтипов (в ООП называемый просто «</a:t>
            </a:r>
            <a:r>
              <a:rPr lang="ru-RU" sz="2400" b="1" dirty="0">
                <a:latin typeface="Bookman Old Style" panose="02050604050505020204" pitchFamily="18" charset="0"/>
              </a:rPr>
              <a:t>полиморфизмом</a:t>
            </a:r>
            <a:r>
              <a:rPr lang="ru-RU" sz="2400" dirty="0">
                <a:latin typeface="Bookman Old Style" panose="02050604050505020204" pitchFamily="18" charset="0"/>
              </a:rPr>
              <a:t>») — свойство системы, позволяющее использовать объекты с одинаковым интерфейсом без информации о типе и внутренней структуре объекта. </a:t>
            </a:r>
            <a:r>
              <a:rPr lang="ru-RU" sz="2400" dirty="0" smtClean="0">
                <a:latin typeface="Bookman Old Style" panose="02050604050505020204" pitchFamily="18" charset="0"/>
              </a:rPr>
              <a:t>Другой вид полиморфизма — параметрический — в ООП называют обобщённым программированием.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08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13788</TotalTime>
  <Words>1514</Words>
  <Application>Microsoft Office PowerPoint</Application>
  <PresentationFormat>Широкоэкранный</PresentationFormat>
  <Paragraphs>268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0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3.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717</cp:revision>
  <dcterms:modified xsi:type="dcterms:W3CDTF">2024-03-19T07:39:50Z</dcterms:modified>
</cp:coreProperties>
</file>