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56"/>
  </p:notesMasterIdLst>
  <p:sldIdLst>
    <p:sldId id="273" r:id="rId2"/>
    <p:sldId id="969" r:id="rId3"/>
    <p:sldId id="1017" r:id="rId4"/>
    <p:sldId id="995" r:id="rId5"/>
    <p:sldId id="1057" r:id="rId6"/>
    <p:sldId id="1059" r:id="rId7"/>
    <p:sldId id="1060" r:id="rId8"/>
    <p:sldId id="1009" r:id="rId9"/>
    <p:sldId id="1061" r:id="rId10"/>
    <p:sldId id="1062" r:id="rId11"/>
    <p:sldId id="997" r:id="rId12"/>
    <p:sldId id="1021" r:id="rId13"/>
    <p:sldId id="1022" r:id="rId14"/>
    <p:sldId id="1066" r:id="rId15"/>
    <p:sldId id="1067" r:id="rId16"/>
    <p:sldId id="999" r:id="rId17"/>
    <p:sldId id="1026" r:id="rId18"/>
    <p:sldId id="1027" r:id="rId19"/>
    <p:sldId id="1028" r:id="rId20"/>
    <p:sldId id="1029" r:id="rId21"/>
    <p:sldId id="1031" r:id="rId22"/>
    <p:sldId id="1030" r:id="rId23"/>
    <p:sldId id="1025" r:id="rId24"/>
    <p:sldId id="1032" r:id="rId25"/>
    <p:sldId id="1033" r:id="rId26"/>
    <p:sldId id="1011" r:id="rId27"/>
    <p:sldId id="1035" r:id="rId28"/>
    <p:sldId id="1034" r:id="rId29"/>
    <p:sldId id="1037" r:id="rId30"/>
    <p:sldId id="1038" r:id="rId31"/>
    <p:sldId id="1039" r:id="rId32"/>
    <p:sldId id="1040" r:id="rId33"/>
    <p:sldId id="1036" r:id="rId34"/>
    <p:sldId id="1012" r:id="rId35"/>
    <p:sldId id="1041" r:id="rId36"/>
    <p:sldId id="1042" r:id="rId37"/>
    <p:sldId id="1013" r:id="rId38"/>
    <p:sldId id="1043" r:id="rId39"/>
    <p:sldId id="1044" r:id="rId40"/>
    <p:sldId id="1045" r:id="rId41"/>
    <p:sldId id="1046" r:id="rId42"/>
    <p:sldId id="1047" r:id="rId43"/>
    <p:sldId id="1048" r:id="rId44"/>
    <p:sldId id="1049" r:id="rId45"/>
    <p:sldId id="1050" r:id="rId46"/>
    <p:sldId id="1052" r:id="rId47"/>
    <p:sldId id="1051" r:id="rId48"/>
    <p:sldId id="1053" r:id="rId49"/>
    <p:sldId id="1054" r:id="rId50"/>
    <p:sldId id="1055" r:id="rId51"/>
    <p:sldId id="1056" r:id="rId52"/>
    <p:sldId id="1063" r:id="rId53"/>
    <p:sldId id="1064" r:id="rId54"/>
    <p:sldId id="1065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  <a:srgbClr val="BFEFC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5343" autoAdjust="0"/>
  </p:normalViewPr>
  <p:slideViewPr>
    <p:cSldViewPr snapToGrid="0">
      <p:cViewPr varScale="1">
        <p:scale>
          <a:sx n="113" d="100"/>
          <a:sy n="113" d="100"/>
        </p:scale>
        <p:origin x="378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3/21/2024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847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337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9285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005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357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139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7957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2825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708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52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654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733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170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837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485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985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4391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8672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154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635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73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585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05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709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8986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840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3218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955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5743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341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1637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82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6596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1515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2810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9561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22172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2372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55645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54500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2041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7843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66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41109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80367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969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6870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3454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582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52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2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273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251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=""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=""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=""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6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nit.com/sharp/tutorial/4.11.php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learn.me/course/basicprogramming2/Postanovka_problemy_139a55f6-8e6a-4178-bccc-a152a5eecea5" TargetMode="External"/><Relationship Id="rId5" Type="http://schemas.openxmlformats.org/officeDocument/2006/relationships/hyperlink" Target="https://metanit.com/sharp/tutorial/3.13.php" TargetMode="External"/><Relationship Id="rId4" Type="http://schemas.openxmlformats.org/officeDocument/2006/relationships/hyperlink" Target="https://ulearn.me/Course/BasicProgramming2/foreach_IEnumerable_i_IEnumerator_49c485c2-d2a7-4362-a473-5757719bd002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nit.com/sharp/tutorial/3.15.php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learn.me/course/basicprogramming2/Lyambda_vyrazheniya_86a4a3bb-6771-4332-aae6-4f867addc1fb" TargetMode="External"/><Relationship Id="rId5" Type="http://schemas.openxmlformats.org/officeDocument/2006/relationships/hyperlink" Target="https://metanit.com/sharp/tutorial/3.16.php" TargetMode="External"/><Relationship Id="rId4" Type="http://schemas.openxmlformats.org/officeDocument/2006/relationships/hyperlink" Target="https://ulearn.me/course/basicprogramming2/Anonimnye_delegaty_2bc96d7f-5e2e-41da-921f-cdbf7d139f76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nit.com/sharp/tutorial/3.14.php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learn.me/course/basicprogramming2/Mul_tikast_delegaty_i_sobytiya_ccc66cde-f0e3-401c-8142-35af428cc3dd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801560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Информационные технологии</a:t>
            </a:r>
            <a:b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="" xmlns:a16="http://schemas.microsoft.com/office/drawing/2014/main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32" y="3105858"/>
            <a:ext cx="8978016" cy="1384995"/>
          </a:xfrm>
        </p:spPr>
        <p:txBody>
          <a:bodyPr>
            <a:noAutofit/>
          </a:bodyPr>
          <a:lstStyle/>
          <a:p>
            <a:pPr algn="l"/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2 семестр</a:t>
            </a:r>
            <a:b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</a:t>
            </a:r>
            <a:r>
              <a:rPr lang="en-US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4</a:t>
            </a:r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 Объектно-ориентированное программирование</a:t>
            </a:r>
            <a:r>
              <a:rPr lang="ru-RU" sz="28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лекции: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ст. преподаватель каф. </a:t>
            </a:r>
            <a:r>
              <a:rPr lang="ru-RU" b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7B00361-5492-4290-B470-295172C16526}"/>
              </a:ext>
            </a:extLst>
          </p:cNvPr>
          <p:cNvSpPr txBox="1"/>
          <p:nvPr/>
        </p:nvSpPr>
        <p:spPr>
          <a:xfrm>
            <a:off x="877031" y="4490853"/>
            <a:ext cx="1104134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Интерфейс </a:t>
            </a:r>
            <a:r>
              <a:rPr lang="en-US" sz="2800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IEnumerable</a:t>
            </a:r>
            <a:r>
              <a:rPr lang="en-US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IEnumerator</a:t>
            </a:r>
            <a:r>
              <a:rPr lang="en-US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ru-RU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спец. слово </a:t>
            </a:r>
            <a:r>
              <a:rPr lang="en-US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yield</a:t>
            </a:r>
            <a:endParaRPr lang="ru-RU" sz="28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Делегаты, </a:t>
            </a:r>
            <a:r>
              <a:rPr lang="en-US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Action, </a:t>
            </a:r>
            <a:r>
              <a:rPr lang="en-US" sz="2800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Func</a:t>
            </a:r>
            <a:endParaRPr lang="ru-RU" sz="28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События</a:t>
            </a:r>
            <a:endParaRPr lang="ru-RU" sz="28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19603" y="0"/>
            <a:ext cx="12211603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isPrime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number)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Math.Sqrt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(number);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(number %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&gt;.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GetEnumerator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&gt;)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GetEnumerator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67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" y="0"/>
            <a:ext cx="12192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Пример. 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Пусть </a:t>
            </a:r>
            <a:r>
              <a:rPr lang="ru-RU" sz="2400" dirty="0">
                <a:latin typeface="Bookman Old Style" panose="02050604050505020204" pitchFamily="18" charset="0"/>
              </a:rPr>
              <a:t>у нас есть </a:t>
            </a:r>
            <a:r>
              <a:rPr lang="ru-RU" sz="2400" dirty="0" smtClean="0">
                <a:latin typeface="Bookman Old Style" panose="02050604050505020204" pitchFamily="18" charset="0"/>
              </a:rPr>
              <a:t>класс </a:t>
            </a:r>
            <a:r>
              <a:rPr lang="ru-RU" sz="2400" dirty="0" err="1" smtClean="0">
                <a:latin typeface="Bookman Old Style" panose="02050604050505020204" pitchFamily="18" charset="0"/>
              </a:rPr>
              <a:t>Company</a:t>
            </a:r>
            <a:r>
              <a:rPr lang="ru-RU" sz="2400" dirty="0">
                <a:latin typeface="Bookman Old Style" panose="02050604050505020204" pitchFamily="18" charset="0"/>
              </a:rPr>
              <a:t>, которая представляет компанию и которая хранит в массиве </a:t>
            </a:r>
            <a:r>
              <a:rPr lang="ru-RU" sz="2400" dirty="0" err="1">
                <a:latin typeface="Bookman Old Style" panose="02050604050505020204" pitchFamily="18" charset="0"/>
              </a:rPr>
              <a:t>personnel</a:t>
            </a:r>
            <a:r>
              <a:rPr lang="ru-RU" sz="2400" dirty="0">
                <a:latin typeface="Bookman Old Style" panose="02050604050505020204" pitchFamily="18" charset="0"/>
              </a:rPr>
              <a:t> штат сотрудников - объектов </a:t>
            </a:r>
            <a:r>
              <a:rPr lang="ru-RU" sz="2400" dirty="0" err="1"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latin typeface="Bookman Old Style" panose="02050604050505020204" pitchFamily="18" charset="0"/>
              </a:rPr>
              <a:t>. Используем оператор </a:t>
            </a:r>
            <a:r>
              <a:rPr lang="ru-RU" sz="2400" dirty="0" err="1">
                <a:latin typeface="Bookman Old Style" panose="02050604050505020204" pitchFamily="18" charset="0"/>
              </a:rPr>
              <a:t>yield</a:t>
            </a:r>
            <a:r>
              <a:rPr lang="ru-RU" sz="2400" dirty="0">
                <a:latin typeface="Bookman Old Style" panose="02050604050505020204" pitchFamily="18" charset="0"/>
              </a:rPr>
              <a:t> для перебора этой </a:t>
            </a:r>
            <a:r>
              <a:rPr lang="ru-RU" sz="2400" dirty="0" smtClean="0">
                <a:latin typeface="Bookman Old Style" panose="02050604050505020204" pitchFamily="18" charset="0"/>
              </a:rPr>
              <a:t>коллекции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name) =&gt; Name = name;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579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" y="0"/>
            <a:ext cx="1219200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Company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[] personnel;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 Сотрудники</a:t>
            </a:r>
            <a:endParaRPr lang="en-US" sz="2400" dirty="0" smtClean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Company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[] personnel)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{ 		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.personnel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personnel;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Length =&gt;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personnel.Length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Кол-во сотрудников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IEnumerator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GetEnumerator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0;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&lt;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personnel.Length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++)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При итерировании компании возвращаем сотрудников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yield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personnel[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];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71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" y="0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people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Person[]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),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),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"Sam"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microsoft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Company(people);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(Person employee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microsoft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Итерируем компанию, в результате на каждой итерации блок </a:t>
            </a:r>
            <a:r>
              <a:rPr lang="en-US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yield return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возвращает нам сотрудника </a:t>
            </a:r>
            <a:r>
              <a:rPr lang="en-US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employee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employee.Name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50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Пример. </a:t>
            </a:r>
            <a:r>
              <a:rPr lang="ru-RU" sz="2400" dirty="0" smtClean="0">
                <a:latin typeface="Bookman Old Style" panose="02050604050505020204" pitchFamily="18" charset="0"/>
              </a:rPr>
              <a:t>Применение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IEnumerable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для инкапсуляции: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 smtClean="0">
                <a:solidFill>
                  <a:srgbClr val="3B3B3B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people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[]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"Tom"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"Bob"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"Sam"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microsoft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Company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(people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Действия, действия, 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действия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Как теперь получить работников компании в виде списка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?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workers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microsoft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personnel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Модификатор доступа не 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позволяет</a:t>
            </a:r>
          </a:p>
          <a:p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Дать доступ с помощью </a:t>
            </a:r>
            <a:r>
              <a:rPr lang="ru-RU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public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 плохая идея, т.к. 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какой-нибудь стажер обязательно сделает так: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microsoft</a:t>
            </a:r>
            <a:r>
              <a:rPr lang="ru-R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ru-RU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personnel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err="1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ru-RU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Пересоздал список и поменял 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коллекцию, теперь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старая 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коллекция потерялась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...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76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Решение проблемы:</a:t>
            </a:r>
            <a:endParaRPr lang="ru-RU" sz="2400" dirty="0">
              <a:latin typeface="Bookman Old Style" panose="02050604050505020204" pitchFamily="18" charset="0"/>
            </a:endParaRPr>
          </a:p>
          <a:p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solidFill>
                  <a:srgbClr val="3B3B3B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workers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microsoft.Personnel.ToArray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Получаем не 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коллекцию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, а её элементы,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После чего помещаем эти элементы во что нам удобно (массив)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Работаем и не боимся, что коллекцию кто-то сломает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Company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[] personnel;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Сотрудники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IEnumerable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&lt;Person&gt;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Personnel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personnel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Добавили</a:t>
            </a:r>
          </a:p>
          <a:p>
            <a:endParaRPr lang="ru-RU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Получился очень удобный доступ к данным, коллекция остается приватной (её нельзя удалить или как-то испортить), но доступ к её значениям есть.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82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Делегаты (</a:t>
            </a:r>
            <a:r>
              <a:rPr lang="en-US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delegate</a:t>
            </a:r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)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654356"/>
            <a:ext cx="1219199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Делегат – </a:t>
            </a:r>
            <a:r>
              <a:rPr lang="ru-RU" sz="2400" dirty="0" smtClean="0">
                <a:latin typeface="Bookman Old Style" panose="02050604050505020204" pitchFamily="18" charset="0"/>
              </a:rPr>
              <a:t>это тип, который представляет ссылки на методы с определенным списком параметров и типом возвращаемого значения.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2. Создаем переменную делегата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Hello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3. Присваиваем этой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переменной</a:t>
            </a:r>
          </a:p>
          <a:p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                   адрес метода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4.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Вызываем метод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Hello()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 METANIT.COM"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1.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Объявляем делегат</a:t>
            </a:r>
            <a:endParaRPr lang="ru-RU" sz="2400" i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 descr="https://www.meme-arsenal.com/memes/d6bca6bb3f9ae21711ab8726528718c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66"/>
          <a:stretch/>
        </p:blipFill>
        <p:spPr bwMode="auto">
          <a:xfrm>
            <a:off x="8356600" y="1913105"/>
            <a:ext cx="3835399" cy="2745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659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atin typeface="Bookman Old Style" panose="02050604050505020204" pitchFamily="18" charset="0"/>
              </a:rPr>
              <a:t>Пример 2</a:t>
            </a:r>
            <a:r>
              <a:rPr lang="ru-RU" sz="2400" b="1" dirty="0" smtClean="0">
                <a:latin typeface="Bookman Old Style" panose="02050604050505020204" pitchFamily="18" charset="0"/>
              </a:rPr>
              <a:t>.</a:t>
            </a:r>
          </a:p>
          <a:p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Message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message1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Welcome.Print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 message2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Hello().Display;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message1();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Welcome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message2();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Привет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Welcome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"Welcome"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Hello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Display()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Привет"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i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04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atin typeface="Bookman Old Style" panose="02050604050505020204" pitchFamily="18" charset="0"/>
              </a:rPr>
              <a:t>Пример </a:t>
            </a:r>
            <a:r>
              <a:rPr lang="ru-RU" sz="2400" b="1" dirty="0" smtClean="0">
                <a:latin typeface="Bookman Old Style" panose="02050604050505020204" pitchFamily="18" charset="0"/>
              </a:rPr>
              <a:t>3. Делегат возвращающий значение.</a:t>
            </a:r>
          </a:p>
          <a:p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Operation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operation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 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делегат указывает на метод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Add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result = operation(4, 5);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фактически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Add(4, 5)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(result);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9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operation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Multiply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      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теперь делегат указывает на метод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Multiply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result = operation(4, 5);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фактически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Multiply(4, 5)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(result);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20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Add(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 =&gt; x + y;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Multiply(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 =&gt; x * y;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y);</a:t>
            </a:r>
            <a:endParaRPr lang="ru-RU" sz="2400" i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65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latin typeface="Bookman Old Style" panose="02050604050505020204" pitchFamily="18" charset="0"/>
              </a:rPr>
              <a:t>Пример 4. </a:t>
            </a:r>
            <a:r>
              <a:rPr lang="ru-RU" sz="2400" dirty="0" smtClean="0">
                <a:latin typeface="Bookman Old Style" panose="02050604050505020204" pitchFamily="18" charset="0"/>
              </a:rPr>
              <a:t>Присвоение </a:t>
            </a:r>
            <a:r>
              <a:rPr lang="ru-RU" sz="2400" dirty="0">
                <a:latin typeface="Bookman Old Style" panose="02050604050505020204" pitchFamily="18" charset="0"/>
              </a:rPr>
              <a:t>ссылки на </a:t>
            </a:r>
            <a:r>
              <a:rPr lang="ru-RU" sz="2400" dirty="0" smtClean="0">
                <a:latin typeface="Bookman Old Style" panose="02050604050505020204" pitchFamily="18" charset="0"/>
              </a:rPr>
              <a:t>метод. </a:t>
            </a: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Выше </a:t>
            </a:r>
            <a:r>
              <a:rPr lang="ru-RU" sz="2400" dirty="0">
                <a:latin typeface="Bookman Old Style" panose="02050604050505020204" pitchFamily="18" charset="0"/>
              </a:rPr>
              <a:t>переменной делегата напрямую присваивался метод. Есть еще один способ - создание объекта делегата с помощью конструктора, в который передается нужный метод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Operation operation1 = Add;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Operation operation2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Operation(Add);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Add(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 =&gt; x + y;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y);</a:t>
            </a:r>
            <a:endParaRPr lang="ru-RU" sz="2400" i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50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IEnumerable</a:t>
            </a:r>
            <a:r>
              <a:rPr lang="en-US" sz="28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IEnumerator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654356"/>
            <a:ext cx="12192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Основной </a:t>
            </a:r>
            <a:r>
              <a:rPr lang="ru-RU" sz="2400" dirty="0">
                <a:latin typeface="Bookman Old Style" panose="02050604050505020204" pitchFamily="18" charset="0"/>
              </a:rPr>
              <a:t>для большинства коллекций является реализация интерфейсов </a:t>
            </a:r>
            <a:r>
              <a:rPr lang="ru-RU" sz="2400" dirty="0" err="1">
                <a:latin typeface="Bookman Old Style" panose="02050604050505020204" pitchFamily="18" charset="0"/>
              </a:rPr>
              <a:t>IEnumerable</a:t>
            </a:r>
            <a:r>
              <a:rPr lang="ru-RU" sz="2400" dirty="0">
                <a:latin typeface="Bookman Old Style" panose="02050604050505020204" pitchFamily="18" charset="0"/>
              </a:rPr>
              <a:t> и </a:t>
            </a:r>
            <a:r>
              <a:rPr lang="ru-RU" sz="2400" dirty="0" err="1">
                <a:latin typeface="Bookman Old Style" panose="02050604050505020204" pitchFamily="18" charset="0"/>
              </a:rPr>
              <a:t>IEnumerator</a:t>
            </a:r>
            <a:r>
              <a:rPr lang="ru-RU" sz="2400" dirty="0">
                <a:latin typeface="Bookman Old Style" panose="02050604050505020204" pitchFamily="18" charset="0"/>
              </a:rPr>
              <a:t>. Благодаря такой реализации мы можем перебирать объекты в цикле </a:t>
            </a:r>
            <a:r>
              <a:rPr lang="ru-RU" sz="2400" dirty="0" err="1">
                <a:latin typeface="Bookman Old Style" panose="02050604050505020204" pitchFamily="18" charset="0"/>
              </a:rPr>
              <a:t>foreach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var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item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перечислимый_объект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Перебираемая коллекция должна реализовать интерфейс </a:t>
            </a:r>
            <a:r>
              <a:rPr lang="ru-RU" sz="2400" dirty="0" err="1">
                <a:latin typeface="Bookman Old Style" panose="02050604050505020204" pitchFamily="18" charset="0"/>
              </a:rPr>
              <a:t>IEnumerable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Интерфейс </a:t>
            </a:r>
            <a:r>
              <a:rPr lang="ru-RU" sz="2400" dirty="0" err="1">
                <a:latin typeface="Bookman Old Style" panose="02050604050505020204" pitchFamily="18" charset="0"/>
              </a:rPr>
              <a:t>IEnumerable</a:t>
            </a:r>
            <a:r>
              <a:rPr lang="ru-RU" sz="2400" dirty="0">
                <a:latin typeface="Bookman Old Style" panose="02050604050505020204" pitchFamily="18" charset="0"/>
              </a:rPr>
              <a:t> имеет метод, возвращающий ссылку на другой интерфейс - </a:t>
            </a:r>
            <a:r>
              <a:rPr lang="ru-RU" sz="2400" dirty="0" err="1">
                <a:latin typeface="Bookman Old Style" panose="02050604050505020204" pitchFamily="18" charset="0"/>
              </a:rPr>
              <a:t>перечислитель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interface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IEnumerable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IEnumerator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GetEnumerator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55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Добавление методов в </a:t>
            </a:r>
            <a:r>
              <a:rPr lang="ru-RU" sz="2400" b="1" dirty="0" smtClean="0">
                <a:latin typeface="Bookman Old Style" panose="02050604050505020204" pitchFamily="18" charset="0"/>
              </a:rPr>
              <a:t>делегат </a:t>
            </a:r>
            <a:r>
              <a:rPr lang="ru-RU" sz="2400" dirty="0" smtClean="0">
                <a:latin typeface="Bookman Old Style" panose="02050604050505020204" pitchFamily="18" charset="0"/>
              </a:rPr>
              <a:t>В </a:t>
            </a:r>
            <a:r>
              <a:rPr lang="ru-RU" sz="2400" dirty="0">
                <a:latin typeface="Bookman Old Style" panose="02050604050505020204" pitchFamily="18" charset="0"/>
              </a:rPr>
              <a:t>примерах выше переменная делегата указывала на один метод. В реальности же делегат может указывать на множество методов, которые имеют ту же сигнатуру и возвращаемые тип. Все методы в делегате попадают в специальный список - список вызова или </a:t>
            </a:r>
            <a:r>
              <a:rPr lang="ru-RU" sz="2400" dirty="0" err="1">
                <a:latin typeface="Bookman Old Style" panose="02050604050505020204" pitchFamily="18" charset="0"/>
              </a:rPr>
              <a:t>invocation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list</a:t>
            </a:r>
            <a:r>
              <a:rPr lang="ru-RU" sz="2400" dirty="0">
                <a:latin typeface="Bookman Old Style" panose="02050604050505020204" pitchFamily="18" charset="0"/>
              </a:rPr>
              <a:t>. И при вызове делегата все методы из этого списка последовательно вызываются. И мы можем добавлять в этот список не один, а несколько методов. Для добавления методов в делегат применяется операция </a:t>
            </a:r>
            <a:r>
              <a:rPr lang="ru-RU" sz="2400" dirty="0" smtClean="0">
                <a:latin typeface="Bookman Old Style" panose="02050604050505020204" pitchFamily="18" charset="0"/>
              </a:rPr>
              <a:t>+=: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Hello;</a:t>
            </a: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+=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HowAreYou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 </a:t>
            </a: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вызываются оба метода -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Hello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и </a:t>
            </a:r>
            <a:r>
              <a:rPr lang="ru-RU" sz="2400" dirty="0" err="1" smtClean="0">
                <a:solidFill>
                  <a:srgbClr val="008000"/>
                </a:solidFill>
                <a:latin typeface="Cascadia Mono" panose="020B0609020000020004" pitchFamily="49" charset="0"/>
              </a:rPr>
              <a:t>HowAreYou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Hello()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HowAreYou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"How are you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?"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i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9888" y="3830335"/>
            <a:ext cx="4382112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2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Вопрос к аудитории: </a:t>
            </a:r>
            <a:r>
              <a:rPr lang="ru-RU" sz="2400" dirty="0" smtClean="0">
                <a:latin typeface="Bookman Old Style" panose="02050604050505020204" pitchFamily="18" charset="0"/>
              </a:rPr>
              <a:t>что будет выведено на консоль?</a:t>
            </a:r>
          </a:p>
          <a:p>
            <a:pPr>
              <a:lnSpc>
                <a:spcPct val="150000"/>
              </a:lnSpc>
            </a:pPr>
            <a:endParaRPr lang="ru-RU" sz="24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Message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Hello;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 +=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HowAreYou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 += Hello;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 += Hello;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Hello()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HowAreYou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"How are you?"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i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18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Объединение </a:t>
            </a:r>
            <a:r>
              <a:rPr lang="ru-RU" sz="2400" b="1" dirty="0" smtClean="0">
                <a:latin typeface="Bookman Old Style" panose="02050604050505020204" pitchFamily="18" charset="0"/>
              </a:rPr>
              <a:t>делегатов</a:t>
            </a:r>
            <a:endParaRPr lang="en-US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b="1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 mes1 = Hello;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 mes2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HowAreYou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 mes3 = mes1 + mes2;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объединяем делегаты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mes3();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вызываются все методы из mes1 и mes2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Hello()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HowAreYou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"How are you?"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i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9888" y="3833656"/>
            <a:ext cx="4382112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3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Вызов </a:t>
            </a:r>
            <a:r>
              <a:rPr lang="ru-RU" sz="2400" b="1" dirty="0" smtClean="0">
                <a:latin typeface="Bookman Old Style" panose="02050604050505020204" pitchFamily="18" charset="0"/>
              </a:rPr>
              <a:t>делегата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В примерах выше делегат вызывался как обычный метод. Другой способ вызова делегата представляет метод </a:t>
            </a:r>
            <a:r>
              <a:rPr lang="ru-RU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Invoke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():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Hello;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mes.Invoke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Hello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Operation op = Add;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op.Invoke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(3, 4);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(n);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7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Hello()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Add(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 =&gt; x + y;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18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Если делегат принимает параметры, то в метод </a:t>
            </a:r>
            <a:r>
              <a:rPr lang="ru-RU" sz="2400" b="1" dirty="0" err="1">
                <a:latin typeface="Bookman Old Style" panose="02050604050505020204" pitchFamily="18" charset="0"/>
              </a:rPr>
              <a:t>Invoke</a:t>
            </a:r>
            <a:r>
              <a:rPr lang="ru-RU" sz="2400" dirty="0">
                <a:latin typeface="Bookman Old Style" panose="02050604050505020204" pitchFamily="18" charset="0"/>
              </a:rPr>
              <a:t> передаются значения для этих параметров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Следует </a:t>
            </a:r>
            <a:r>
              <a:rPr lang="ru-RU" sz="2400" dirty="0">
                <a:latin typeface="Bookman Old Style" panose="02050604050505020204" pitchFamily="18" charset="0"/>
              </a:rPr>
              <a:t>учитывать, что если делегат пуст, то есть в его списке вызова нет ссылок ни на один из методов (то есть делегат равен </a:t>
            </a:r>
            <a:r>
              <a:rPr lang="ru-RU" sz="2400" b="1" dirty="0" err="1">
                <a:latin typeface="Bookman Old Style" panose="02050604050505020204" pitchFamily="18" charset="0"/>
              </a:rPr>
              <a:t>Null</a:t>
            </a:r>
            <a:r>
              <a:rPr lang="ru-RU" sz="2400" dirty="0">
                <a:latin typeface="Bookman Old Style" panose="02050604050505020204" pitchFamily="18" charset="0"/>
              </a:rPr>
              <a:t>), то при вызове такого делегата мы получим исключение, как, например, в следующем случае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Message?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mes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();        // ! Ошибка: делегат равен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null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Operation? op = Add;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op -= Add;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делегат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op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пуст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 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(3, 4);   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!Ошибка: делегат равен </a:t>
            </a:r>
            <a:r>
              <a:rPr lang="ru-RU" sz="2400" dirty="0" err="1" smtClean="0">
                <a:solidFill>
                  <a:srgbClr val="008000"/>
                </a:solidFill>
                <a:latin typeface="Cascadia Mono" panose="020B0609020000020004" pitchFamily="49" charset="0"/>
              </a:rPr>
              <a:t>null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Add(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 =&gt; x + y</a:t>
            </a:r>
            <a:r>
              <a:rPr lang="fr-FR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22745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Bookman Old Style" panose="02050604050505020204" pitchFamily="18" charset="0"/>
              </a:rPr>
              <a:t>Поэтому при вызове делегата всегда лучше проверять, не равен ли он </a:t>
            </a:r>
            <a:r>
              <a:rPr lang="ru-RU" sz="2400" b="1" dirty="0" err="1">
                <a:latin typeface="Bookman Old Style" panose="02050604050505020204" pitchFamily="18" charset="0"/>
              </a:rPr>
              <a:t>null</a:t>
            </a:r>
            <a:r>
              <a:rPr lang="ru-RU" sz="2400" dirty="0">
                <a:latin typeface="Bookman Old Style" panose="02050604050505020204" pitchFamily="18" charset="0"/>
              </a:rPr>
              <a:t>. Либо можно использовать метод </a:t>
            </a:r>
            <a:r>
              <a:rPr lang="ru-RU" sz="2400" b="1" dirty="0" err="1">
                <a:latin typeface="Bookman Old Style" panose="02050604050505020204" pitchFamily="18" charset="0"/>
              </a:rPr>
              <a:t>Invoke</a:t>
            </a:r>
            <a:r>
              <a:rPr lang="ru-RU" sz="2400" dirty="0">
                <a:latin typeface="Bookman Old Style" panose="02050604050505020204" pitchFamily="18" charset="0"/>
              </a:rPr>
              <a:t> и оператор условного </a:t>
            </a:r>
            <a:r>
              <a:rPr lang="ru-RU" sz="2400" b="1" dirty="0" err="1">
                <a:latin typeface="Bookman Old Style" panose="02050604050505020204" pitchFamily="18" charset="0"/>
              </a:rPr>
              <a:t>null</a:t>
            </a:r>
            <a:r>
              <a:rPr lang="ru-RU" sz="2400" dirty="0">
                <a:latin typeface="Bookman Old Style" panose="02050604050505020204" pitchFamily="18" charset="0"/>
              </a:rPr>
              <a:t>: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?.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Invoke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ошибки нет, делегат просто не вызывается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Operation? op = Add;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op -= Add;   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делегат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op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пуст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n 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?.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Invoke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(3, 4);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ошибки нет, делегат просто не вызывается, а n =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null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Add(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 =&gt; x + y;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21139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Анонимные методы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0" y="654356"/>
            <a:ext cx="12191999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С делегатами тесно связаны анонимные методы. Анонимные методы используются для создания экземпляров делегатов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Анонимный метод </a:t>
            </a:r>
            <a:r>
              <a:rPr lang="ru-RU" sz="2400" dirty="0" smtClean="0">
                <a:latin typeface="Bookman Old Style" panose="02050604050505020204" pitchFamily="18" charset="0"/>
              </a:rPr>
              <a:t>- </a:t>
            </a:r>
            <a:r>
              <a:rPr lang="ru-RU" sz="2400" dirty="0">
                <a:latin typeface="Bookman Old Style" panose="02050604050505020204" pitchFamily="18" charset="0"/>
              </a:rPr>
              <a:t>безымянный </a:t>
            </a:r>
            <a:r>
              <a:rPr lang="ru-RU" sz="2400" dirty="0" smtClean="0">
                <a:latin typeface="Bookman Old Style" panose="02050604050505020204" pitchFamily="18" charset="0"/>
              </a:rPr>
              <a:t>блок кода, </a:t>
            </a:r>
            <a:r>
              <a:rPr lang="ru-RU" sz="2400" dirty="0">
                <a:latin typeface="Bookman Old Style" panose="02050604050505020204" pitchFamily="18" charset="0"/>
              </a:rPr>
              <a:t>передаваемый конструктору делегата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MessageHandler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handler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handler(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 world!"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MessageHandler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message);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2050" name="Picture 2" descr="https://www.meme-arsenal.com/memes/3e5448655e87d8e0b354e8019649c46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9726" y="3175000"/>
            <a:ext cx="2692273" cy="368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73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Также, как и обычные методы, анонимные могут возвращать результат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Operation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 + y;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result = operation(4, 5);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(result);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9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y);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95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Лямбды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0" y="654356"/>
            <a:ext cx="1219199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Лямбда-выражения</a:t>
            </a:r>
            <a:r>
              <a:rPr lang="ru-RU" sz="2400" dirty="0">
                <a:latin typeface="Bookman Old Style" panose="02050604050505020204" pitchFamily="18" charset="0"/>
              </a:rPr>
              <a:t> представляют упрощенную запись анонимных методов. Лямбда-выражения позволяют создать емкие лаконичные методы, которые могут возвращать некоторое значение и которые можно передать в качестве параметров в другие методы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 hello = 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hello();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Hello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hello();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Hello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hello();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Hello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3076" name="Picture 4" descr="Half-Life 2 стала самой великой игрой по версии Кинопоиска —  Yakutia-daily.ru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3" t="28" r="38020"/>
          <a:stretch/>
        </p:blipFill>
        <p:spPr bwMode="auto">
          <a:xfrm>
            <a:off x="9159132" y="2871787"/>
            <a:ext cx="3032867" cy="398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58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Если лямбда-выражение содержит несколько действий, то они помещаются в фигурные скобки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 hello = () =&gt;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 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"World"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hello();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Hello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World</a:t>
            </a:r>
            <a:endParaRPr lang="ru-RU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19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Интерфейс </a:t>
            </a:r>
            <a:r>
              <a:rPr lang="en-US" sz="24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IEnumerator</a:t>
            </a:r>
            <a:r>
              <a:rPr lang="ru-RU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определяет функционал для перечисления внутренних элементов коллекции.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interface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IEnumerator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MoveNext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перемещение на одну позицию вперед в контейнере элементов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Current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текущий элемент в контейнере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Reset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перемещение в начало контейнера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11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При </a:t>
            </a:r>
            <a:r>
              <a:rPr lang="ru-RU" sz="2400" dirty="0">
                <a:latin typeface="Bookman Old Style" panose="02050604050505020204" pitchFamily="18" charset="0"/>
              </a:rPr>
              <a:t>определении списка параметров мы можем не указывать для них тип данных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Operation sum = (x, y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 =&gt;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{x}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+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{y}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{x + y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sum(1, 2);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1 + 2 = 3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sum(22, 14);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22 + 14 = 36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y);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89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Лямбда-выражение может возвращать результат. Возвращаемый результат можно указать после лямбда-оператора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subtract = (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 =&gt;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(x &gt; y)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 - y;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 - x;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result1 = subtract(10, 6);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4 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(result1);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4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result2 = subtract(-10, 6);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16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(result2);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16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14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Поскольку лямбда-выражение представляет делегат, тот как и в делегат, в переменную, которая представляет лямбда-выражение можно добавлять методы и другие лямбды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hello = 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"METANIT.COM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message = 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 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 += 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"World"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добавляем анонимное лямбда-выражение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+=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hello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//добавляем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лямбда-выражение из переменной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hello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 += Print;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добавляем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метод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message();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"--------------"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для разделения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вывода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 -= Print; 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удаляем метод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-=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hello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удаляем лямбда-выражение из переменной </a:t>
            </a:r>
            <a:r>
              <a:rPr lang="ru-RU" sz="2400" dirty="0" err="1" smtClean="0">
                <a:solidFill>
                  <a:srgbClr val="008000"/>
                </a:solidFill>
                <a:latin typeface="Cascadia Mono" panose="020B0609020000020004" pitchFamily="49" charset="0"/>
              </a:rPr>
              <a:t>hello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?.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Invoke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на случай, если в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message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больше нет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действий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"Welcome to C#"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39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Action, </a:t>
            </a:r>
            <a:r>
              <a:rPr lang="en-US" sz="28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Func</a:t>
            </a:r>
            <a:r>
              <a:rPr lang="en-US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, Predicate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654356"/>
            <a:ext cx="12191999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Action</a:t>
            </a:r>
            <a:r>
              <a:rPr lang="en-US" sz="2400" dirty="0">
                <a:latin typeface="Bookman Old Style" panose="02050604050505020204" pitchFamily="18" charset="0"/>
              </a:rPr>
              <a:t>,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Func</a:t>
            </a:r>
            <a:r>
              <a:rPr lang="en-US" sz="2400" b="1" dirty="0" smtClean="0">
                <a:latin typeface="Bookman Old Style" panose="02050604050505020204" pitchFamily="18" charset="0"/>
              </a:rPr>
              <a:t>, Predicate</a:t>
            </a:r>
            <a:r>
              <a:rPr lang="en-US" sz="2400" dirty="0" smtClean="0">
                <a:latin typeface="Bookman Old Style" panose="02050604050505020204" pitchFamily="18" charset="0"/>
              </a:rPr>
              <a:t> – </a:t>
            </a:r>
            <a:r>
              <a:rPr lang="ru-RU" sz="2400" dirty="0" smtClean="0">
                <a:latin typeface="Bookman Old Style" panose="02050604050505020204" pitchFamily="18" charset="0"/>
              </a:rPr>
              <a:t>частные случаи делегата.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Action</a:t>
            </a:r>
            <a:r>
              <a:rPr lang="en-US" sz="2400" dirty="0" smtClean="0">
                <a:latin typeface="Bookman Old Style" panose="02050604050505020204" pitchFamily="18" charset="0"/>
              </a:rPr>
              <a:t>&lt;T1,T2,T3,…,TN&gt; </a:t>
            </a:r>
            <a:r>
              <a:rPr lang="ru-RU" sz="2400" dirty="0" smtClean="0">
                <a:latin typeface="Bookman Old Style" panose="02050604050505020204" pitchFamily="18" charset="0"/>
              </a:rPr>
              <a:t>хранит в себе метод с </a:t>
            </a:r>
            <a:r>
              <a:rPr lang="en-US" sz="2400" dirty="0" smtClean="0">
                <a:latin typeface="Bookman Old Style" panose="02050604050505020204" pitchFamily="18" charset="0"/>
              </a:rPr>
              <a:t>N </a:t>
            </a:r>
            <a:r>
              <a:rPr lang="ru-RU" sz="2400" dirty="0" smtClean="0">
                <a:latin typeface="Bookman Old Style" panose="02050604050505020204" pitchFamily="18" charset="0"/>
              </a:rPr>
              <a:t>аргументами и ничего не возвращает (</a:t>
            </a:r>
            <a:r>
              <a:rPr lang="en-US" sz="2400" dirty="0" smtClean="0">
                <a:latin typeface="Bookman Old Style" panose="02050604050505020204" pitchFamily="18" charset="0"/>
              </a:rPr>
              <a:t>void</a:t>
            </a:r>
            <a:r>
              <a:rPr lang="ru-RU" sz="2400" dirty="0" smtClean="0">
                <a:latin typeface="Bookman Old Style" panose="02050604050505020204" pitchFamily="18" charset="0"/>
              </a:rPr>
              <a:t>)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err="1" smtClean="0">
                <a:latin typeface="Bookman Old Style" panose="02050604050505020204" pitchFamily="18" charset="0"/>
              </a:rPr>
              <a:t>Func</a:t>
            </a:r>
            <a:r>
              <a:rPr lang="en-US" sz="2400" dirty="0" smtClean="0">
                <a:latin typeface="Bookman Old Style" panose="02050604050505020204" pitchFamily="18" charset="0"/>
              </a:rPr>
              <a:t>&lt;T1,T2,T3</a:t>
            </a:r>
            <a:r>
              <a:rPr lang="en-US" sz="2400" dirty="0">
                <a:latin typeface="Bookman Old Style" panose="02050604050505020204" pitchFamily="18" charset="0"/>
              </a:rPr>
              <a:t>,…,TN&gt; </a:t>
            </a:r>
            <a:r>
              <a:rPr lang="ru-RU" sz="2400" dirty="0">
                <a:latin typeface="Bookman Old Style" panose="02050604050505020204" pitchFamily="18" charset="0"/>
              </a:rPr>
              <a:t>хранит в себе метод с </a:t>
            </a:r>
            <a:r>
              <a:rPr lang="en-US" sz="2400" dirty="0" smtClean="0">
                <a:latin typeface="Bookman Old Style" panose="02050604050505020204" pitchFamily="18" charset="0"/>
              </a:rPr>
              <a:t>N-1 </a:t>
            </a:r>
            <a:r>
              <a:rPr lang="ru-RU" sz="2400" dirty="0">
                <a:latin typeface="Bookman Old Style" panose="02050604050505020204" pitchFamily="18" charset="0"/>
              </a:rPr>
              <a:t>аргументами и </a:t>
            </a:r>
            <a:r>
              <a:rPr lang="ru-RU" sz="2400" dirty="0" smtClean="0">
                <a:latin typeface="Bookman Old Style" panose="02050604050505020204" pitchFamily="18" charset="0"/>
              </a:rPr>
              <a:t>возвращает данные типа </a:t>
            </a:r>
            <a:r>
              <a:rPr lang="en-US" sz="2400" dirty="0" smtClean="0">
                <a:latin typeface="Bookman Old Style" panose="02050604050505020204" pitchFamily="18" charset="0"/>
              </a:rPr>
              <a:t>TN.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Predicate</a:t>
            </a:r>
            <a:r>
              <a:rPr lang="en-US" sz="2400" dirty="0" smtClean="0">
                <a:latin typeface="Bookman Old Style" panose="02050604050505020204" pitchFamily="18" charset="0"/>
              </a:rPr>
              <a:t>&lt;T1,T2,T3</a:t>
            </a:r>
            <a:r>
              <a:rPr lang="en-US" sz="2400" dirty="0">
                <a:latin typeface="Bookman Old Style" panose="02050604050505020204" pitchFamily="18" charset="0"/>
              </a:rPr>
              <a:t>,…,TN&gt; </a:t>
            </a:r>
            <a:r>
              <a:rPr lang="ru-RU" sz="2400" dirty="0">
                <a:latin typeface="Bookman Old Style" panose="02050604050505020204" pitchFamily="18" charset="0"/>
              </a:rPr>
              <a:t>хранит в себе метод с </a:t>
            </a:r>
            <a:r>
              <a:rPr lang="en-US" sz="2400" dirty="0" smtClean="0">
                <a:latin typeface="Bookman Old Style" panose="02050604050505020204" pitchFamily="18" charset="0"/>
              </a:rPr>
              <a:t>N </a:t>
            </a:r>
            <a:r>
              <a:rPr lang="ru-RU" sz="2400" dirty="0">
                <a:latin typeface="Bookman Old Style" panose="02050604050505020204" pitchFamily="18" charset="0"/>
              </a:rPr>
              <a:t>аргументами и возвращает </a:t>
            </a:r>
            <a:r>
              <a:rPr lang="en-US" sz="2400" b="1" dirty="0" smtClean="0">
                <a:latin typeface="Bookman Old Style" panose="02050604050505020204" pitchFamily="18" charset="0"/>
              </a:rPr>
              <a:t>true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или </a:t>
            </a:r>
            <a:r>
              <a:rPr lang="en-US" sz="2400" b="1" dirty="0" smtClean="0">
                <a:latin typeface="Bookman Old Style" panose="02050604050505020204" pitchFamily="18" charset="0"/>
              </a:rPr>
              <a:t>false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Замечание: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Применение делегатов делает код более читаемым по сравнению с </a:t>
            </a:r>
            <a:r>
              <a:rPr lang="en-US" sz="2400" dirty="0" smtClean="0">
                <a:latin typeface="Bookman Old Style" panose="02050604050505020204" pitchFamily="18" charset="0"/>
              </a:rPr>
              <a:t>Action, </a:t>
            </a:r>
            <a:r>
              <a:rPr lang="en-US" sz="2400" dirty="0" err="1" smtClean="0">
                <a:latin typeface="Bookman Old Style" panose="02050604050505020204" pitchFamily="18" charset="0"/>
              </a:rPr>
              <a:t>Func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и </a:t>
            </a:r>
            <a:r>
              <a:rPr lang="en-US" sz="2400" dirty="0" smtClean="0">
                <a:latin typeface="Bookman Old Style" panose="02050604050505020204" pitchFamily="18" charset="0"/>
              </a:rPr>
              <a:t>Predicate, </a:t>
            </a:r>
            <a:r>
              <a:rPr lang="ru-RU" sz="2400" dirty="0" smtClean="0">
                <a:latin typeface="Bookman Old Style" panose="02050604050505020204" pitchFamily="18" charset="0"/>
              </a:rPr>
              <a:t>т.к. при описании делегата прописываются имена аргументов метода.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87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Action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654356"/>
            <a:ext cx="1219200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Делегат </a:t>
            </a:r>
            <a:r>
              <a:rPr lang="ru-RU" sz="2400" dirty="0" err="1">
                <a:latin typeface="Bookman Old Style" panose="02050604050505020204" pitchFamily="18" charset="0"/>
              </a:rPr>
              <a:t>Action</a:t>
            </a:r>
            <a:r>
              <a:rPr lang="ru-RU" sz="2400" dirty="0">
                <a:latin typeface="Bookman Old Style" panose="02050604050505020204" pitchFamily="18" charset="0"/>
              </a:rPr>
              <a:t> представляет некоторое действие, которое ничего не возвращает, то есть в качестве возвращаемого типа имеет тип </a:t>
            </a:r>
            <a:r>
              <a:rPr lang="ru-RU" sz="2400" dirty="0" err="1">
                <a:latin typeface="Bookman Old Style" panose="02050604050505020204" pitchFamily="18" charset="0"/>
              </a:rPr>
              <a:t>void</a:t>
            </a:r>
            <a:r>
              <a:rPr lang="ru-RU" sz="2400" dirty="0">
                <a:latin typeface="Bookman Old Style" panose="02050604050505020204" pitchFamily="18" charset="0"/>
              </a:rPr>
              <a:t>:</a:t>
            </a:r>
            <a:endParaRPr lang="en-US" sz="2400" dirty="0">
              <a:latin typeface="Bookman Old Style" panose="02050604050505020204" pitchFamily="18" charset="0"/>
            </a:endParaRPr>
          </a:p>
          <a:p>
            <a:pPr algn="just"/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Action&lt;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op1 = Add;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Action&lt;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op2 = Multiply;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NL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op1(10, 6);   </a:t>
            </a:r>
            <a:r>
              <a:rPr lang="nl-NL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10 + 6 = 16</a:t>
            </a:r>
            <a:endParaRPr lang="nl-NL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NL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op2(10, 6);   </a:t>
            </a:r>
            <a:r>
              <a:rPr lang="nl-NL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10 * 6 = 60</a:t>
            </a:r>
            <a:endParaRPr lang="nl-NL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Add(</a:t>
            </a:r>
            <a:r>
              <a:rPr lang="en-US" sz="2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y) =&gt; </a:t>
            </a:r>
            <a:r>
              <a:rPr lang="en-US" sz="2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{x}</a:t>
            </a:r>
            <a:r>
              <a:rPr lang="en-US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 + 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{y}</a:t>
            </a:r>
            <a:r>
              <a:rPr lang="en-US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 = 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{x + y}</a:t>
            </a:r>
            <a:r>
              <a:rPr lang="en-US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Multiply(</a:t>
            </a:r>
            <a:r>
              <a:rPr lang="en-US" sz="2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y) =&gt; </a:t>
            </a:r>
            <a:r>
              <a:rPr lang="en-US" sz="2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{x}</a:t>
            </a:r>
            <a:r>
              <a:rPr lang="en-US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 * 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{y}</a:t>
            </a:r>
            <a:r>
              <a:rPr lang="en-US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 = 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{x * y}</a:t>
            </a:r>
            <a:r>
              <a:rPr lang="en-US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2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4155" y="2416046"/>
            <a:ext cx="4048690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9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654356"/>
            <a:ext cx="12192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Как </a:t>
            </a:r>
            <a:r>
              <a:rPr lang="ru-RU" sz="2400" dirty="0">
                <a:latin typeface="Bookman Old Style" panose="02050604050505020204" pitchFamily="18" charset="0"/>
              </a:rPr>
              <a:t>правило, используется для сравнения, сопоставления некоторого объекта T определенному условию. В качестве выходного результата возвращается значение </a:t>
            </a:r>
            <a:r>
              <a:rPr lang="ru-RU" sz="2400" dirty="0" err="1">
                <a:latin typeface="Bookman Old Style" panose="02050604050505020204" pitchFamily="18" charset="0"/>
              </a:rPr>
              <a:t>true</a:t>
            </a:r>
            <a:r>
              <a:rPr lang="ru-RU" sz="2400" dirty="0">
                <a:latin typeface="Bookman Old Style" panose="02050604050505020204" pitchFamily="18" charset="0"/>
              </a:rPr>
              <a:t>, если условие соблюдено, и </a:t>
            </a:r>
            <a:r>
              <a:rPr lang="ru-RU" sz="2400" dirty="0" err="1">
                <a:latin typeface="Bookman Old Style" panose="02050604050505020204" pitchFamily="18" charset="0"/>
              </a:rPr>
              <a:t>false</a:t>
            </a:r>
            <a:r>
              <a:rPr lang="ru-RU" sz="2400" dirty="0">
                <a:latin typeface="Bookman Old Style" panose="02050604050505020204" pitchFamily="18" charset="0"/>
              </a:rPr>
              <a:t>, если не соблюдено:</a:t>
            </a:r>
            <a:endParaRPr lang="en-US" sz="2400" dirty="0">
              <a:latin typeface="Bookman Old Style" panose="02050604050505020204" pitchFamily="18" charset="0"/>
            </a:endParaRPr>
          </a:p>
          <a:p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Predicate&lt;</a:t>
            </a:r>
            <a:r>
              <a:rPr lang="it-IT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it-IT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isPositive = (</a:t>
            </a:r>
            <a:r>
              <a:rPr lang="it-IT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it-IT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x) =&gt; x &gt; 0;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isPositive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(20));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isPositive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(-20));</a:t>
            </a:r>
            <a:endParaRPr lang="ru-RU" sz="2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8783" y="3314974"/>
            <a:ext cx="1857634" cy="1305107"/>
          </a:xfrm>
          <a:prstGeom prst="rect">
            <a:avLst/>
          </a:prstGeom>
        </p:spPr>
      </p:pic>
      <p:sp>
        <p:nvSpPr>
          <p:cNvPr id="5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Predicate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39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671691"/>
            <a:ext cx="12192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Еще одним распространенным делегатом является </a:t>
            </a:r>
            <a:r>
              <a:rPr lang="ru-RU" sz="2400" b="1" dirty="0" err="1">
                <a:latin typeface="Bookman Old Style" panose="02050604050505020204" pitchFamily="18" charset="0"/>
              </a:rPr>
              <a:t>Func</a:t>
            </a:r>
            <a:r>
              <a:rPr lang="ru-RU" sz="2400" dirty="0">
                <a:latin typeface="Bookman Old Style" panose="02050604050505020204" pitchFamily="18" charset="0"/>
              </a:rPr>
              <a:t>. Он возвращает результат действия и может принимать параметры. Он также имеет различные формы: от </a:t>
            </a:r>
            <a:r>
              <a:rPr lang="ru-RU" sz="2400" dirty="0" err="1">
                <a:latin typeface="Bookman Old Style" panose="02050604050505020204" pitchFamily="18" charset="0"/>
              </a:rPr>
              <a:t>Func</a:t>
            </a:r>
            <a:r>
              <a:rPr lang="ru-RU" sz="2400" dirty="0">
                <a:latin typeface="Bookman Old Style" panose="02050604050505020204" pitchFamily="18" charset="0"/>
              </a:rPr>
              <a:t>&lt;</a:t>
            </a:r>
            <a:r>
              <a:rPr lang="ru-RU" sz="2400" dirty="0" err="1">
                <a:latin typeface="Bookman Old Style" panose="02050604050505020204" pitchFamily="18" charset="0"/>
              </a:rPr>
              <a:t>out</a:t>
            </a:r>
            <a:r>
              <a:rPr lang="ru-RU" sz="2400" dirty="0">
                <a:latin typeface="Bookman Old Style" panose="02050604050505020204" pitchFamily="18" charset="0"/>
              </a:rPr>
              <a:t> T&gt;(), где T - тип возвращаемого значения, до </a:t>
            </a:r>
            <a:r>
              <a:rPr lang="ru-RU" sz="2400" dirty="0" err="1">
                <a:latin typeface="Bookman Old Style" panose="02050604050505020204" pitchFamily="18" charset="0"/>
              </a:rPr>
              <a:t>Func</a:t>
            </a:r>
            <a:r>
              <a:rPr lang="ru-RU" sz="2400" dirty="0">
                <a:latin typeface="Bookman Old Style" panose="02050604050505020204" pitchFamily="18" charset="0"/>
              </a:rPr>
              <a:t>&lt;</a:t>
            </a:r>
            <a:r>
              <a:rPr lang="ru-RU" sz="2400" dirty="0" err="1">
                <a:latin typeface="Bookman Old Style" panose="02050604050505020204" pitchFamily="18" charset="0"/>
              </a:rPr>
              <a:t>in</a:t>
            </a:r>
            <a:r>
              <a:rPr lang="ru-RU" sz="2400" dirty="0">
                <a:latin typeface="Bookman Old Style" panose="02050604050505020204" pitchFamily="18" charset="0"/>
              </a:rPr>
              <a:t> T1, </a:t>
            </a:r>
            <a:r>
              <a:rPr lang="ru-RU" sz="2400" dirty="0" err="1">
                <a:latin typeface="Bookman Old Style" panose="02050604050505020204" pitchFamily="18" charset="0"/>
              </a:rPr>
              <a:t>in</a:t>
            </a:r>
            <a:r>
              <a:rPr lang="ru-RU" sz="2400" dirty="0">
                <a:latin typeface="Bookman Old Style" panose="02050604050505020204" pitchFamily="18" charset="0"/>
              </a:rPr>
              <a:t> T2,...</a:t>
            </a:r>
            <a:r>
              <a:rPr lang="ru-RU" sz="2400" dirty="0" err="1">
                <a:latin typeface="Bookman Old Style" panose="02050604050505020204" pitchFamily="18" charset="0"/>
              </a:rPr>
              <a:t>in</a:t>
            </a:r>
            <a:r>
              <a:rPr lang="ru-RU" sz="2400" dirty="0">
                <a:latin typeface="Bookman Old Style" panose="02050604050505020204" pitchFamily="18" charset="0"/>
              </a:rPr>
              <a:t> T16, </a:t>
            </a:r>
            <a:r>
              <a:rPr lang="ru-RU" sz="2400" dirty="0" err="1">
                <a:latin typeface="Bookman Old Style" panose="02050604050505020204" pitchFamily="18" charset="0"/>
              </a:rPr>
              <a:t>out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TResult</a:t>
            </a:r>
            <a:r>
              <a:rPr lang="ru-RU" sz="2400" dirty="0">
                <a:latin typeface="Bookman Old Style" panose="02050604050505020204" pitchFamily="18" charset="0"/>
              </a:rPr>
              <a:t>&gt;(), то есть может принимать до 16 параметров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result1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DoOperation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(6,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DoubleNumber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12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(result1);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result2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DoOperation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(6,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SquareNumber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36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(result2);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DoOperation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n,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Func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operation) =&gt; operation(n);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DoubleNumber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n) =&gt; 2 * n;</a:t>
            </a:r>
          </a:p>
          <a:p>
            <a:r>
              <a:rPr lang="pt-B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pt-B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SquareNumber(</a:t>
            </a:r>
            <a:r>
              <a:rPr lang="pt-B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pt-B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n) =&gt; n * n;</a:t>
            </a:r>
            <a:endParaRPr lang="ru-RU" sz="22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6810" y="3624153"/>
            <a:ext cx="752580" cy="1257475"/>
          </a:xfrm>
          <a:prstGeom prst="rect">
            <a:avLst/>
          </a:prstGeom>
        </p:spPr>
      </p:pic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Func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35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События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654356"/>
            <a:ext cx="1219199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События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— это особый вид многоадресного делегата, который может вызываться только из класса (или производных классов) или структуры, где они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объявлены.</a:t>
            </a:r>
            <a:endParaRPr lang="ru-RU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Если другие классы или структуры подписываются на событие, их методы обработчиков событий будут вызываться, когда класс </a:t>
            </a:r>
            <a:r>
              <a:rPr lang="ru-RU" sz="2400" dirty="0" smtClean="0">
                <a:latin typeface="Bookman Old Style" panose="02050604050505020204" pitchFamily="18" charset="0"/>
              </a:rPr>
              <a:t>будет </a:t>
            </a:r>
            <a:r>
              <a:rPr lang="ru-RU" sz="2400" dirty="0">
                <a:latin typeface="Bookman Old Style" panose="02050604050505020204" pitchFamily="18" charset="0"/>
              </a:rPr>
              <a:t>вызывать событие.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События </a:t>
            </a:r>
            <a:r>
              <a:rPr lang="ru-RU" sz="2400" dirty="0">
                <a:latin typeface="Bookman Old Style" panose="02050604050505020204" pitchFamily="18" charset="0"/>
              </a:rPr>
              <a:t>сигнализируют системе о том, что произошло определенное действие. И если нам надо отследить эти действия, то как раз мы можем применять события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01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Например</a:t>
            </a:r>
            <a:r>
              <a:rPr lang="ru-RU" sz="2400" dirty="0">
                <a:latin typeface="Bookman Old Style" panose="02050604050505020204" pitchFamily="18" charset="0"/>
              </a:rPr>
              <a:t>, возьмем следующий класс, который описывает банковский счет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Account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сумма на счете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в конструкторе устанавливаем начальную сумму на счете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Account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sum) =&gt; Sum = sum;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добавление средств на счет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Put(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sum) =&gt; Sum += sum;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списание средств со счета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Take(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(Sum &gt;= sum)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Sum -= sum;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20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 конструкторе устанавливаем начальную сумму, которая хранится в свойстве </a:t>
            </a:r>
            <a:r>
              <a:rPr lang="ru-RU" sz="2400" dirty="0" err="1">
                <a:latin typeface="Bookman Old Style" panose="02050604050505020204" pitchFamily="18" charset="0"/>
              </a:rPr>
              <a:t>Sum</a:t>
            </a:r>
            <a:r>
              <a:rPr lang="ru-RU" sz="2400" dirty="0">
                <a:latin typeface="Bookman Old Style" panose="02050604050505020204" pitchFamily="18" charset="0"/>
              </a:rPr>
              <a:t>. С помощью метода </a:t>
            </a:r>
            <a:r>
              <a:rPr lang="ru-RU" sz="2400" dirty="0" err="1">
                <a:latin typeface="Bookman Old Style" panose="02050604050505020204" pitchFamily="18" charset="0"/>
              </a:rPr>
              <a:t>Put</a:t>
            </a:r>
            <a:r>
              <a:rPr lang="ru-RU" sz="2400" dirty="0">
                <a:latin typeface="Bookman Old Style" panose="02050604050505020204" pitchFamily="18" charset="0"/>
              </a:rPr>
              <a:t> мы можем добавить средства на счет, а с помощью метода </a:t>
            </a:r>
            <a:r>
              <a:rPr lang="ru-RU" sz="2400" dirty="0" err="1">
                <a:latin typeface="Bookman Old Style" panose="02050604050505020204" pitchFamily="18" charset="0"/>
              </a:rPr>
              <a:t>Take</a:t>
            </a:r>
            <a:r>
              <a:rPr lang="ru-RU" sz="2400" dirty="0">
                <a:latin typeface="Bookman Old Style" panose="02050604050505020204" pitchFamily="18" charset="0"/>
              </a:rPr>
              <a:t>, наоборот, снять деньги со счета. Попробуем использовать класс в программе - создать счет, положить и снять с него деньги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Account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Account(100);</a:t>
            </a: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account.Put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(20);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добавляем на счет 20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Сумма на счете: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account.Sum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account.Take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(70);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пытаемся снять со счета 70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Сумма на счете: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account.Sum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account.Take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(180);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пытаемся снять со счета 180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Сумма на счете: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account.Sum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5401106"/>
            <a:ext cx="5257800" cy="145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12192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Пример. </a:t>
            </a:r>
            <a:r>
              <a:rPr lang="ru-RU" sz="2400" dirty="0" smtClean="0">
                <a:latin typeface="Bookman Old Style" panose="02050604050505020204" pitchFamily="18" charset="0"/>
              </a:rPr>
              <a:t>Запишем класс для перечисления чисел Фибоначчи: 0, 1, 1, 2, 3, 5, 8, 11 …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Данная последовательность бесконечная, как это можно реализовать в </a:t>
            </a:r>
            <a:r>
              <a:rPr lang="en-US" sz="2400" dirty="0" smtClean="0">
                <a:latin typeface="Bookman Old Style" panose="02050604050505020204" pitchFamily="18" charset="0"/>
              </a:rPr>
              <a:t>C#</a:t>
            </a:r>
            <a:r>
              <a:rPr lang="ru-RU" sz="2400" dirty="0" smtClean="0">
                <a:latin typeface="Bookman Old Style" panose="02050604050505020204" pitchFamily="18" charset="0"/>
              </a:rPr>
              <a:t>, ведь нельзя создать массив бесконечной длины? 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рамках примера начнем последовательность с 1.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FibonachiEnumerator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previous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current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Current =&gt; current;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IEnumerator.Current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=&gt; current;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Dispose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Освобождение памяти при удалении объекта </a:t>
            </a:r>
            <a:r>
              <a:rPr lang="en-US" sz="24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Fibonachi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37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Все операции работают как и положено. Но что если мы хотим уведомлять пользователя о результатах его операций. Мы могли бы, например, для этого изменить метод </a:t>
            </a:r>
            <a:r>
              <a:rPr lang="ru-RU" sz="2400" dirty="0" err="1">
                <a:latin typeface="Bookman Old Style" panose="02050604050505020204" pitchFamily="18" charset="0"/>
              </a:rPr>
              <a:t>Put</a:t>
            </a:r>
            <a:r>
              <a:rPr lang="ru-RU" sz="2400" dirty="0">
                <a:latin typeface="Bookman Old Style" panose="02050604050505020204" pitchFamily="18" charset="0"/>
              </a:rPr>
              <a:t> следующим образом: 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Put(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Sum += sum;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$"На счет поступило: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sum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Однако, если наш класс будет использовать другой разработчик и ему не нужен будет вывод на консоль, а некоторое свое действие. Или даже нам самим было бы удобнее определять способ уведомления в зависимости от </a:t>
            </a:r>
            <a:r>
              <a:rPr lang="ru-RU" sz="2400" dirty="0" smtClean="0">
                <a:latin typeface="Bookman Old Style" panose="02050604050505020204" pitchFamily="18" charset="0"/>
              </a:rPr>
              <a:t>проекта и т.п. Тогда нам потребуются события.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01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Определение и вызов </a:t>
            </a:r>
            <a:r>
              <a:rPr lang="ru-RU" sz="2400" b="1" dirty="0" smtClean="0">
                <a:latin typeface="Bookman Old Style" panose="02050604050505020204" pitchFamily="18" charset="0"/>
              </a:rPr>
              <a:t>событий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События объявляются в классе с помощью ключевого слова </a:t>
            </a:r>
            <a:r>
              <a:rPr lang="ru-RU" sz="2400" dirty="0" err="1">
                <a:latin typeface="Bookman Old Style" panose="02050604050505020204" pitchFamily="18" charset="0"/>
              </a:rPr>
              <a:t>event</a:t>
            </a:r>
            <a:r>
              <a:rPr lang="ru-RU" sz="2400" dirty="0">
                <a:latin typeface="Bookman Old Style" panose="02050604050505020204" pitchFamily="18" charset="0"/>
              </a:rPr>
              <a:t>, после которого указывается тип делегата, который представляет событие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AccountHandler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message);</a:t>
            </a: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event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AccountHandler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Notify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 данном случае вначале определяется делегат </a:t>
            </a:r>
            <a:r>
              <a:rPr lang="ru-RU" sz="2400" dirty="0" err="1">
                <a:latin typeface="Bookman Old Style" panose="02050604050505020204" pitchFamily="18" charset="0"/>
              </a:rPr>
              <a:t>AccountHandler</a:t>
            </a:r>
            <a:r>
              <a:rPr lang="ru-RU" sz="2400" dirty="0">
                <a:latin typeface="Bookman Old Style" panose="02050604050505020204" pitchFamily="18" charset="0"/>
              </a:rPr>
              <a:t>, который принимает один параметр типа </a:t>
            </a:r>
            <a:r>
              <a:rPr lang="ru-RU" sz="2400" dirty="0" err="1">
                <a:latin typeface="Bookman Old Style" panose="02050604050505020204" pitchFamily="18" charset="0"/>
              </a:rPr>
              <a:t>string</a:t>
            </a:r>
            <a:r>
              <a:rPr lang="ru-RU" sz="2400" dirty="0">
                <a:latin typeface="Bookman Old Style" panose="02050604050505020204" pitchFamily="18" charset="0"/>
              </a:rPr>
              <a:t>. Затем с помощью ключевого слова </a:t>
            </a:r>
            <a:r>
              <a:rPr lang="ru-RU" sz="2400" dirty="0" err="1">
                <a:latin typeface="Bookman Old Style" panose="02050604050505020204" pitchFamily="18" charset="0"/>
              </a:rPr>
              <a:t>event</a:t>
            </a:r>
            <a:r>
              <a:rPr lang="ru-RU" sz="2400" dirty="0">
                <a:latin typeface="Bookman Old Style" panose="02050604050505020204" pitchFamily="18" charset="0"/>
              </a:rPr>
              <a:t> определяется событие с именем </a:t>
            </a:r>
            <a:r>
              <a:rPr lang="ru-RU" sz="2400" dirty="0" err="1">
                <a:latin typeface="Bookman Old Style" panose="02050604050505020204" pitchFamily="18" charset="0"/>
              </a:rPr>
              <a:t>Notify</a:t>
            </a:r>
            <a:r>
              <a:rPr lang="ru-RU" sz="2400" dirty="0">
                <a:latin typeface="Bookman Old Style" panose="02050604050505020204" pitchFamily="18" charset="0"/>
              </a:rPr>
              <a:t>, которое представляет делегат </a:t>
            </a:r>
            <a:r>
              <a:rPr lang="ru-RU" sz="2400" dirty="0" err="1">
                <a:latin typeface="Bookman Old Style" panose="02050604050505020204" pitchFamily="18" charset="0"/>
              </a:rPr>
              <a:t>AccountHandler</a:t>
            </a:r>
            <a:r>
              <a:rPr lang="ru-RU" sz="2400" dirty="0">
                <a:latin typeface="Bookman Old Style" panose="02050604050505020204" pitchFamily="18" charset="0"/>
              </a:rPr>
              <a:t>. Название для события может быть произвольным, но в любом случае оно должно представлять некоторый делегат.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33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Account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AccountHandler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message);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event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AccountHandler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Notify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1.Определение </a:t>
            </a:r>
            <a:r>
              <a:rPr lang="en-US" sz="2400" dirty="0" err="1" smtClean="0">
                <a:solidFill>
                  <a:srgbClr val="008000"/>
                </a:solidFill>
                <a:latin typeface="Cascadia Mono" panose="020B0609020000020004" pitchFamily="49" charset="0"/>
              </a:rPr>
              <a:t>события</a:t>
            </a:r>
            <a:endParaRPr lang="en-US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Account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sum) =&gt; Sum = sum;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Put(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Sum += sum;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Notify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?.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Invoke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$"На счет поступило: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sum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2.Вызов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89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Take(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(Sum &gt;= sum)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Sum -= sum;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Notify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?.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Invoke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$"Со счета снято: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sum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2.Вызов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   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Notify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?.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Invoke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$"Недостаточно денег на счете. Текущий баланс: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Sum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Теперь с помощью события </a:t>
            </a:r>
            <a:r>
              <a:rPr lang="ru-RU" sz="2400" dirty="0" err="1">
                <a:latin typeface="Bookman Old Style" panose="02050604050505020204" pitchFamily="18" charset="0"/>
              </a:rPr>
              <a:t>Notify</a:t>
            </a:r>
            <a:r>
              <a:rPr lang="ru-RU" sz="2400" dirty="0">
                <a:latin typeface="Bookman Old Style" panose="02050604050505020204" pitchFamily="18" charset="0"/>
              </a:rPr>
              <a:t> мы уведомляем систему о том, что были добавлены средства и о том, что средства сняты со счета или на счете недостаточно средств.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03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Добавление обработчика </a:t>
            </a:r>
            <a:r>
              <a:rPr lang="ru-RU" sz="2400" b="1" dirty="0" smtClean="0">
                <a:latin typeface="Bookman Old Style" panose="02050604050505020204" pitchFamily="18" charset="0"/>
              </a:rPr>
              <a:t>события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С событием может быть связан один или несколько обработчиков. Обработчики событий - это именно то, что выполняется при вызове событий. Нередко в качестве обработчиков событий применяются методы. Каждый обработчик событий по списку параметров и возвращаемому типу должен соответствовать делегату, который представляет событие. Для добавления обработчика события применяется операция </a:t>
            </a:r>
            <a:r>
              <a:rPr lang="ru-RU" sz="2400" dirty="0" smtClean="0">
                <a:latin typeface="Bookman Old Style" panose="02050604050505020204" pitchFamily="18" charset="0"/>
              </a:rPr>
              <a:t>+=: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Определим обработчики для события </a:t>
            </a:r>
            <a:r>
              <a:rPr lang="ru-RU" sz="2400" dirty="0" err="1">
                <a:latin typeface="Bookman Old Style" panose="02050604050505020204" pitchFamily="18" charset="0"/>
              </a:rPr>
              <a:t>Notify</a:t>
            </a:r>
            <a:r>
              <a:rPr lang="ru-RU" sz="2400" dirty="0">
                <a:latin typeface="Bookman Old Style" panose="02050604050505020204" pitchFamily="18" charset="0"/>
              </a:rPr>
              <a:t>, чтобы получить в программе нужные уведомления: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09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Account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Account(100);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account.Notify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+=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DisplayMessage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Добавляем обработчик для события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Notify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account.Put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(20);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добавляем на счет 20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Сумма на счете: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account.Sum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account.Take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(70);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пытаемся снять со счета 70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Сумма на счете: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account.Sum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account.Take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(180);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пытаемся снять со счета 180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Сумма на счете: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account.Sum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DisplayMessage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message)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(message);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40293"/>
            <a:ext cx="12192000" cy="281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5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Передача данных </a:t>
            </a:r>
            <a:r>
              <a:rPr lang="ru-RU" sz="2400" b="1" dirty="0" smtClean="0">
                <a:latin typeface="Bookman Old Style" panose="02050604050505020204" pitchFamily="18" charset="0"/>
              </a:rPr>
              <a:t>события</a:t>
            </a:r>
            <a:endParaRPr lang="en-US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Нередко при возникновении события обработчику события требуется передать некоторую информацию о событии. Например, добавим и в нашу программу новый класс </a:t>
            </a:r>
            <a:r>
              <a:rPr lang="ru-RU" sz="2400" dirty="0" err="1">
                <a:latin typeface="Bookman Old Style" panose="02050604050505020204" pitchFamily="18" charset="0"/>
              </a:rPr>
              <a:t>AccountEventArgs</a:t>
            </a:r>
            <a:r>
              <a:rPr lang="ru-RU" sz="2400" dirty="0">
                <a:latin typeface="Bookman Old Style" panose="02050604050505020204" pitchFamily="18" charset="0"/>
              </a:rPr>
              <a:t> со следующим кодом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AccountEventArgs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Сообщение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Message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Сумма, на которую изменился счет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AccountEventArgs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message,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Message = message;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Sum = sum;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39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Account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AccountHandler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(Account sender,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AccountEventArgs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event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AccountHandler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Notify;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Account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sum) =&gt; Sum = sum;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Put(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Sum += sum;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Notify?.Invoke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AccountEventArgs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На счет поступило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sum}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sum));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07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Take(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(Sum &gt;= sum)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Sum -= sum;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Notify?.Invoke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AccountEventArgs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Сумма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sum}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снята со счета"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sum));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Notify?.Invoke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AccountEventArgs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Недостаточно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денег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на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счете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sum));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82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По сравнению с предыдущей версией класса </a:t>
            </a:r>
            <a:r>
              <a:rPr lang="ru-RU" sz="2400" dirty="0" err="1">
                <a:latin typeface="Bookman Old Style" panose="02050604050505020204" pitchFamily="18" charset="0"/>
              </a:rPr>
              <a:t>Account</a:t>
            </a:r>
            <a:r>
              <a:rPr lang="ru-RU" sz="2400" dirty="0">
                <a:latin typeface="Bookman Old Style" panose="02050604050505020204" pitchFamily="18" charset="0"/>
              </a:rPr>
              <a:t> здесь изменилось только количество параметров у делегата и соответственно количество параметров при вызове события. Теперь делегат </a:t>
            </a:r>
            <a:r>
              <a:rPr lang="ru-RU" sz="2400" dirty="0" err="1">
                <a:latin typeface="Bookman Old Style" panose="02050604050505020204" pitchFamily="18" charset="0"/>
              </a:rPr>
              <a:t>AccountHandler</a:t>
            </a:r>
            <a:r>
              <a:rPr lang="ru-RU" sz="2400" dirty="0">
                <a:latin typeface="Bookman Old Style" panose="02050604050505020204" pitchFamily="18" charset="0"/>
              </a:rPr>
              <a:t> в качестве первого параметра принимает объект, который вызвал событие, то есть текущий объект </a:t>
            </a:r>
            <a:r>
              <a:rPr lang="ru-RU" sz="2400" dirty="0" err="1">
                <a:latin typeface="Bookman Old Style" panose="02050604050505020204" pitchFamily="18" charset="0"/>
              </a:rPr>
              <a:t>Account</a:t>
            </a:r>
            <a:r>
              <a:rPr lang="ru-RU" sz="2400" dirty="0">
                <a:latin typeface="Bookman Old Style" panose="02050604050505020204" pitchFamily="18" charset="0"/>
              </a:rPr>
              <a:t>. А в качестве второго параметра принимает объект </a:t>
            </a:r>
            <a:r>
              <a:rPr lang="ru-RU" sz="2400" dirty="0" err="1">
                <a:latin typeface="Bookman Old Style" panose="02050604050505020204" pitchFamily="18" charset="0"/>
              </a:rPr>
              <a:t>AccountEventArgs</a:t>
            </a:r>
            <a:r>
              <a:rPr lang="ru-RU" sz="2400" dirty="0">
                <a:latin typeface="Bookman Old Style" panose="02050604050505020204" pitchFamily="18" charset="0"/>
              </a:rPr>
              <a:t>, который хранит информацию о событии, получаемую через конструктор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90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    // Переход к следующему элементу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MoveNext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next = current + previous;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previous = current;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current = next;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Сброс к начальному значению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Reset()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previous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current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42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Теперь </a:t>
            </a:r>
            <a:r>
              <a:rPr lang="ru-RU" sz="2400" dirty="0">
                <a:latin typeface="Bookman Old Style" panose="02050604050505020204" pitchFamily="18" charset="0"/>
              </a:rPr>
              <a:t>изменим основную программу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Account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Account(100);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acc.Notify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+=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DisplayMessage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acc.Put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(20);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acc.Take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(70);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acc.Take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(150);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DisplayMessage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(Account sender,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AccountEventArgs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Сумма транзакции: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e.Sum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e.Message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Текущая сумма на счете: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sender.Sum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422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По сравнению с предыдущим вариантом здесь мы только изменяем количество параметров и их использования в обработчике </a:t>
            </a:r>
            <a:r>
              <a:rPr lang="ru-RU" sz="2400" dirty="0" err="1">
                <a:latin typeface="Bookman Old Style" panose="02050604050505020204" pitchFamily="18" charset="0"/>
              </a:rPr>
              <a:t>DisplayMessage</a:t>
            </a:r>
            <a:r>
              <a:rPr lang="ru-RU" sz="2400" dirty="0">
                <a:latin typeface="Bookman Old Style" panose="02050604050505020204" pitchFamily="18" charset="0"/>
              </a:rPr>
              <a:t>. Благодаря первому параметру в методе можно получить информацию об отправителе события - счете, с которым производится операция. А через второй параметр можно получить </a:t>
            </a:r>
            <a:r>
              <a:rPr lang="ru-RU" sz="2400" dirty="0" smtClean="0">
                <a:latin typeface="Bookman Old Style" panose="02050604050505020204" pitchFamily="18" charset="0"/>
              </a:rPr>
              <a:t>информацию </a:t>
            </a:r>
            <a:r>
              <a:rPr lang="ru-RU" sz="2400" dirty="0">
                <a:latin typeface="Bookman Old Style" panose="02050604050505020204" pitchFamily="18" charset="0"/>
              </a:rPr>
              <a:t>о состоянии операции.</a:t>
            </a:r>
            <a:endParaRPr lang="ru-RU" sz="2400" dirty="0">
              <a:latin typeface="Cascadia Mono" panose="020B06090200000200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8091" y="2799420"/>
            <a:ext cx="6623907" cy="405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67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" y="654356"/>
            <a:ext cx="1219199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err="1" smtClean="0">
                <a:latin typeface="Bookman Old Style" panose="02050604050505020204" pitchFamily="18" charset="0"/>
              </a:rPr>
              <a:t>IEnumerable</a:t>
            </a:r>
            <a:endParaRPr lang="en-US" sz="2400" b="1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latin typeface="Bookman Old Style" panose="02050604050505020204" pitchFamily="18" charset="0"/>
              </a:rPr>
              <a:t>Metanit</a:t>
            </a:r>
            <a:r>
              <a:rPr lang="en-US" sz="2400" dirty="0" smtClean="0">
                <a:latin typeface="Bookman Old Style" panose="02050604050505020204" pitchFamily="18" charset="0"/>
              </a:rPr>
              <a:t>: </a:t>
            </a:r>
            <a:r>
              <a:rPr lang="en-US" sz="2400" dirty="0">
                <a:latin typeface="Bookman Old Style" panose="02050604050505020204" pitchFamily="18" charset="0"/>
                <a:hlinkClick r:id="rId3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3"/>
              </a:rPr>
              <a:t>metanit.com/sharp/tutorial/4.11.php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Bookman Old Style" panose="02050604050505020204" pitchFamily="18" charset="0"/>
              </a:rPr>
              <a:t>ulearn.me: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  <a:hlinkClick r:id="rId4"/>
              </a:rPr>
              <a:t>https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  <a:hlinkClick r:id="rId4"/>
              </a:rPr>
              <a:t>://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  <a:hlinkClick r:id="rId4"/>
              </a:rPr>
              <a:t>ulearn.me/Course/BasicProgramming2/foreach_IEnumerable_i_IEnumerator_49c485c2-d2a7-4362-a473-5757719bd002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Делегаты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Bookman Old Style" panose="02050604050505020204" pitchFamily="18" charset="0"/>
              </a:rPr>
              <a:t>Metanit</a:t>
            </a:r>
            <a:r>
              <a:rPr lang="en-US" sz="2400" dirty="0">
                <a:latin typeface="Bookman Old Style" panose="02050604050505020204" pitchFamily="18" charset="0"/>
              </a:rPr>
              <a:t>: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  <a:hlinkClick r:id="rId5"/>
              </a:rPr>
              <a:t>https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  <a:hlinkClick r:id="rId5"/>
              </a:rPr>
              <a:t>://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  <a:hlinkClick r:id="rId5"/>
              </a:rPr>
              <a:t>metanit.com/sharp/tutorial/3.13.php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ulearn.me: 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  <a:hlinkClick r:id="rId6"/>
              </a:rPr>
              <a:t>https://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  <a:hlinkClick r:id="rId6"/>
              </a:rPr>
              <a:t>ulearn.me/course/basicprogramming2/Postanovka_problemy_139a55f6-8e6a-4178-bccc-a152a5eecea5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Полезные материалы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19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" y="0"/>
            <a:ext cx="1219199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Анонимные методы</a:t>
            </a:r>
            <a:endParaRPr lang="en-US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latin typeface="Bookman Old Style" panose="02050604050505020204" pitchFamily="18" charset="0"/>
              </a:rPr>
              <a:t>Metanit</a:t>
            </a:r>
            <a:r>
              <a:rPr lang="en-US" sz="2400" dirty="0">
                <a:latin typeface="Bookman Old Style" panose="02050604050505020204" pitchFamily="18" charset="0"/>
              </a:rPr>
              <a:t>: </a:t>
            </a:r>
            <a:r>
              <a:rPr lang="en-US" sz="2400" dirty="0">
                <a:latin typeface="Bookman Old Style" panose="02050604050505020204" pitchFamily="18" charset="0"/>
                <a:hlinkClick r:id="rId3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3"/>
              </a:rPr>
              <a:t>metanit.com/sharp/tutorial/3.15.php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Bookman Old Style" panose="02050604050505020204" pitchFamily="18" charset="0"/>
              </a:rPr>
              <a:t>ulearn.me: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  <a:hlinkClick r:id="rId4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4"/>
              </a:rPr>
              <a:t>ulearn.me/course/basicprogramming2/Anonimnye_delegaty_2bc96d7f-5e2e-41da-921f-cdbf7d139f76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Лямбды</a:t>
            </a:r>
            <a:endParaRPr lang="en-US" sz="2400" b="1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Bookman Old Style" panose="02050604050505020204" pitchFamily="18" charset="0"/>
              </a:rPr>
              <a:t>Metanit</a:t>
            </a:r>
            <a:r>
              <a:rPr lang="en-US" sz="2400" dirty="0">
                <a:latin typeface="Bookman Old Style" panose="02050604050505020204" pitchFamily="18" charset="0"/>
              </a:rPr>
              <a:t>: </a:t>
            </a:r>
            <a:r>
              <a:rPr lang="en-US" sz="2400" dirty="0">
                <a:latin typeface="Bookman Old Style" panose="02050604050505020204" pitchFamily="18" charset="0"/>
                <a:hlinkClick r:id="rId5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5"/>
              </a:rPr>
              <a:t>metanit.com/sharp/tutorial/3.16.php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Bookman Old Style" panose="02050604050505020204" pitchFamily="18" charset="0"/>
              </a:rPr>
              <a:t>ulearn.me: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  <a:hlinkClick r:id="rId6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6"/>
              </a:rPr>
              <a:t>ulearn.me/course/basicprogramming2/Lyambda_vyrazheniya_86a4a3bb-6771-4332-aae6-4f867addc1fb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2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" y="0"/>
            <a:ext cx="121919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События</a:t>
            </a:r>
            <a:endParaRPr lang="en-US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latin typeface="Bookman Old Style" panose="02050604050505020204" pitchFamily="18" charset="0"/>
              </a:rPr>
              <a:t>Metanit</a:t>
            </a:r>
            <a:r>
              <a:rPr lang="en-US" sz="2400" dirty="0">
                <a:latin typeface="Bookman Old Style" panose="02050604050505020204" pitchFamily="18" charset="0"/>
              </a:rPr>
              <a:t>: </a:t>
            </a:r>
            <a:r>
              <a:rPr lang="en-US" sz="2400" dirty="0">
                <a:latin typeface="Bookman Old Style" panose="02050604050505020204" pitchFamily="18" charset="0"/>
                <a:hlinkClick r:id="rId3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3"/>
              </a:rPr>
              <a:t>metanit.com/sharp/tutorial/3.14.php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Bookman Old Style" panose="02050604050505020204" pitchFamily="18" charset="0"/>
              </a:rPr>
              <a:t>ulearn.me: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  <a:hlinkClick r:id="rId4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4"/>
              </a:rPr>
              <a:t>ulearn.me/course/basicprogramming2/Mul_tikast_delegaty_i_sobytiya_ccc66cde-f0e3-401c-8142-35af428cc3dd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30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1219200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Bookman Old Style" panose="02050604050505020204" pitchFamily="18" charset="0"/>
              </a:rPr>
              <a:t>Создадим класс, использующий данный </a:t>
            </a:r>
            <a:r>
              <a:rPr lang="ru-RU" sz="2400" dirty="0" err="1" smtClean="0">
                <a:latin typeface="Bookman Old Style" panose="02050604050505020204" pitchFamily="18" charset="0"/>
              </a:rPr>
              <a:t>перечислитель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Числа будут выводиться до бесконечности (пока не переполнится </a:t>
            </a:r>
            <a:r>
              <a:rPr lang="en-US" sz="2400" dirty="0">
                <a:latin typeface="Bookman Old Style" panose="02050604050505020204" pitchFamily="18" charset="0"/>
              </a:rPr>
              <a:t>Int32</a:t>
            </a:r>
            <a:r>
              <a:rPr lang="ru-RU" sz="2400" dirty="0">
                <a:latin typeface="Bookman Old Style" panose="02050604050505020204" pitchFamily="18" charset="0"/>
              </a:rPr>
              <a:t>).</a:t>
            </a:r>
          </a:p>
          <a:p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fibonachi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Fibonachi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f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fibonachi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2400" dirty="0">
                <a:latin typeface="Consolas" panose="020B0609020204030204" pitchFamily="49" charset="0"/>
              </a:rPr>
              <a:t>{f}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Thread.Sleep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1000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Задержка 1 секунда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Fibonachi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GetEnumerator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FibonachiEnumerator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&gt;.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GetEnumerator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&gt;)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GetEnumerator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79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1038637"/>
            <a:ext cx="12192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На основе данного класса можно создать коллекцию чисел Фибоначчи произвольной длины: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System.Collections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fibonachi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Fibonachi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numbers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fibonachi.Take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 помощью метода </a:t>
            </a:r>
            <a:r>
              <a:rPr lang="en-US" sz="2400" dirty="0" smtClean="0">
                <a:latin typeface="Bookman Old Style" panose="02050604050505020204" pitchFamily="18" charset="0"/>
              </a:rPr>
              <a:t>Take </a:t>
            </a:r>
            <a:r>
              <a:rPr lang="ru-RU" sz="2400" dirty="0" smtClean="0">
                <a:latin typeface="Bookman Old Style" panose="02050604050505020204" pitchFamily="18" charset="0"/>
              </a:rPr>
              <a:t>запрашиваем 100 элементов, с помощью </a:t>
            </a:r>
            <a:r>
              <a:rPr lang="en-US" sz="2400" dirty="0" err="1" smtClean="0">
                <a:latin typeface="Bookman Old Style" panose="02050604050505020204" pitchFamily="18" charset="0"/>
              </a:rPr>
              <a:t>ToList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добавляем их в список.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r="39516" b="86952"/>
          <a:stretch/>
        </p:blipFill>
        <p:spPr>
          <a:xfrm>
            <a:off x="0" y="0"/>
            <a:ext cx="12192000" cy="103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35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19603" y="0"/>
            <a:ext cx="1221160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Тип </a:t>
            </a:r>
            <a:r>
              <a:rPr lang="en-US" sz="2400" b="1" dirty="0" err="1">
                <a:latin typeface="Bookman Old Style" panose="02050604050505020204" pitchFamily="18" charset="0"/>
              </a:rPr>
              <a:t>IEnumerable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не стоит путать с коллекциями, например, </a:t>
            </a:r>
            <a:r>
              <a:rPr lang="en-US" sz="2400" dirty="0">
                <a:latin typeface="Bookman Old Style" panose="02050604050505020204" pitchFamily="18" charset="0"/>
              </a:rPr>
              <a:t>List </a:t>
            </a:r>
            <a:r>
              <a:rPr lang="ru-RU" sz="2400" dirty="0">
                <a:latin typeface="Bookman Old Style" panose="02050604050505020204" pitchFamily="18" charset="0"/>
              </a:rPr>
              <a:t>или массивом. </a:t>
            </a:r>
            <a:r>
              <a:rPr lang="en-US" sz="2400" b="1" dirty="0" err="1">
                <a:latin typeface="Bookman Old Style" panose="02050604050505020204" pitchFamily="18" charset="0"/>
              </a:rPr>
              <a:t>IEnumerable</a:t>
            </a:r>
            <a:r>
              <a:rPr lang="ru-RU" sz="2400" dirty="0">
                <a:latin typeface="Bookman Old Style" panose="02050604050505020204" pitchFamily="18" charset="0"/>
              </a:rPr>
              <a:t> не имеет размера и не содержит объекты. Он предназначен для получения объектов по требованию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numbers =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fibonachi.Take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Вопрос </a:t>
            </a:r>
            <a:r>
              <a:rPr lang="ru-RU" sz="2400" dirty="0" smtClean="0">
                <a:latin typeface="Bookman Old Style" panose="02050604050505020204" pitchFamily="18" charset="0"/>
              </a:rPr>
              <a:t>какие объекты будут лежать в </a:t>
            </a:r>
            <a:r>
              <a:rPr lang="en-US" sz="2400" dirty="0" smtClean="0">
                <a:latin typeface="Bookman Old Style" panose="02050604050505020204" pitchFamily="18" charset="0"/>
              </a:rPr>
              <a:t>numbers?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-19604" y="3094550"/>
            <a:ext cx="1221160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Ответ: </a:t>
            </a:r>
            <a:r>
              <a:rPr lang="ru-RU" sz="2400" b="1" dirty="0" smtClean="0">
                <a:latin typeface="Bookman Old Style" panose="02050604050505020204" pitchFamily="18" charset="0"/>
              </a:rPr>
              <a:t>никакие. </a:t>
            </a:r>
            <a:r>
              <a:rPr lang="en-US" sz="2400" dirty="0" smtClean="0">
                <a:latin typeface="Bookman Old Style" panose="02050604050505020204" pitchFamily="18" charset="0"/>
              </a:rPr>
              <a:t>numbers </a:t>
            </a:r>
            <a:r>
              <a:rPr lang="ru-RU" sz="2400" dirty="0" smtClean="0">
                <a:latin typeface="Bookman Old Style" panose="02050604050505020204" pitchFamily="18" charset="0"/>
              </a:rPr>
              <a:t>имеет тип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IEnumerable</a:t>
            </a:r>
            <a:r>
              <a:rPr lang="en-US" sz="2400" b="1" dirty="0" smtClean="0">
                <a:latin typeface="Bookman Old Style" panose="02050604050505020204" pitchFamily="18" charset="0"/>
              </a:rPr>
              <a:t>&lt;double&gt;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это означает, что </a:t>
            </a:r>
            <a:r>
              <a:rPr lang="en-US" sz="2400" b="1" dirty="0" smtClean="0">
                <a:latin typeface="Bookman Old Style" panose="02050604050505020204" pitchFamily="18" charset="0"/>
              </a:rPr>
              <a:t>numbers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это перечисление, которое по запросу будет возвращать объекты типа </a:t>
            </a:r>
            <a:r>
              <a:rPr lang="en-US" sz="2400" b="1" dirty="0" smtClean="0">
                <a:latin typeface="Bookman Old Style" panose="02050604050505020204" pitchFamily="18" charset="0"/>
              </a:rPr>
              <a:t>double</a:t>
            </a:r>
            <a:r>
              <a:rPr lang="en-US" sz="2400" dirty="0" smtClean="0">
                <a:latin typeface="Bookman Old Style" panose="02050604050505020204" pitchFamily="18" charset="0"/>
              </a:rPr>
              <a:t>. </a:t>
            </a:r>
            <a:r>
              <a:rPr lang="ru-RU" sz="2400" dirty="0" smtClean="0">
                <a:latin typeface="Bookman Old Style" panose="02050604050505020204" pitchFamily="18" charset="0"/>
              </a:rPr>
              <a:t>Получать </a:t>
            </a:r>
            <a:r>
              <a:rPr lang="ru-RU" sz="2400" dirty="0">
                <a:latin typeface="Bookman Old Style" panose="02050604050505020204" pitchFamily="18" charset="0"/>
              </a:rPr>
              <a:t>объекты </a:t>
            </a:r>
            <a:r>
              <a:rPr lang="ru-RU" sz="2400" dirty="0" smtClean="0">
                <a:latin typeface="Bookman Old Style" panose="02050604050505020204" pitchFamily="18" charset="0"/>
              </a:rPr>
              <a:t>оно будет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находу</a:t>
            </a:r>
            <a:r>
              <a:rPr lang="ru-RU" sz="2400" dirty="0" smtClean="0">
                <a:latin typeface="Bookman Old Style" panose="02050604050505020204" pitchFamily="18" charset="0"/>
              </a:rPr>
              <a:t> из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fibonachi</a:t>
            </a:r>
            <a:r>
              <a:rPr lang="ru-RU" sz="2400" dirty="0" smtClean="0">
                <a:latin typeface="Bookman Old Style" panose="02050604050505020204" pitchFamily="18" charset="0"/>
              </a:rPr>
              <a:t>, никаких заранее созданных массивов для хранения объектов здесь нет!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Чтобы запросить объекты, нужно написать, например,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ToList</a:t>
            </a:r>
            <a:r>
              <a:rPr lang="en-US" sz="2400" dirty="0" smtClean="0">
                <a:latin typeface="Bookman Old Style" panose="02050604050505020204" pitchFamily="18" charset="0"/>
              </a:rPr>
              <a:t>, </a:t>
            </a:r>
            <a:r>
              <a:rPr lang="ru-RU" sz="2400" dirty="0" smtClean="0">
                <a:latin typeface="Bookman Old Style" panose="02050604050505020204" pitchFamily="18" charset="0"/>
              </a:rPr>
              <a:t>или обратиться в цикле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foreach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и т.п.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62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19603" y="0"/>
            <a:ext cx="12211603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Bookman Old Style" panose="02050604050505020204" pitchFamily="18" charset="0"/>
              </a:rPr>
              <a:t>С типом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IEnumerable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тесно связан оператор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yield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return</a:t>
            </a:r>
            <a:r>
              <a:rPr lang="ru-RU" sz="2400" dirty="0" smtClean="0">
                <a:latin typeface="Bookman Old Style" panose="02050604050505020204" pitchFamily="18" charset="0"/>
              </a:rPr>
              <a:t>. Данный оператор означает, что при последующем вызове метода мы зайдем на том месте, где вышли.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/>
            <a:r>
              <a:rPr lang="ru-RU" sz="2400" dirty="0" smtClean="0">
                <a:latin typeface="Bookman Old Style" panose="02050604050505020204" pitchFamily="18" charset="0"/>
              </a:rPr>
              <a:t>Рассмотрим пример с перечислением простых чисел: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Primes :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GetEnumerator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yield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При следующем вызове зайдем в метод здесь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current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current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isPrime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(current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continue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yield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current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		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При следующем вызове зайдем в метод 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здесь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  <a:endParaRPr lang="ru-RU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64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14397</TotalTime>
  <Words>3312</Words>
  <Application>Microsoft Office PowerPoint</Application>
  <PresentationFormat>Широкоэкранный</PresentationFormat>
  <Paragraphs>619</Paragraphs>
  <Slides>54</Slides>
  <Notes>54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54</vt:i4>
      </vt:variant>
    </vt:vector>
  </HeadingPairs>
  <TitlesOfParts>
    <vt:vector size="62" baseType="lpstr">
      <vt:lpstr>Arial</vt:lpstr>
      <vt:lpstr>Bookman Old Style</vt:lpstr>
      <vt:lpstr>Calibri</vt:lpstr>
      <vt:lpstr>Calibri Light</vt:lpstr>
      <vt:lpstr>Cascadia Mono</vt:lpstr>
      <vt:lpstr>Consolas</vt:lpstr>
      <vt:lpstr>Times New Roman</vt:lpstr>
      <vt:lpstr>Тема Office</vt:lpstr>
      <vt:lpstr>2 семестр Лекция 4. Объектно-ориентированное программирование 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m10</cp:lastModifiedBy>
  <cp:revision>810</cp:revision>
  <dcterms:modified xsi:type="dcterms:W3CDTF">2024-03-21T06:46:22Z</dcterms:modified>
</cp:coreProperties>
</file>