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20"/>
  </p:notesMasterIdLst>
  <p:sldIdLst>
    <p:sldId id="273" r:id="rId2"/>
    <p:sldId id="1009" r:id="rId3"/>
    <p:sldId id="1010" r:id="rId4"/>
    <p:sldId id="1011" r:id="rId5"/>
    <p:sldId id="1012" r:id="rId6"/>
    <p:sldId id="1013" r:id="rId7"/>
    <p:sldId id="1014" r:id="rId8"/>
    <p:sldId id="969" r:id="rId9"/>
    <p:sldId id="970" r:id="rId10"/>
    <p:sldId id="1005" r:id="rId11"/>
    <p:sldId id="971" r:id="rId12"/>
    <p:sldId id="989" r:id="rId13"/>
    <p:sldId id="1006" r:id="rId14"/>
    <p:sldId id="990" r:id="rId15"/>
    <p:sldId id="991" r:id="rId16"/>
    <p:sldId id="992" r:id="rId17"/>
    <p:sldId id="1008" r:id="rId18"/>
    <p:sldId id="100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929"/>
    <a:srgbClr val="BFEFC9"/>
    <a:srgbClr val="5A5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2" autoAdjust="0"/>
    <p:restoredTop sz="95343" autoAdjust="0"/>
  </p:normalViewPr>
  <p:slideViewPr>
    <p:cSldViewPr snapToGrid="0">
      <p:cViewPr>
        <p:scale>
          <a:sx n="125" d="100"/>
          <a:sy n="125" d="100"/>
        </p:scale>
        <p:origin x="1278" y="88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F9473-F066-431E-A6E8-1D478C995A6B}" type="datetimeFigureOut">
              <a:rPr lang="en-US" smtClean="0"/>
              <a:pPr/>
              <a:t>5/11/2024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4E2F1-1521-4C3A-A563-2F7D19AB6E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75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81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3509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3127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8809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005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0585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1456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6548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2743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135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0586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5621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1849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8904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5020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2041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3654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598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736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5897"/>
            <a:ext cx="12192000" cy="949324"/>
          </a:xfrm>
        </p:spPr>
        <p:txBody>
          <a:bodyPr/>
          <a:lstStyle>
            <a:lvl1pPr algn="ctr">
              <a:defRPr sz="27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214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892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6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581263"/>
            <a:ext cx="12192000" cy="156965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indent="254000" algn="ctr">
              <a:spcBef>
                <a:spcPct val="20000"/>
              </a:spcBef>
            </a:pPr>
            <a: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Информационные технологии</a:t>
            </a:r>
            <a:b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</a:br>
            <a: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и программирование</a:t>
            </a:r>
            <a:endParaRPr lang="ru-RU" altLang="ru-RU" sz="4800" b="1" dirty="0">
              <a:solidFill>
                <a:schemeClr val="accent1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17" name="Заголовок 16">
            <a:extLst>
              <a:ext uri="{FF2B5EF4-FFF2-40B4-BE49-F238E27FC236}">
                <a16:creationId xmlns:a16="http://schemas.microsoft.com/office/drawing/2014/main" id="{D630362D-1F09-46B4-9DE4-AEA483AC8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7032" y="1959514"/>
            <a:ext cx="8978016" cy="2119635"/>
          </a:xfrm>
        </p:spPr>
        <p:txBody>
          <a:bodyPr>
            <a:noAutofit/>
          </a:bodyPr>
          <a:lstStyle/>
          <a:p>
            <a:pPr algn="l"/>
            <a:r>
              <a:rPr lang="ru-RU" sz="28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2 семестр</a:t>
            </a:r>
            <a:br>
              <a:rPr lang="ru-RU" sz="28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Лекция </a:t>
            </a:r>
            <a:r>
              <a:rPr lang="en-US" sz="28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8</a:t>
            </a:r>
            <a:r>
              <a:rPr lang="ru-RU" sz="28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. Объектно-ориентированное программирование</a:t>
            </a:r>
            <a:r>
              <a:rPr lang="ru-RU" sz="28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ru-RU" sz="28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8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en-US" sz="28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Содержание </a:t>
            </a:r>
            <a:r>
              <a:rPr lang="ru-RU" sz="28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лекции:</a:t>
            </a:r>
            <a:endParaRPr lang="ru-RU" sz="2800" dirty="0">
              <a:latin typeface="Bookman Old Style" panose="02050604050505020204" pitchFamily="18" charset="0"/>
            </a:endParaRPr>
          </a:p>
        </p:txBody>
      </p:sp>
      <p:sp>
        <p:nvSpPr>
          <p:cNvPr id="10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6336807"/>
            <a:ext cx="12192000" cy="521193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9050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indent="723900" algn="just"/>
            <a:r>
              <a:rPr lang="ru-RU" b="1" dirty="0">
                <a:solidFill>
                  <a:srgbClr val="292929"/>
                </a:solidFill>
                <a:latin typeface="Bookman Old Style" pitchFamily="18" charset="0"/>
              </a:rPr>
              <a:t>Преподаватель курса: Клюкин Даниил Анатольевич, ст. преподаватель каф. </a:t>
            </a:r>
            <a:r>
              <a:rPr lang="ru-RU" b="1">
                <a:solidFill>
                  <a:srgbClr val="292929"/>
                </a:solidFill>
                <a:latin typeface="Bookman Old Style" pitchFamily="18" charset="0"/>
              </a:rPr>
              <a:t>ПМиИТ</a:t>
            </a:r>
            <a:endParaRPr lang="ru-RU" b="1" dirty="0">
              <a:solidFill>
                <a:srgbClr val="292929"/>
              </a:solidFill>
              <a:latin typeface="Bookman Old Style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B00361-5492-4290-B470-295172C16526}"/>
              </a:ext>
            </a:extLst>
          </p:cNvPr>
          <p:cNvSpPr txBox="1"/>
          <p:nvPr/>
        </p:nvSpPr>
        <p:spPr>
          <a:xfrm>
            <a:off x="877032" y="4079149"/>
            <a:ext cx="1104134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Перегрузка операторов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LINQ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12192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Создадим 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коллекцию людей:</a:t>
            </a:r>
          </a:p>
          <a:p>
            <a:endParaRPr lang="ru-RU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people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Person[]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"Tom"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25),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"Bob"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32),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"Sam"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54),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"Tim"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15),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"Tomas"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19),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"Bill"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75) };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// Люди с первой буквой </a:t>
            </a:r>
            <a:r>
              <a:rPr lang="en-US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T, </a:t>
            </a:r>
            <a:r>
              <a:rPr lang="ru-RU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упорядоченные по </a:t>
            </a:r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возрасту</a:t>
            </a:r>
            <a:endParaRPr lang="ru-RU" sz="2400" dirty="0">
              <a:solidFill>
                <a:srgbClr val="00B05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// В отличие от прошлого примеры мы работаем с объектами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selectedPeople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people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.Where(p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p.Name.ToUpper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().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StartsWith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.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OrderBy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(p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p.Age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selectedPeople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person.Name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person.Age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algn="just"/>
            <a:endParaRPr lang="en-US" sz="2400" dirty="0" smtClean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8364" y="3162144"/>
            <a:ext cx="2943636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501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" y="0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Where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: определяет фильтр 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выборки</a:t>
            </a:r>
            <a:endParaRPr lang="en-US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b="1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OrderBy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: упорядочивает элементы по 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возрастанию</a:t>
            </a:r>
            <a:endParaRPr lang="en-US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b="1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OrderByDescending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: упорядочивает элементы по 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убыванию</a:t>
            </a:r>
            <a:endParaRPr lang="en-US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b="1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ThenBy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: задает дополнительные критерии для упорядочивания элементов 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возрастанию</a:t>
            </a:r>
            <a:endParaRPr lang="en-US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b="1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ThenByDescending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: задает дополнительные критерии для упорядочивания элементов по 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убыванию</a:t>
            </a:r>
            <a:endParaRPr lang="en-US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b="1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Select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: определяет проекцию выбранных значений</a:t>
            </a:r>
          </a:p>
          <a:p>
            <a:pPr algn="just"/>
            <a:endParaRPr lang="en-US" sz="2400" b="1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Пример </a:t>
            </a:r>
            <a:r>
              <a:rPr lang="ru-RU" sz="24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проекции </a:t>
            </a:r>
            <a:r>
              <a:rPr lang="en-US" sz="24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Select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:</a:t>
            </a:r>
            <a:endParaRPr lang="ru-RU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selectedPeople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people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.Where(p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p.Name.ToUpper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().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StartsWith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.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OrderBy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(p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p.Age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.Select(p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p.Name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// Люди с первой буквой </a:t>
            </a:r>
            <a:r>
              <a:rPr lang="en-US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T, </a:t>
            </a:r>
            <a:r>
              <a:rPr lang="ru-RU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упорядоченные по </a:t>
            </a:r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возрасту, в конце</a:t>
            </a:r>
            <a:r>
              <a:rPr lang="en-US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переводим</a:t>
            </a:r>
            <a:r>
              <a:rPr lang="en-US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с помощью </a:t>
            </a:r>
            <a:r>
              <a:rPr lang="en-US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Select </a:t>
            </a:r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объекты </a:t>
            </a:r>
            <a:r>
              <a:rPr lang="en-US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Person </a:t>
            </a:r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имена типа </a:t>
            </a:r>
            <a:r>
              <a:rPr lang="en-US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string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just"/>
            <a:r>
              <a:rPr lang="ru-RU" sz="24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Теперь в </a:t>
            </a:r>
            <a:r>
              <a:rPr lang="en-US" sz="2400" dirty="0" err="1">
                <a:latin typeface="Bookman Old Style" panose="02050604050505020204" pitchFamily="18" charset="0"/>
              </a:rPr>
              <a:t>selectedPeople</a:t>
            </a:r>
            <a:r>
              <a:rPr lang="en-US" sz="2400" dirty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имеет тип </a:t>
            </a:r>
            <a:r>
              <a:rPr lang="en-US" sz="2400" dirty="0" err="1">
                <a:latin typeface="Bookman Old Style" panose="02050604050505020204" pitchFamily="18" charset="0"/>
              </a:rPr>
              <a:t>IEnumerable</a:t>
            </a:r>
            <a:r>
              <a:rPr lang="en-US" sz="2400" dirty="0">
                <a:latin typeface="Bookman Old Style" panose="02050604050505020204" pitchFamily="18" charset="0"/>
              </a:rPr>
              <a:t>&lt;</a:t>
            </a:r>
            <a:r>
              <a:rPr lang="en-US" sz="2400" b="1" dirty="0">
                <a:latin typeface="Bookman Old Style" panose="02050604050505020204" pitchFamily="18" charset="0"/>
              </a:rPr>
              <a:t>string</a:t>
            </a:r>
            <a:r>
              <a:rPr lang="en-US" sz="2400" dirty="0">
                <a:latin typeface="Bookman Old Style" panose="02050604050505020204" pitchFamily="18" charset="0"/>
              </a:rPr>
              <a:t>&gt;, </a:t>
            </a:r>
            <a:r>
              <a:rPr lang="ru-RU" sz="2400" dirty="0">
                <a:latin typeface="Bookman Old Style" panose="02050604050505020204" pitchFamily="18" charset="0"/>
              </a:rPr>
              <a:t>т.е. хранит имена людей (строковый тип).</a:t>
            </a:r>
            <a:r>
              <a:rPr lang="ru-RU" sz="24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303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-15564"/>
            <a:ext cx="12192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First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: выбирает первый элемент 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коллекции</a:t>
            </a:r>
            <a:endParaRPr lang="en-US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b="1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FirstOrDefault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: выбирает первый элемент коллекции или возвращает значение по 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умолчанию</a:t>
            </a:r>
            <a:endParaRPr lang="en-US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b="1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Single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: выбирает единственный элемент коллекции, если коллекция содержит больше или меньше одного элемента, то генерируется 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исключение</a:t>
            </a:r>
            <a:endParaRPr lang="en-US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b="1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SingleOrDefault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: выбирает единственный элемент коллекции. Если коллекция пуста, возвращает значение по умолчанию. Если в коллекции больше одного элемента, генерирует 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исключение</a:t>
            </a:r>
            <a:endParaRPr lang="en-US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b="1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ElementAt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: выбирает элемент последовательности по определенному 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индексу</a:t>
            </a:r>
            <a:endParaRPr lang="en-US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b="1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ElementAtOrDefault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: выбирает элемент коллекции по определенному индексу или возвращает значение по умолчанию, если индекс вне допустимого 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диапазона</a:t>
            </a:r>
            <a:endParaRPr lang="en-US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b="1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Last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: выбирает последний элемент 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коллекции</a:t>
            </a:r>
            <a:endParaRPr lang="en-US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b="1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LastOrDefault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: выбирает последний элемент коллекции или возвращает значение по умолчанию</a:t>
            </a:r>
            <a:endParaRPr lang="en-US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62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-15564"/>
            <a:ext cx="12192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people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Person[]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"Tom"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25),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"Bob"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32),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"Sam"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54),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"Tim"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15),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"Tomas"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19),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"Bill"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75) };</a:t>
            </a:r>
          </a:p>
          <a:p>
            <a:r>
              <a:rPr lang="en-US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Первый человек, чей возраст меньше 20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selectedPeople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people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.First(p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p.Age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&lt; 20);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selectedPeople.Name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selectedPeople.Age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ru-RU" sz="2400" dirty="0" smtClean="0">
              <a:solidFill>
                <a:srgbClr val="00B05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Последний </a:t>
            </a:r>
            <a:r>
              <a:rPr lang="ru-RU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человек, чей возраст меньше 20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selectedPeople2 = people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.Last(p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p.Age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&lt; 20);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{selectedPeople2.Name}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{selectedPeople2.Age}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sz="2400" dirty="0" smtClean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3219" y="4295684"/>
            <a:ext cx="2953162" cy="129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25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All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: определяет, все ли элементы коллекции </a:t>
            </a:r>
            <a:r>
              <a:rPr lang="ru-RU" sz="24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удовлятворяют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определенному 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условию</a:t>
            </a:r>
          </a:p>
          <a:p>
            <a:pPr algn="just"/>
            <a:r>
              <a:rPr lang="ru-RU" sz="2400" b="1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Any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: определяет, удовлетворяет хотя бы один элемент коллекции определенному 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условию</a:t>
            </a:r>
          </a:p>
          <a:p>
            <a:pPr algn="just"/>
            <a:endParaRPr lang="ru-RU" sz="2400" dirty="0" smtClean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people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Person[]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"Tom"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25),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"Bob"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32),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"Sam"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54),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"Tim"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15),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"Tomas"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19),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"Bill"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75)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Есть ли в коллекции человек, чей возраст меньше 20?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В коллекции у всех возраст меньше 20?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people.Any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(p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p.Age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&lt; 20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)}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+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people.All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(p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p.Age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&lt; 20)}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sz="2400" dirty="0" smtClean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9839" y="4572550"/>
            <a:ext cx="3724795" cy="56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45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79021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Take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: выбирает определенное количество 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элементов</a:t>
            </a:r>
            <a:endParaRPr lang="en-US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b="1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Skip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: пропускает определенное количество 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элементов</a:t>
            </a:r>
            <a:endParaRPr lang="en-US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b="1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TakeWhile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: возвращает цепочку элементов последовательности, до тех пор, пока условие 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истинно</a:t>
            </a:r>
            <a:endParaRPr lang="en-US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b="1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SkipWhile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: пропускает элементы в последовательности, пока они удовлетворяют заданному условию, и затем возвращает оставшиеся 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элементы</a:t>
            </a:r>
          </a:p>
          <a:p>
            <a:pPr algn="just"/>
            <a:endParaRPr lang="ru-RU" sz="2400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people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Person[]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"Tom"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25),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"Bob"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32),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"Sam"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54),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"Tim"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15),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"Tomas"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19),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"Bill"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75) };</a:t>
            </a:r>
          </a:p>
          <a:p>
            <a:r>
              <a:rPr lang="en-US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//</a:t>
            </a:r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 Пропустим 1 и заберем 3 объекта из коллекции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selectedPeople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people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.Skip(1)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.Take(3);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selectedPeople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person.Name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person.Age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sz="2400" dirty="0" smtClean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90524" y="1916490"/>
            <a:ext cx="115337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0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3742" y="4154069"/>
            <a:ext cx="2210108" cy="196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94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12192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Distinct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: удаляет </a:t>
            </a:r>
            <a:r>
              <a:rPr lang="ru-RU" sz="24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дублирующиеся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элементы из 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коллекции</a:t>
            </a:r>
            <a:endParaRPr lang="en-US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b="1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Except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: возвращает разность двух коллекцию, то есть те элементы, которые создаются только в одной 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коллекции</a:t>
            </a:r>
            <a:endParaRPr lang="en-US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b="1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Union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: объединяет две однородные 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коллекции</a:t>
            </a:r>
            <a:endParaRPr lang="en-US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b="1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Intersect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: возвращает пересечение двух коллекций, то есть те элементы, которые встречаются в обоих 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коллекциях</a:t>
            </a:r>
          </a:p>
        </p:txBody>
      </p:sp>
    </p:spTree>
    <p:extLst>
      <p:ext uri="{BB962C8B-B14F-4D97-AF65-F5344CB8AC3E}">
        <p14:creationId xmlns:p14="http://schemas.microsoft.com/office/powerpoint/2010/main" val="3289763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12192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people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Person[]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"Tom"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25),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"Bob"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32),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"Sam"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54),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"Tim"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15),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"Tomas"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19),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"Bill"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75) };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people2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Person[]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"Tom"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11),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"Bob2"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74),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"Sam"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9),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"Tim2"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32),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"Tomas2"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44),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"Bill2"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31) };</a:t>
            </a:r>
          </a:p>
          <a:p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//</a:t>
            </a:r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 Люди из коллекции </a:t>
            </a:r>
            <a:r>
              <a:rPr lang="en-US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people </a:t>
            </a:r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кроме людей из </a:t>
            </a:r>
            <a:r>
              <a:rPr lang="en-US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people2</a:t>
            </a:r>
            <a:endParaRPr lang="ru-RU" sz="2400" dirty="0" smtClean="0">
              <a:solidFill>
                <a:srgbClr val="00B05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selectedPeople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people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.Except(people2);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selectedPeople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person.Name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person.Age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sz="2400" dirty="0" smtClean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0259" y="2204082"/>
            <a:ext cx="2981741" cy="407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847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12192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people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Person[]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"Tom"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25),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"Bob"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32),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"Sam"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54),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"Tim"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15),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"Tomas"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19),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"Bill"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75) };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people2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Person[]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"Tom"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11),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"Bob2"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74),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"Sam"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9),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"Tim2"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32),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"Tomas2"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44),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"Bill2"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31) };</a:t>
            </a:r>
          </a:p>
          <a:p>
            <a:endParaRPr lang="en-US" sz="2400" dirty="0" smtClean="0">
              <a:solidFill>
                <a:srgbClr val="00B05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//</a:t>
            </a:r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 Люди, имена которых есть в коллекции </a:t>
            </a:r>
            <a:r>
              <a:rPr lang="en-US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people </a:t>
            </a:r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и в </a:t>
            </a:r>
            <a:r>
              <a:rPr lang="en-US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people2</a:t>
            </a:r>
            <a:endParaRPr lang="ru-RU" sz="2400" dirty="0">
              <a:solidFill>
                <a:srgbClr val="00B05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selectedPeople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people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.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IntersectBy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(people2.Select(v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v.Name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), p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p.Name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selectedPeople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person.Name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person.Age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sz="2400" dirty="0" smtClean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1892" y="4275809"/>
            <a:ext cx="2210108" cy="12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30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Перегрузка операторов</a:t>
            </a:r>
            <a:endParaRPr lang="ru-RU" sz="2800" b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0" y="654356"/>
            <a:ext cx="12192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В классах и структурах возможно переопределить операторы «+», «-», «*» и т.д. Рассмотрим на примере класса комплексных чисел 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Complex. 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Известно, что комплексные числа состоят из целой и мнимой части и для этих чисел определены операции сложения, вычитания, умножения и т.п.</a:t>
            </a:r>
            <a:endParaRPr lang="en-US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53340" y="2135984"/>
            <a:ext cx="1213866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Complex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Re {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//</a:t>
            </a:r>
            <a:r>
              <a:rPr lang="ru-RU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Вещественная часть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 //</a:t>
            </a:r>
            <a:r>
              <a:rPr lang="ru-RU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Мнимая часть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//</a:t>
            </a:r>
            <a:r>
              <a:rPr lang="ru-RU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Определяем оператор сложения для объектов типа </a:t>
            </a:r>
            <a:r>
              <a:rPr lang="en-US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Complex</a:t>
            </a:r>
            <a:endParaRPr lang="ru-RU" sz="2400" dirty="0">
              <a:solidFill>
                <a:srgbClr val="00B05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Complex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+(Complex c1, Complex c2)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	=&gt;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(c1.Re + c2.Re, c1.Im + c2.Im);</a:t>
            </a:r>
          </a:p>
          <a:p>
            <a:r>
              <a:rPr lang="en-US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//</a:t>
            </a:r>
            <a:r>
              <a:rPr lang="ru-RU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 Определяем оператор </a:t>
            </a:r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вычитания </a:t>
            </a:r>
            <a:r>
              <a:rPr lang="ru-RU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для объектов типа </a:t>
            </a:r>
            <a:r>
              <a:rPr lang="en-US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Complex</a:t>
            </a:r>
            <a:endParaRPr lang="ru-RU" sz="2400" dirty="0">
              <a:solidFill>
                <a:srgbClr val="00B05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Complex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-(Complex c1, Complex c2)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	=&gt;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(c1.Re - c2.Re, c1.Im - c2.Im);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920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//</a:t>
            </a:r>
            <a:r>
              <a:rPr lang="ru-RU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 Определяем оператор </a:t>
            </a:r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сложения </a:t>
            </a:r>
            <a:r>
              <a:rPr lang="en-US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Complex</a:t>
            </a:r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 и </a:t>
            </a:r>
            <a:r>
              <a:rPr lang="en-US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double</a:t>
            </a:r>
            <a:endParaRPr lang="ru-RU" sz="2400" dirty="0">
              <a:solidFill>
                <a:srgbClr val="00B05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Complex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+(Complex c,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d)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	=&gt;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c.Re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+ d,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c.Im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//</a:t>
            </a:r>
            <a:r>
              <a:rPr lang="ru-RU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Операции по умолчанию не коммутативны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	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Complex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-(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d, Complex c)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	=&gt;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(d -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c.Re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c.Im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	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Complex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+(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d, Complex c)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	=&gt; c + d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Complex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-(Complex c,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d)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=&gt;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c.Re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- d,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c.Im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   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Complex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*(Complex c,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d)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=&gt;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(d *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c.Re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d *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c.Im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   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Complex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*(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d, Complex c)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=&gt; c * d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717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12192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Complex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/(Complex c,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d)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=&gt;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c.Re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/ d,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c.Im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/ d);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Complex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*(Complex c1, Complex c2)</a:t>
            </a:r>
          </a:p>
          <a:p>
            <a:r>
              <a:rPr lang="de-DE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=&gt; </a:t>
            </a:r>
            <a:r>
              <a:rPr lang="de-DE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de-DE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(c1.Re * c2.Re - c1.Im * c2.Im, </a:t>
            </a:r>
            <a:endParaRPr lang="de-DE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e-DE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de-DE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					c1.Re </a:t>
            </a:r>
            <a:r>
              <a:rPr lang="de-DE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* c2.Im + c1.Im * c2.Re);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Complex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/(Complex c1, Complex c2)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conjugate = c2.GetConjugate();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c1New = c1 * conjugate;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c2New = c2 * conjugate;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c1New / c2New.Re;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66053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65100" y="0"/>
            <a:ext cx="120269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//</a:t>
            </a:r>
            <a:r>
              <a:rPr lang="ru-RU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Сопряженное комплексное число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Complex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GetConjugate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=&gt;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(Re, -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// Неявное преобразование вещественного числа в комплексное</a:t>
            </a:r>
            <a:endParaRPr lang="ru-RU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implicit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Complex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=&gt;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Явное преобразование комплексного числа в вещественное с отбрасыванием мнимой части</a:t>
            </a:r>
            <a:endParaRPr lang="ru-RU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explicit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Complex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=&gt;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Re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fr-FR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fr-FR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r-FR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Complex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fr-F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re = 0, </a:t>
            </a:r>
            <a:r>
              <a:rPr lang="fr-F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im = 0)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Re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re;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Im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24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-1092200" y="0"/>
            <a:ext cx="13284200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		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override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ToString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// Для красивого вывода на экран</a:t>
            </a:r>
            <a:endParaRPr lang="en-US" sz="2400" dirty="0" smtClean="0">
              <a:solidFill>
                <a:srgbClr val="00B05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(Re == 0 &amp;&amp;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== 0)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"0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sb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StringBuilder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(Re != 0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sb.Append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Re.ToString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&lt; 0)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== -1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sb.Append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$"-</a:t>
            </a:r>
            <a:r>
              <a:rPr lang="en-US" sz="2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else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sb.Append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&gt; 0)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(Re != 0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sb.Append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"+"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== 1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sb.Append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else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sb.Append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sb.ToString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  <a:endParaRPr lang="ru-RU" sz="24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8902700" y="992961"/>
            <a:ext cx="3289300" cy="2308324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c1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Complex(3, 4);</a:t>
            </a:r>
          </a:p>
          <a:p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c2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Complex(2, 1);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c3 = c1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+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c2;</a:t>
            </a:r>
            <a:endParaRPr lang="ru-RU" sz="24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/>
          <a:srcRect l="18333" t="43611" r="73906" b="53056"/>
          <a:stretch/>
        </p:blipFill>
        <p:spPr>
          <a:xfrm>
            <a:off x="6515099" y="3365500"/>
            <a:ext cx="5676901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00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121920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c1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Complex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c2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Complex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sum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c1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c2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Сложение комплексных чисел</a:t>
            </a:r>
            <a:endParaRPr lang="ru-RU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WriteLine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Сумма {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c1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}+{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c2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}={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sum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}"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prod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c1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c2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r>
              <a:rPr lang="ru-RU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Произведение комплексных чисел</a:t>
            </a:r>
            <a:endParaRPr lang="ru-RU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WriteLine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Произведение ({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c1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})*({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c2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})={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prod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}"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num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c1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r>
              <a:rPr lang="ru-RU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Явное (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explicit)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преобразование в вещественное число</a:t>
            </a:r>
            <a:endParaRPr lang="ru-RU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WriteLine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Явное 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explicit) 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преобразование {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c1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} 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в вещественное число {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num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}"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Complex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c3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num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r>
              <a:rPr lang="ru-RU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Неявное (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implicit)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преобразование в комплексное число</a:t>
            </a:r>
            <a:endParaRPr lang="ru-RU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WriteLine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Неявное 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implicit) 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преобразование {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num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} 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в комплексное число {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c3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}"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  <a:endParaRPr lang="en-US" sz="2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10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LINQ</a:t>
            </a:r>
            <a:endParaRPr lang="ru-RU" sz="2800" b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0" y="691338"/>
            <a:ext cx="12192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(</a:t>
            </a:r>
            <a:r>
              <a:rPr lang="ru-RU" sz="2400" b="1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Language-Integrated</a:t>
            </a:r>
            <a:r>
              <a:rPr lang="ru-RU" sz="24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Query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) представляет простой и удобный язык запросов к источнику данных. В качестве источника данных может выступать объект, реализующий интерфейс </a:t>
            </a:r>
            <a:r>
              <a:rPr lang="ru-RU" sz="24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IEnumerable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(например, стандартные коллекции, массивы), набор данных </a:t>
            </a:r>
            <a:r>
              <a:rPr lang="ru-RU" sz="24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DataSet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, документ XML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Основная часть функциональности LINQ сосредоточена в пространстве имен </a:t>
            </a:r>
            <a:r>
              <a:rPr lang="ru-RU" sz="24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System.LINQ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. В проектах под .NET 6 данное пространство имен подключается по умолчанию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[] people = {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"Tom"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"Bob"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"Sam"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"Tim"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"Tomas"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"Bill"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};</a:t>
            </a:r>
          </a:p>
          <a:p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// Люди с первой буквой </a:t>
            </a:r>
            <a:r>
              <a:rPr lang="en-US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T, </a:t>
            </a:r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упорядоченные по имени</a:t>
            </a:r>
            <a:endParaRPr lang="ru-RU" sz="2400" dirty="0">
              <a:solidFill>
                <a:srgbClr val="00B05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selectedPeople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people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.Where(p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p.ToUpper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().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StartsWith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.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OrderBy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(p =&gt; p);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selectedPeople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(person);</a:t>
            </a:r>
          </a:p>
          <a:p>
            <a:pPr algn="just"/>
            <a:endParaRPr lang="en-US" sz="2400" dirty="0" smtClean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2104" y="3784122"/>
            <a:ext cx="2879896" cy="3073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55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121920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Пример для коллекции объектов типа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Person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.</a:t>
            </a:r>
            <a:r>
              <a:rPr lang="ru-RU" sz="24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Создадим класс человека с 2 свойствами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: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 Имя и Возраст.</a:t>
            </a:r>
            <a:endParaRPr lang="ru-RU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400" dirty="0" smtClean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Name {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Age {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name, 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age)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Name = name;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Age = age;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algn="just"/>
            <a:endParaRPr lang="en-US" sz="2400" dirty="0" smtClean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553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14816</TotalTime>
  <Words>1322</Words>
  <Application>Microsoft Office PowerPoint</Application>
  <PresentationFormat>Широкоэкранный</PresentationFormat>
  <Paragraphs>240</Paragraphs>
  <Slides>18</Slides>
  <Notes>18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6" baseType="lpstr">
      <vt:lpstr>Arial</vt:lpstr>
      <vt:lpstr>Bookman Old Style</vt:lpstr>
      <vt:lpstr>Calibri</vt:lpstr>
      <vt:lpstr>Calibri Light</vt:lpstr>
      <vt:lpstr>Cascadia Mono</vt:lpstr>
      <vt:lpstr>Consolas</vt:lpstr>
      <vt:lpstr>Times New Roman</vt:lpstr>
      <vt:lpstr>Тема Office</vt:lpstr>
      <vt:lpstr>2 семестр Лекция 8. Объектно-ориентированное программирование  Содержание лекции: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ПРОГРАММЫ ДЛЯ РАСЧЁТА ПРОДОЛЬНО-ПОПЕРЕЧНЫХ КОЛЕБАНИЙ СТВОЛА АРТИЛЛЕРИЙСКОГО ОРУДИЯ</dc:title>
  <dc:creator>vsufiy</dc:creator>
  <cp:lastModifiedBy>Daniil Kljukin</cp:lastModifiedBy>
  <cp:revision>921</cp:revision>
  <dcterms:modified xsi:type="dcterms:W3CDTF">2024-05-11T07:26:03Z</dcterms:modified>
</cp:coreProperties>
</file>