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2"/>
  </p:notesMasterIdLst>
  <p:sldIdLst>
    <p:sldId id="273" r:id="rId2"/>
    <p:sldId id="1058" r:id="rId3"/>
    <p:sldId id="1059" r:id="rId4"/>
    <p:sldId id="1060" r:id="rId5"/>
    <p:sldId id="1061" r:id="rId6"/>
    <p:sldId id="1062" r:id="rId7"/>
    <p:sldId id="1063" r:id="rId8"/>
    <p:sldId id="1064" r:id="rId9"/>
    <p:sldId id="1065" r:id="rId10"/>
    <p:sldId id="1066" r:id="rId11"/>
    <p:sldId id="1067" r:id="rId12"/>
    <p:sldId id="1068" r:id="rId13"/>
    <p:sldId id="1069" r:id="rId14"/>
    <p:sldId id="1070" r:id="rId15"/>
    <p:sldId id="1071" r:id="rId16"/>
    <p:sldId id="1072" r:id="rId17"/>
    <p:sldId id="1073" r:id="rId18"/>
    <p:sldId id="1089" r:id="rId19"/>
    <p:sldId id="1090" r:id="rId20"/>
    <p:sldId id="1091" r:id="rId21"/>
    <p:sldId id="1092" r:id="rId22"/>
    <p:sldId id="1093" r:id="rId23"/>
    <p:sldId id="1094" r:id="rId24"/>
    <p:sldId id="1095" r:id="rId25"/>
    <p:sldId id="1096" r:id="rId26"/>
    <p:sldId id="1097" r:id="rId27"/>
    <p:sldId id="1098" r:id="rId28"/>
    <p:sldId id="1099" r:id="rId29"/>
    <p:sldId id="1074" r:id="rId30"/>
    <p:sldId id="1075" r:id="rId31"/>
    <p:sldId id="1076" r:id="rId32"/>
    <p:sldId id="1077" r:id="rId33"/>
    <p:sldId id="1078" r:id="rId34"/>
    <p:sldId id="1079" r:id="rId35"/>
    <p:sldId id="1080" r:id="rId36"/>
    <p:sldId id="1081" r:id="rId37"/>
    <p:sldId id="1100" r:id="rId38"/>
    <p:sldId id="1101" r:id="rId39"/>
    <p:sldId id="1102" r:id="rId40"/>
    <p:sldId id="1103" r:id="rId41"/>
    <p:sldId id="1104" r:id="rId42"/>
    <p:sldId id="1105" r:id="rId43"/>
    <p:sldId id="1106" r:id="rId44"/>
    <p:sldId id="1082" r:id="rId45"/>
    <p:sldId id="1083" r:id="rId46"/>
    <p:sldId id="1084" r:id="rId47"/>
    <p:sldId id="1085" r:id="rId48"/>
    <p:sldId id="1086" r:id="rId49"/>
    <p:sldId id="1087" r:id="rId50"/>
    <p:sldId id="108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5" autoAdjust="0"/>
    <p:restoredTop sz="82523" autoAdjust="0"/>
  </p:normalViewPr>
  <p:slideViewPr>
    <p:cSldViewPr snapToGrid="0">
      <p:cViewPr varScale="1">
        <p:scale>
          <a:sx n="73" d="100"/>
          <a:sy n="73" d="100"/>
        </p:scale>
        <p:origin x="96" y="13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8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7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01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52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2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68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2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5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93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Описание </a:t>
            </a:r>
            <a:r>
              <a:rPr lang="ru-RU" baseline="0" dirty="0" smtClean="0"/>
              <a:t>с сайта </a:t>
            </a:r>
            <a:r>
              <a:rPr lang="ru-RU" baseline="0" dirty="0" err="1" smtClean="0"/>
              <a:t>майкрософт</a:t>
            </a:r>
            <a:r>
              <a:rPr lang="ru-RU" baseline="0" dirty="0" smtClean="0"/>
              <a:t> на почитать и подумать, ссылка: </a:t>
            </a:r>
            <a:r>
              <a:rPr lang="en-US" baseline="0" dirty="0" smtClean="0"/>
              <a:t>https://learn.microsoft.com/ru-ru/dotnet/standard/garbage-collection/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80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26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4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84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9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1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01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5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870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70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9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3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4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675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88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73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963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30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54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508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939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7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97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98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0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0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6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612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23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269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669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32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4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24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 кода:</a:t>
            </a:r>
          </a:p>
          <a:p>
            <a:endParaRPr lang="nn-NO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(int i = 0; i &lt; 20; i++)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Test();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10)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GC.Collect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Test()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using Person tom = new Person("Tom");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($"{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tom.Name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 created");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Thread.Sleep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Person 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IDisposable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string Name { get;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Person(string name) =&gt; Name = name;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~Person()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($"{Name} has been deleted");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public void Dispose()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($"{Name} has been disposed");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4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0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3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6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6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983347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60" y="2553005"/>
            <a:ext cx="8978016" cy="171302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семестр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511160" y="4266025"/>
            <a:ext cx="1168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Сборщик мусора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Управляемая 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неуправляемая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папками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Age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6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сортировки: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 =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tom, bob,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массив людей отсортирован по имени.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824" y="4695040"/>
            <a:ext cx="2160000" cy="1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Изменим метод для сортировки по возрасту: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-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389" y="3805159"/>
            <a:ext cx="2160000" cy="1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0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Более чистым решением является 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IComparer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x,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y);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p1,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(p1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p2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p1.Name.Length - p2.Name.Length;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90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В метод сортировки необходимо передать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подход удобнее т.к. способ сравнения не закреплён за самим классом </a:t>
            </a:r>
            <a:r>
              <a:rPr lang="en-US" sz="2400" dirty="0" smtClean="0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 и, соответственно, может существовать несколько реализаций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которые выбирать по ситуации.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63" y="2470043"/>
            <a:ext cx="256283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ICloneable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323165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Поддерживает копирование, при котором создается новый экземпляр класса с тем же значением, что и у существующего экземпляра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9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>
                <a:latin typeface="Bookman Old Style" panose="02050604050505020204" pitchFamily="18" charset="0"/>
              </a:rPr>
              <a:t>ICloneable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6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23);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bob.Name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Альтернативная «готовая» реализация метода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производит поверхностное копирование, вложенные ссылочные типы скопированы не будут.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8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Сборщик мусора. Управляемая и неуправляемая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2000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Сборщик мусора (</a:t>
            </a:r>
            <a:r>
              <a:rPr lang="ru-RU" sz="2400" dirty="0" err="1">
                <a:latin typeface="Bookman Old Style" panose="02050604050505020204" pitchFamily="18" charset="0"/>
              </a:rPr>
              <a:t>Garbage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Collector</a:t>
            </a:r>
            <a:r>
              <a:rPr lang="ru-RU" sz="2400" dirty="0">
                <a:latin typeface="Bookman Old Style" panose="02050604050505020204" pitchFamily="18" charset="0"/>
              </a:rPr>
              <a:t>, GC) 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 </a:t>
            </a:r>
            <a:r>
              <a:rPr lang="ru-RU" sz="2400" dirty="0">
                <a:latin typeface="Bookman Old Style" panose="02050604050505020204" pitchFamily="18" charset="0"/>
              </a:rPr>
              <a:t>среды выполнения .NET, отвечающий за автоматическое управление памятью в приложениях на C#.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языков программирования, которые требуют от разработчика явного управления памятью (например, C или C++), C# использует </a:t>
            </a:r>
            <a:r>
              <a:rPr lang="ru-RU" sz="2400" b="1" dirty="0">
                <a:latin typeface="Bookman Old Style" panose="02050604050505020204" pitchFamily="18" charset="0"/>
              </a:rPr>
              <a:t>автоматическое управление памятью</a:t>
            </a:r>
            <a:r>
              <a:rPr lang="ru-RU" sz="2400" dirty="0">
                <a:latin typeface="Bookman Old Style" panose="02050604050505020204" pitchFamily="18" charset="0"/>
              </a:rPr>
              <a:t>. Это означает, что разработчики не обязаны вручную освобождать память, которая больше не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763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Управляемая и неуправляемая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память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Управляемая память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dirty="0" smtClean="0">
                <a:latin typeface="Bookman Old Style" panose="02050604050505020204" pitchFamily="18" charset="0"/>
              </a:rPr>
              <a:t> память</a:t>
            </a:r>
            <a:r>
              <a:rPr lang="ru-RU" sz="2400" dirty="0">
                <a:latin typeface="Bookman Old Style" panose="02050604050505020204" pitchFamily="18" charset="0"/>
              </a:rPr>
              <a:t>, выделяемая с помощью `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` в C#, считается управляемой памятью. Объекты в управляемой памяти находятся под контролем сборщика мусора.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Неуправляемая память </a:t>
            </a:r>
            <a:r>
              <a:rPr lang="ru-RU" sz="2400" dirty="0">
                <a:latin typeface="Bookman Old Style" panose="02050604050505020204" pitchFamily="18" charset="0"/>
              </a:rPr>
              <a:t>— это память, за которую отвечают разработчики. В отличие от управляемой, она </a:t>
            </a:r>
            <a:r>
              <a:rPr lang="ru-RU" sz="2400" b="1" dirty="0">
                <a:latin typeface="Bookman Old Style" panose="02050604050505020204" pitchFamily="18" charset="0"/>
              </a:rPr>
              <a:t>не контролируется сборщиком мусора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создании объектов, включающих неуправляемые ресурсы, необходимо явно освободить эти ресурсы после их завершения. Основным типом неуправляемых ресурсов являются объекты, заключающие ресурсы операционной системы, такие как </a:t>
            </a:r>
            <a:r>
              <a:rPr lang="ru-RU" sz="2400" b="1" dirty="0">
                <a:latin typeface="Bookman Old Style" panose="02050604050505020204" pitchFamily="18" charset="0"/>
              </a:rPr>
              <a:t>файлы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окна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сетевые подключения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подключения к базам данным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2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544764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Работа сборщика мусора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Этапы сборки мусора: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Маркировка (</a:t>
            </a:r>
            <a:r>
              <a:rPr lang="en-US" sz="2400" dirty="0">
                <a:latin typeface="Bookman Old Style" panose="02050604050505020204" pitchFamily="18" charset="0"/>
              </a:rPr>
              <a:t>mark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Чистка (</a:t>
            </a:r>
            <a:r>
              <a:rPr lang="en-US" sz="2400" dirty="0">
                <a:latin typeface="Bookman Old Style" panose="02050604050505020204" pitchFamily="18" charset="0"/>
              </a:rPr>
              <a:t>sweep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Сжатие (</a:t>
            </a:r>
            <a:r>
              <a:rPr lang="en-US" sz="2400" dirty="0">
                <a:latin typeface="Bookman Old Style" panose="02050604050505020204" pitchFamily="18" charset="0"/>
              </a:rPr>
              <a:t>compact phase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1116" y="2753833"/>
            <a:ext cx="3189768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8955" y="2753832"/>
            <a:ext cx="7053942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Куча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1116" y="3341914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STR1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1116" y="4161328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ARR1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1544" y="3529406"/>
            <a:ext cx="355431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старая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817428" y="4516342"/>
            <a:ext cx="2623456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50453" y="5158794"/>
            <a:ext cx="263434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[0, 1, 5, 10, 25]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3" idx="3"/>
            <a:endCxn id="9" idx="1"/>
          </p:cNvCxnSpPr>
          <p:nvPr/>
        </p:nvCxnSpPr>
        <p:spPr>
          <a:xfrm>
            <a:off x="3880884" y="3696929"/>
            <a:ext cx="4936544" cy="1090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  <a:endCxn id="10" idx="1"/>
          </p:cNvCxnSpPr>
          <p:nvPr/>
        </p:nvCxnSpPr>
        <p:spPr>
          <a:xfrm>
            <a:off x="3880884" y="4516343"/>
            <a:ext cx="1469569" cy="9131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Умножение 13"/>
          <p:cNvSpPr/>
          <p:nvPr/>
        </p:nvSpPr>
        <p:spPr>
          <a:xfrm>
            <a:off x="10107385" y="3217934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множение 16"/>
          <p:cNvSpPr/>
          <p:nvPr/>
        </p:nvSpPr>
        <p:spPr>
          <a:xfrm>
            <a:off x="11152412" y="4229052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множение 17"/>
          <p:cNvSpPr/>
          <p:nvPr/>
        </p:nvSpPr>
        <p:spPr>
          <a:xfrm>
            <a:off x="7698983" y="4830599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папками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2000" cy="517064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файла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 		</a:t>
            </a:r>
            <a:endParaRPr lang="ru-RU" sz="2400" i="0" dirty="0" smtClean="0">
              <a:effectLst/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При указании имени файла</a:t>
            </a:r>
            <a:r>
              <a:rPr lang="ru-RU" sz="2400" dirty="0">
                <a:latin typeface="Bookman Old Style" panose="02050604050505020204" pitchFamily="18" charset="0"/>
              </a:rPr>
              <a:t>, файл создается там, откуда запущено приложение.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файла </a:t>
            </a:r>
            <a:r>
              <a:rPr lang="ru-RU" sz="2400" dirty="0">
                <a:latin typeface="Bookman Old Style" panose="02050604050505020204" pitchFamily="18" charset="0"/>
              </a:rPr>
              <a:t>по конкретному пути: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</a:t>
            </a:r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"D: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using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спец. слово </a:t>
            </a:r>
            <a:r>
              <a:rPr lang="ru-RU" sz="2400" dirty="0" smtClean="0">
                <a:latin typeface="Bookman Old Style" panose="02050604050505020204" pitchFamily="18" charset="0"/>
              </a:rPr>
              <a:t>для автоматического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вызова методов, необходимых для </a:t>
            </a:r>
            <a:r>
              <a:rPr lang="ru-RU" sz="2400" dirty="0">
                <a:latin typeface="Bookman Old Style" panose="02050604050505020204" pitchFamily="18" charset="0"/>
              </a:rPr>
              <a:t>освобождения неуправляемых ресурсов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выполнения блока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0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325415"/>
            <a:ext cx="11943141" cy="563231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спец. символы в тексте необходимо их экранировать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если мы хотим вывести на экран символ кавычек.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экранировать обратный </a:t>
            </a:r>
            <a:r>
              <a:rPr lang="ru-RU" sz="2400" dirty="0" err="1">
                <a:latin typeface="Bookman Old Style" panose="02050604050505020204" pitchFamily="18" charset="0"/>
              </a:rPr>
              <a:t>слэш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Оператор «</a:t>
            </a:r>
            <a:r>
              <a:rPr lang="en-US" sz="2400" b="1" dirty="0">
                <a:latin typeface="Bookman Old Style" panose="02050604050505020204" pitchFamily="18" charset="0"/>
              </a:rPr>
              <a:t>@</a:t>
            </a:r>
            <a:r>
              <a:rPr lang="ru-RU" sz="2400" b="1" dirty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начале строки означает экранирование всей строки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@"\"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endParaRPr lang="en-US" sz="2200" b="1" i="0" dirty="0" smtClean="0">
              <a:effectLst/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b="1" i="0" dirty="0" smtClean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200" i="0" dirty="0">
                <a:effectLst/>
                <a:latin typeface="Bookman Old Style" panose="02050604050505020204" pitchFamily="18" charset="0"/>
              </a:rPr>
              <a:t>текстового</a:t>
            </a:r>
            <a:r>
              <a:rPr lang="ru-RU" sz="2200" b="1" i="0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200" i="0" dirty="0">
                <a:effectLst/>
                <a:latin typeface="Bookman Old Style" panose="02050604050505020204" pitchFamily="18" charset="0"/>
              </a:rPr>
              <a:t>файла и </a:t>
            </a:r>
            <a:r>
              <a:rPr lang="ru-RU" sz="2200" b="1" i="0" dirty="0">
                <a:effectLst/>
                <a:latin typeface="Bookman Old Style" panose="02050604050505020204" pitchFamily="18" charset="0"/>
              </a:rPr>
              <a:t>запись </a:t>
            </a:r>
            <a:r>
              <a:rPr lang="ru-RU" sz="2200" i="0" dirty="0">
                <a:effectLst/>
                <a:latin typeface="Bookman Old Style" panose="02050604050505020204" pitchFamily="18" charset="0"/>
              </a:rPr>
              <a:t>данных</a:t>
            </a:r>
            <a:r>
              <a:rPr lang="ru-RU" sz="2200" i="0" dirty="0" smtClean="0">
                <a:effectLst/>
                <a:latin typeface="Bookman Old Style" panose="02050604050505020204" pitchFamily="18" charset="0"/>
              </a:rPr>
              <a:t>:</a:t>
            </a:r>
            <a:endParaRPr lang="en-US" sz="2200" i="0" dirty="0" smtClean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"что то написали"</a:t>
            </a:r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.WriteAllLines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{</a:t>
            </a:r>
            <a:r>
              <a:rPr lang="en-US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1</a:t>
            </a:r>
            <a:r>
              <a:rPr lang="ru-RU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2</a:t>
            </a:r>
            <a:r>
              <a:rPr lang="ru-RU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200" dirty="0"/>
          </a:p>
          <a:p>
            <a:pPr>
              <a:lnSpc>
                <a:spcPct val="150000"/>
              </a:lnSpc>
            </a:pPr>
            <a:r>
              <a:rPr lang="ru-RU" sz="2200" b="1" dirty="0">
                <a:latin typeface="Bookman Old Style" panose="02050604050505020204" pitchFamily="18" charset="0"/>
              </a:rPr>
              <a:t>Запись </a:t>
            </a:r>
            <a:r>
              <a:rPr lang="ru-RU" sz="2200" dirty="0">
                <a:latin typeface="Bookman Old Style" panose="02050604050505020204" pitchFamily="18" charset="0"/>
              </a:rPr>
              <a:t>данных в существующий файл:</a:t>
            </a:r>
          </a:p>
          <a:p>
            <a:pPr algn="just">
              <a:lnSpc>
                <a:spcPct val="150000"/>
              </a:lnSpc>
            </a:pPr>
            <a:r>
              <a:rPr lang="ru-RU" sz="22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.AppendAllText</a:t>
            </a:r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“что то добавили"</a:t>
            </a:r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.AppendAllLines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{</a:t>
            </a:r>
            <a:r>
              <a:rPr lang="en-US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en-US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3"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4</a:t>
            </a:r>
            <a:r>
              <a:rPr lang="ru-RU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200" dirty="0"/>
          </a:p>
          <a:p>
            <a:pPr>
              <a:lnSpc>
                <a:spcPct val="150000"/>
              </a:lnSpc>
            </a:pPr>
            <a:r>
              <a:rPr lang="ru-RU" sz="2200" b="1" dirty="0">
                <a:latin typeface="Bookman Old Style" panose="02050604050505020204" pitchFamily="18" charset="0"/>
              </a:rPr>
              <a:t>Чтение </a:t>
            </a:r>
            <a:r>
              <a:rPr lang="ru-RU" sz="2200" dirty="0">
                <a:latin typeface="Bookman Old Style" panose="02050604050505020204" pitchFamily="18" charset="0"/>
              </a:rPr>
              <a:t>данных из файла: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2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.ReadAllText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textLines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.ReadAllLines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  <a:p>
            <a:pPr>
              <a:lnSpc>
                <a:spcPct val="150000"/>
              </a:lnSpc>
            </a:pPr>
            <a:r>
              <a:rPr lang="ru-RU" sz="2200" b="1" dirty="0">
                <a:latin typeface="Bookman Old Style" panose="02050604050505020204" pitchFamily="18" charset="0"/>
              </a:rPr>
              <a:t>Удаление </a:t>
            </a:r>
            <a:r>
              <a:rPr lang="ru-RU" sz="2200" dirty="0">
                <a:latin typeface="Bookman Old Style" panose="02050604050505020204" pitchFamily="18" charset="0"/>
              </a:rPr>
              <a:t>файла:</a:t>
            </a: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2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3524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Потоковая </a:t>
            </a:r>
            <a:r>
              <a:rPr lang="ru-RU" sz="2400" b="1" dirty="0">
                <a:latin typeface="Bookman Old Style" panose="02050604050505020204" pitchFamily="18" charset="0"/>
              </a:rPr>
              <a:t>запись в файл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fs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.OpenWrite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(fs);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"когда хотим писать на ходу"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sw.Close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закрыли поток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40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117693"/>
            <a:ext cx="12191999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Получить путь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до текущей папки с программой: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b="1" i="0" dirty="0" smtClean="0">
              <a:effectLst/>
              <a:latin typeface="Bookman Old Style" panose="02050604050505020204" pitchFamily="18" charset="0"/>
            </a:endParaRP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Создать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папку (и подпапки, если их нет):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.CreateDirectory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Удалить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пустую</a:t>
            </a:r>
            <a:r>
              <a:rPr lang="ru-RU" sz="2400" dirty="0">
                <a:latin typeface="Bookman Old Style" panose="02050604050505020204" pitchFamily="18" charset="0"/>
              </a:rPr>
              <a:t> папку: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Рекурсивное удаление </a:t>
            </a:r>
            <a:r>
              <a:rPr lang="ru-RU" sz="2400" dirty="0">
                <a:latin typeface="Bookman Old Style" panose="02050604050505020204" pitchFamily="18" charset="0"/>
              </a:rPr>
              <a:t>всего содержимого папки и самой папки: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файлов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.GetFiles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папок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</a:p>
          <a:p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.GetDirectories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76839"/>
            <a:ext cx="11341100" cy="6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5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всех папок </a:t>
            </a:r>
            <a:r>
              <a:rPr lang="ru-RU" sz="2400" dirty="0">
                <a:latin typeface="Bookman Old Style" panose="02050604050505020204" pitchFamily="18" charset="0"/>
              </a:rPr>
              <a:t>внутри папки</a:t>
            </a:r>
            <a:r>
              <a:rPr lang="ru-RU" sz="2400" b="1" dirty="0">
                <a:latin typeface="Bookman Old Style" panose="02050604050505020204" pitchFamily="18" charset="0"/>
              </a:rPr>
              <a:t> (поиск в ширину</a:t>
            </a:r>
            <a:r>
              <a:rPr lang="ru-RU" sz="2400" b="1" dirty="0" smtClean="0">
                <a:latin typeface="Bookman Old Style" panose="02050604050505020204" pitchFamily="18" charset="0"/>
              </a:rPr>
              <a:t>):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((root, 0));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 + 1));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(path, distance)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{path}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удаленность: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папок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2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ru-RU" sz="2400" b="1" dirty="0">
                <a:latin typeface="Bookman Old Style" panose="02050604050505020204" pitchFamily="18" charset="0"/>
              </a:rPr>
              <a:t>Подсчет символов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строку: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Частота символов:"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Пример: Анализ текстового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файла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путь к текстовому файлу: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Файл не найден."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RemoveEmptyEntries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ReadAllLines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строк: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уникальных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Управление памятью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Большинство объектов, используемых в программах на C#, относятся к управляемым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managed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-коду. Такие объекты управляются CLR и легко очищаются сборщиком мусора. Однако вместе с тем встречаются также и такие объекты, которые задействуют неуправляемые объекты (подключения к файлам, базам данных, сетевые подключения и т.д.). Такие неуправляемые объекты обращаются к API операционной системы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7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Сборщик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мусора может справиться с управляемыми объектами, однако он не знает, как удалять неуправляемые объекты. В этом случае разработчик должен сам реализовывать механизмы очистки на уровне программного кода.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Освобождение неуправляемых ресурсов подразумевает реализацию одного из двух механизмов: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классом интерфейса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System.IDisposable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54" y="4081192"/>
            <a:ext cx="2589446" cy="25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носит имя класса (как и конструктор), перед которым стоит знак тильды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(~).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Деструкторы можно определить только в классах. Деструктор в отличие от конструктора не может иметь модификаторов доступа и параметры. При этом каждый класс может иметь только один деструктор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Write(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bytes =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System.Text.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Encoding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.UTF8.GetBytes(content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(bytes,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bytes.Length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на деле при очистке сборщик мусора вызывает не деструктор, а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Все потому, что компилятор C# компилирует деструктор в конструкцию, которая эквивалентна следующей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Finalize()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идут инструкции деструктора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.Finalize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5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уже определен в базовом для всех типов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однако данный метод нельзя так просто переопределить. И фактическая его реализация происходит через создание деструктора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4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пример: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name) =&gt; Name = name;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has been deleted"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.Collect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очистка памяти под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ставим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задержку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Обратите внимание, что даже после завершения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соответственно удаления из стека ссылки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куче, может не последовать немедленного вызова деструктора. Лишь при завершении всей программы гарантировано произойдет очистка памяти. Однако с .NET 5 и в последующих версиях при завершении программы деструкторы не вызываются. Поэтому в программе выше для более быстрой очистки памяти применяется метод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GC.Collect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 «ручной» вызов сборки мусора не нужен и может привести к значительной потере производительности.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Когда произойдёт сборка мусора решает сама среда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CLR.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Блоки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catch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являются обязательными, но требуется чтобы присутствовал хотя бы 1 из них.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Исключение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ошибка, которая происходит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во время выполнения приложения.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Базовым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всех типов исключений является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Этот тип определяет ряд свойств, с помощью которых можно получить информацию об исключении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InnerException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информацию об исключении, которое послужило причиной текущего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сообщение об исключении, текст ошибки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Source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имя объекта или сборки, которое вызвало исключение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StackTrace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строковое представление стека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вызывов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привели к возникновению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TargetSite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метод, в котором и было вызвано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x / 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3 строке происходит деление на 0, что приводит к выбрасыванию исключения при выполнении программы.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7" y="3785652"/>
            <a:ext cx="7143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speaking.Speak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1999" cy="360098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[10];</a:t>
            </a:r>
            <a:endParaRPr lang="ru-RU" sz="2400" i="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2 строке происходит обращение к индексу, которого нет в массиве, что также приводит к выбрасыванию исключения: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2" y="3600986"/>
            <a:ext cx="83041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3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1999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Применим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try…catch…finally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поймать и обработать исключение: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x /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"Произошло деление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Произошла непредвиденная 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использовании блока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вначале выполняются все инструкции в блоке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Если в этом блоке не возникло исключений, то после его выполнения начинает выполняться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затем конструкция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свою работу.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же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вдруг возникает исключение, то обычный порядок выполнения останавливается, и среда CLR начинает искать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может обработать данное исключение. 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найден, то он выполняется, и после его завершения выполняется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найден, то при возникновении исключения программа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аварийно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свое выполнение.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9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Мы можем самостоятельно выбросить исключение с помощью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5;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(y == 0)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"Попытка поделить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throw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использовать внутри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создания исключения,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текущее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 пробросится выше по стеку вызова методов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1697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IDisposable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объявляет один единственный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котором при реализации интерфейса в классе должно происходить освобождение неуправляемых ресурсов.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8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3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очистка ресурсов запускается не сборщиком мусора, а программистом при вызове метода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Предпочтительнее использовать конструкцию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try...finally,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 как она гарантирует, что даже в случае возникновения исключения произойдет освобождение ресурсов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76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используется сокращенная запись с помощью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using: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метод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автоматически после блока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using.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писать так: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Тогда метод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удаления из стека ссылки на объект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handler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Также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вызывается автоматически после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Отметим, что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часто используются совместно, шаблон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выглядит следующим образом: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интерфейса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Dispose(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освобождаем неуправляемые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ресурсы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.SuppressFinalize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подавляем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финализацию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(disposed)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управляемые ресурсы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неуправляемые объекты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Деструктор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Логика очистки реализуется перегруженной версией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bool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Если параметр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имеет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то данный метод вызывается из публичного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если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- то из деструктора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При вызове деструктора в качестве параметра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передается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чтобы избежать очистки управляемых ресурсов, так как мы не можем быть уверенными в их состоянии, что они до сих пор находятся в памяти. И в этом случае остается полагаться на деструкторы этих ресурсов. Ну и в обоих случаях освобождаются неуправляемые ресурсы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1697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IEquatable</a:t>
            </a:r>
            <a:r>
              <a:rPr lang="ru-RU" sz="2400" dirty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позволяет сравнивать </a:t>
            </a:r>
            <a:r>
              <a:rPr lang="ru-RU" sz="2400" dirty="0">
                <a:latin typeface="Bookman Old Style" panose="02050604050505020204" pitchFamily="18" charset="0"/>
              </a:rPr>
              <a:t>объекты одного типа. Этот интерфейс определяет метод </a:t>
            </a:r>
            <a:r>
              <a:rPr lang="ru-RU" sz="2400" dirty="0" err="1" smtClean="0">
                <a:latin typeface="Bookman Old Style" panose="02050604050505020204" pitchFamily="18" charset="0"/>
              </a:rPr>
              <a:t>Equals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6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один важный момент - вызов в методе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не позволяет системе выполнить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для данного объекта. Если же в классе деструктор не определен, то вызов этого метода не будет иметь никакого эффекта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Таким образом, даже если разработчик не использует в программе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все равно произойдет очистка и освобождение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20988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из интерфейса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other)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(other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Age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Equals(object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HashCode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.Combine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удобства вывода информации о человеке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()=&gt;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{Age}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years old"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3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(person1.Equals(person2));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(person1.Equals(person3));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False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Использование коллекции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person1, person3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True,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так как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равен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person1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Реализация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IEquatable</a:t>
            </a:r>
            <a:r>
              <a:rPr lang="ru-RU" sz="2400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>
                <a:latin typeface="Bookman Old Style" panose="02050604050505020204" pitchFamily="18" charset="0"/>
              </a:rPr>
              <a:t>позволяет избежать приведения типов </a:t>
            </a:r>
            <a:r>
              <a:rPr lang="ru-RU" sz="2400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, которое может иметь значение, если оно вызывается </a:t>
            </a:r>
            <a:r>
              <a:rPr lang="ru-RU" sz="2400" dirty="0" smtClean="0">
                <a:latin typeface="Bookman Old Style" panose="02050604050505020204" pitchFamily="18" charset="0"/>
              </a:rPr>
              <a:t>часто. Также реализация интерфейса явно говорит о том, что метод сравнения переопределён.</a:t>
            </a:r>
          </a:p>
        </p:txBody>
      </p:sp>
    </p:spTree>
    <p:extLst>
      <p:ext uri="{BB962C8B-B14F-4D97-AF65-F5344CB8AC3E}">
        <p14:creationId xmlns:p14="http://schemas.microsoft.com/office/powerpoint/2010/main" val="37662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415498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Определяет обобщенный метод сравнения, который реализуется типом значения или классом для создания метода сравнения с целью упорядочения или сортировки экземпляров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CompareTo</a:t>
            </a:r>
            <a:r>
              <a:rPr lang="ru-RU" sz="2400" dirty="0">
                <a:latin typeface="Bookman Old Style" panose="02050604050505020204" pitchFamily="18" charset="0"/>
              </a:rPr>
              <a:t> предназначен для сравнения текущего объекта с объектом, который передается в качестве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? o. На выходе он возвращает целое число, которое может иметь одно из трех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Меньше нуля. Значит, текущий объект должен находиться перед объектом, который передается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Равен нулю. Значит, оба объекта </a:t>
            </a:r>
            <a:r>
              <a:rPr lang="ru-RU" sz="2400" dirty="0" smtClean="0">
                <a:latin typeface="Bookman Old Style" panose="02050604050505020204" pitchFamily="18" charset="0"/>
              </a:rPr>
              <a:t>равны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Больше нуля. Значит, текущий объект должен находиться после объекта, передаваемого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7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13394</TotalTime>
  <Words>3002</Words>
  <Application>Microsoft Office PowerPoint</Application>
  <PresentationFormat>Широкоэкранный</PresentationFormat>
  <Paragraphs>620</Paragraphs>
  <Slides>50</Slides>
  <Notes>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8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3.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698</cp:revision>
  <dcterms:modified xsi:type="dcterms:W3CDTF">2025-05-05T14:52:59Z</dcterms:modified>
</cp:coreProperties>
</file>