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8"/>
  </p:notesMasterIdLst>
  <p:sldIdLst>
    <p:sldId id="273" r:id="rId2"/>
    <p:sldId id="969" r:id="rId3"/>
    <p:sldId id="1066" r:id="rId4"/>
    <p:sldId id="1067" r:id="rId5"/>
    <p:sldId id="1065" r:id="rId6"/>
    <p:sldId id="1057" r:id="rId7"/>
    <p:sldId id="995" r:id="rId8"/>
    <p:sldId id="1061" r:id="rId9"/>
    <p:sldId id="1062" r:id="rId10"/>
    <p:sldId id="1063" r:id="rId11"/>
    <p:sldId id="1064" r:id="rId12"/>
    <p:sldId id="1040" r:id="rId13"/>
    <p:sldId id="998" r:id="rId14"/>
    <p:sldId id="1056" r:id="rId15"/>
    <p:sldId id="1050" r:id="rId16"/>
    <p:sldId id="1059" r:id="rId17"/>
    <p:sldId id="1058" r:id="rId18"/>
    <p:sldId id="1060" r:id="rId19"/>
    <p:sldId id="1000" r:id="rId20"/>
    <p:sldId id="1051" r:id="rId21"/>
    <p:sldId id="1068" r:id="rId22"/>
    <p:sldId id="1001" r:id="rId23"/>
    <p:sldId id="1071" r:id="rId24"/>
    <p:sldId id="1052" r:id="rId25"/>
    <p:sldId id="1069" r:id="rId26"/>
    <p:sldId id="1070" r:id="rId27"/>
    <p:sldId id="1103" r:id="rId28"/>
    <p:sldId id="1104" r:id="rId29"/>
    <p:sldId id="1106" r:id="rId30"/>
    <p:sldId id="1107" r:id="rId31"/>
    <p:sldId id="1108" r:id="rId32"/>
    <p:sldId id="1110" r:id="rId33"/>
    <p:sldId id="1111" r:id="rId34"/>
    <p:sldId id="1109" r:id="rId35"/>
    <p:sldId id="1075" r:id="rId36"/>
    <p:sldId id="1076" r:id="rId37"/>
    <p:sldId id="1077" r:id="rId38"/>
    <p:sldId id="1078" r:id="rId39"/>
    <p:sldId id="1079" r:id="rId40"/>
    <p:sldId id="1080" r:id="rId41"/>
    <p:sldId id="1081" r:id="rId42"/>
    <p:sldId id="1082" r:id="rId43"/>
    <p:sldId id="1083" r:id="rId44"/>
    <p:sldId id="1084" r:id="rId45"/>
    <p:sldId id="1085" r:id="rId46"/>
    <p:sldId id="1086" r:id="rId47"/>
    <p:sldId id="1087" r:id="rId48"/>
    <p:sldId id="1088" r:id="rId49"/>
    <p:sldId id="1089" r:id="rId50"/>
    <p:sldId id="1090" r:id="rId51"/>
    <p:sldId id="1091" r:id="rId52"/>
    <p:sldId id="1112" r:id="rId53"/>
    <p:sldId id="1113" r:id="rId54"/>
    <p:sldId id="1114" r:id="rId55"/>
    <p:sldId id="1092" r:id="rId56"/>
    <p:sldId id="1093" r:id="rId57"/>
    <p:sldId id="1094" r:id="rId58"/>
    <p:sldId id="1095" r:id="rId59"/>
    <p:sldId id="1003" r:id="rId60"/>
    <p:sldId id="1004" r:id="rId61"/>
    <p:sldId id="1053" r:id="rId62"/>
    <p:sldId id="1054" r:id="rId63"/>
    <p:sldId id="1005" r:id="rId64"/>
    <p:sldId id="1006" r:id="rId65"/>
    <p:sldId id="1098" r:id="rId66"/>
    <p:sldId id="1007" r:id="rId67"/>
    <p:sldId id="1008" r:id="rId68"/>
    <p:sldId id="1072" r:id="rId69"/>
    <p:sldId id="1073" r:id="rId70"/>
    <p:sldId id="1074" r:id="rId71"/>
    <p:sldId id="1097" r:id="rId72"/>
    <p:sldId id="1099" r:id="rId73"/>
    <p:sldId id="1100" r:id="rId74"/>
    <p:sldId id="1101" r:id="rId75"/>
    <p:sldId id="1102" r:id="rId76"/>
    <p:sldId id="1055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75199" autoAdjust="0"/>
  </p:normalViewPr>
  <p:slideViewPr>
    <p:cSldViewPr snapToGrid="0">
      <p:cViewPr varScale="1">
        <p:scale>
          <a:sx n="84" d="100"/>
          <a:sy n="84" d="100"/>
        </p:scale>
        <p:origin x="152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5%D0%BC%D0%B8%D1%8F_%D0%9A%D0%B8%D0%BE%D1%82%D0%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malltalk" TargetMode="External"/><Relationship Id="rId4" Type="http://schemas.openxmlformats.org/officeDocument/2006/relationships/hyperlink" Target="https://ru.wikipedia.org/wiki/%D0%9F%D1%80%D0%B5%D0%BC%D0%B8%D1%8F_%D0%A2%D1%8C%D1%8E%D1%80%D0%B8%D0%BD%D0%B3%D0%B0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3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Алана очень яркая карьера в информатике. Он получил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Премию Киото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Премию Тьюринга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 работу над парадигмой объектно-ориентированного программирования. Он был одним из первопроходцев в области персональных компьютеров и графического интерфейса, он разработал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Smalltalk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один из первых самых влиятельных языков программирования всех времен.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8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6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5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9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6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23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9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9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8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6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8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1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41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7" Type="http://schemas.openxmlformats.org/officeDocument/2006/relationships/hyperlink" Target="https://learn.microsoft.com/ru-ru/dotnet/csharp/fundamentals/types/generics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12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9056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760224"/>
            <a:ext cx="8978016" cy="208956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384978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700" y="0"/>
            <a:ext cx="120523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снятия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Withdraw(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 &amp;&amp; amount &lt;=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-=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Снято: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"Недостаточно средств для снятия."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снятия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0"/>
            <a:ext cx="1203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банковского счета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Вносим средства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текущий баланс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Снимаем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средства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Попытка снять больше, чем на счете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баланс после снятия средств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0089" y="2333685"/>
            <a:ext cx="11563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Преимущества инкапсуляции: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данных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Приватные поля защищены от прямого доступа, что предотвращает их случайное или некорректное изменение.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Контроль доступа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Публичные методы обеспечивают контролируемый способ взаимодействия с внутренними данными класса.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Упрощение сопровождения кода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Изменения в реализации класса не требуют изменений в коде, который использует этот класс.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123798"/>
            <a:ext cx="6982411" cy="2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686" y="654356"/>
            <a:ext cx="117565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Специальный полиморфизм (</a:t>
            </a:r>
            <a:r>
              <a:rPr lang="en-US" sz="2400" dirty="0" smtClean="0">
                <a:latin typeface="Bookman Old Style" panose="02050604050505020204" pitchFamily="18" charset="0"/>
              </a:rPr>
              <a:t>ad-hoc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Полиморфизм подтипов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Параметрический полиморфизм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Специальный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способность </a:t>
            </a:r>
            <a:r>
              <a:rPr lang="ru-RU" sz="2400" dirty="0">
                <a:latin typeface="Bookman Old Style" panose="02050604050505020204" pitchFamily="18" charset="0"/>
              </a:rPr>
              <a:t>функции обрабатывать данные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 Проявляется в виде перегрузки методов.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=&gt; a + b;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=&gt; a + b + c;</a:t>
            </a:r>
            <a:endParaRPr lang="en-US" sz="2400" b="1" dirty="0">
              <a:solidFill>
                <a:srgbClr val="222222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2B91A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Вызов метода с двумя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5.5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10.5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Вызов метода с двумя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15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Вызов метода с тремя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r="23767"/>
          <a:stretch/>
        </p:blipFill>
        <p:spPr>
          <a:xfrm>
            <a:off x="6807199" y="1773086"/>
            <a:ext cx="4934859" cy="4939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456" y="175384"/>
            <a:ext cx="11771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 подтипов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свойство системы, позволяющее использовать объекты с одинаковым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интерфейсом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набором методов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без информации о типе и внутренней структуре объекта.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56" y="2581801"/>
            <a:ext cx="6357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специального полиморфизма, где решение о том, какая реализация вызывается, принимается на этапе компиляции (раннее связывание), в полиморфизме подтипов оно принимается во время выполнения (позднее связывание).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8150" y="149959"/>
            <a:ext cx="11449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Животное издает звук."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базовом классе для определения метода, который может быть переопределен в производных классах. Это означает, что вы можете задать стандартное поведение для метода, но также позволить производным классам изменять это поведение в соответствии с их требованиями.</a:t>
            </a: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65343"/>
            <a:ext cx="11449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Кошка говорит: 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override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производном классе для переопределения метода, который был объявлен как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в базовом классе. Это позволяет вам предоставить конкретную реализацию метода, отличную от той, что была определена в базовом классе.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3400" y="285750"/>
            <a:ext cx="11525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Собака говорит: 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Корова говорит: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00050" y="30480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8" y="5010151"/>
            <a:ext cx="5706592" cy="1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588" y="654356"/>
            <a:ext cx="11686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программирование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0050" y="19050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400050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Использование абстрактного класса позволяет задать общий интерфейс для всех производных классов и гарантирует, что каждый класс реализует свой собственный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45720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1164"/>
            <a:ext cx="1304998" cy="17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1" y="457200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В отличие от предыдущего примера среда разработки не позволит создать экземпляр абстрактного животного: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33" y="1657529"/>
            <a:ext cx="6344535" cy="819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7" y="2667472"/>
            <a:ext cx="10355040" cy="16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в объектно-ориентированном программировании (ООП) играют важную роль и имеют несколько ключевых целей и преимуществ. Вот основные из них: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1. Определение общего интерфейса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Абстрактный класс позволяет определить общий интерфейс для группы связанных классов. Он может содержать как абстрактные методы (без реализации), так и методы с реализацией. Это позволяет производным классам следовать единому контракту, обеспечивая единообразие в их поведении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Повторное использование кода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могут содержать общую реализацию, которую могут использовать производные классы. Это помогает избежать дублирования кода и упрощает его поддержку. Например, если у вас есть несколько классов, которые имеют общие свойства или методы, их можно вынести в абстрактный класс.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3. Создание иерархий классов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позволяют создавать иерархии классов, где общий функционал сосредоточен в базовом классе, а специфические детали реализуются в производных классах. Это делает структуру кода более организованной и понятной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47650"/>
            <a:ext cx="1165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Запрет на создание экземпляров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Вы не можете создавать экземпляры абстрактного класса. Это означает, что он предназначен только для использования в качестве базового класса, что помогает предотвратить создание объектов, которые не имеют полной реализации.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5. Поддержка полиморфизма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поддерживают полиморфизм. Вы можете использовать ссылки на абстрактный класс для работы с объектами производных классов. Это позволяет писать более гибкий и расширяемый код.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исходным базовым классом для всех классов .NET и корнем иерархии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все типы и классы могут реализовать те методы, которые определены 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служит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строкового представления данного объекта. Для базовых типов просто будет выводиться их строковое значение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3.5;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3,5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148" y="0"/>
            <a:ext cx="1172656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классов же этот метод выводит полное название класса с указанием пространства имен, в котором определен этот класс. И мы можем переопределить данный метод. Посмотрим на примере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название класса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переопределяет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для этого класса срабатывает стандартная реализация этого метода, которая выводит просто название 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30" y="2985304"/>
            <a:ext cx="153373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6778" y="349556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15, Minutes = 34, Seconds = 53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15:34:53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Hours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Minutes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{Hours}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{Minutes}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20" y="2340611"/>
            <a:ext cx="20386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7087" y="209856"/>
            <a:ext cx="84659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«Термины «</a:t>
            </a:r>
            <a:r>
              <a:rPr lang="ru-RU" sz="2400" dirty="0" err="1" smtClean="0">
                <a:latin typeface="Bookman Old Style" panose="02050604050505020204" pitchFamily="18" charset="0"/>
              </a:rPr>
              <a:t>объектно</a:t>
            </a:r>
            <a:r>
              <a:rPr lang="ru-RU" sz="2400" dirty="0" smtClean="0"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latin typeface="Bookman Old Style" panose="02050604050505020204" pitchFamily="18" charset="0"/>
              </a:rPr>
              <a:t>и «ориентированный» в современном смысле этих слов появились в MIT в конце 1950 начале 1960 годов. В среде специалистов по искусственному интеллекту термин «объект» мог относиться к идентифицированным элементам (атомы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) со свойствами (атрибутами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r>
              <a:rPr lang="ru-RU" sz="2400" dirty="0">
                <a:latin typeface="Bookman Old Style" panose="02050604050505020204" pitchFamily="18" charset="0"/>
              </a:rPr>
              <a:t> позже писал, что понимание внутреннего устройства Лиспа оказало серьезное влияние на его мышление в 1966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762000"/>
            <a:ext cx="2971800" cy="2971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97527" y="373380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Кёртис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возвратить некоторое числовое значение, которое будет соответствовать данному объекту или его хэш-код. По данному числу, например, можно сравнивать объекты. Можно определять самые разные алгоритмы генерации подобного числа или взять реализацию базового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(person2.GetHashCode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 для значения свойства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То есть два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имеют одно и то же имя, будут возвращать один и тот же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-код. Однако в реальности алгоритм может быть самым различным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97" y="1173516"/>
            <a:ext cx="256258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сравнить два объекта на равенство. В качестве параметра он принимает объект для сравнения в виде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возврашает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если оба объекта равны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параметр метода представляет тип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то возвращаем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если имена совпадают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//вместе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 методом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следует реализовать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Переопределение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связано с тем, как объекты сравниваются и как они используются в коллекциях, таких как хэш-таблицы (например,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Dictionary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HashSet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Вот основные причины, почему их следует переопределять вместе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равны (т.е. obj1.Equals(obj2)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их хэш-коды должны быть одинаковыми (т.е. obj1.GetHashCode() должно быть равно obj2.GetHashCode()).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не равны, это не гарантирует, что их хэш-коды будут разными, но разные объекты с одинаковыми хэш-кодами могут привести к коллизиям в хэш-таблицах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необходимо согласовывать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Equals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получить тип данного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Этот метод возвращает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тип объекта.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мы получаем тип класса и сравниваем его с типом объекта. И если этот объект представляет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выполняем определенные действия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"Это реально класс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243512"/>
            <a:ext cx="11957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654356"/>
            <a:ext cx="11738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75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0887" y="233363"/>
            <a:ext cx="72086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Объекты, как формализованный концепт появились в программировании в 1960-х в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67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Simula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включала в себя понятие классов и экземпляров (или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). </a:t>
            </a:r>
            <a:r>
              <a:rPr lang="ru-RU" sz="2400" dirty="0">
                <a:latin typeface="Bookman Old Style" panose="02050604050505020204" pitchFamily="18" charset="0"/>
              </a:rPr>
              <a:t>В языке использовался автоматический сборщик </a:t>
            </a:r>
            <a:r>
              <a:rPr lang="ru-RU" sz="2400" dirty="0" smtClean="0">
                <a:latin typeface="Bookman Old Style" panose="02050604050505020204" pitchFamily="18" charset="0"/>
              </a:rPr>
              <a:t>мусора.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использовалась тогда преимущественно для физического моделирования. Идеи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оказали серьезное влияние на более поздние языки,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Smalltalk</a:t>
            </a:r>
            <a:r>
              <a:rPr lang="ru-RU" sz="2400" dirty="0">
                <a:latin typeface="Bookman Old Style" panose="02050604050505020204" pitchFamily="18" charset="0"/>
              </a:rPr>
              <a:t>, варианты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 (CLOS),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Pascal</a:t>
            </a:r>
            <a:r>
              <a:rPr lang="ru-RU" sz="2400" dirty="0">
                <a:latin typeface="Bookman Old Style" panose="02050604050505020204" pitchFamily="18" charset="0"/>
              </a:rPr>
              <a:t>, и C++.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14103" y="2705100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Оле-Йохан </a:t>
            </a:r>
            <a:r>
              <a:rPr lang="ru-RU" sz="2400" dirty="0" smtClean="0">
                <a:latin typeface="Bookman Old Style" panose="02050604050505020204" pitchFamily="18" charset="0"/>
              </a:rPr>
              <a:t>Даль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Кристен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Нюгорд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7" y="233363"/>
            <a:ext cx="4401479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5" y="654356"/>
            <a:ext cx="11701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08" y="189002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employee2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9" y="210065"/>
            <a:ext cx="119201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latin typeface="Cascadia Mono" panose="020B0609020000020004" pitchFamily="49" charset="0"/>
              </a:rPr>
              <a:t>)person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142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0"/>
            <a:ext cx="117636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employee2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92" y="654356"/>
            <a:ext cx="116848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210065"/>
            <a:ext cx="1176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172995"/>
            <a:ext cx="11615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тип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8" y="247135"/>
            <a:ext cx="116894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4" y="222422"/>
            <a:ext cx="11726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latin typeface="Bookman Old Style" panose="02050604050505020204" pitchFamily="18" charset="0"/>
              </a:rPr>
              <a:t>if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latin typeface="Bookman Old Style" panose="02050604050505020204" pitchFamily="18" charset="0"/>
              </a:rPr>
              <a:t>if</a:t>
            </a:r>
            <a:r>
              <a:rPr lang="ru-RU" sz="2400" dirty="0"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основе ООП лежит 3 принципа: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36195"/>
            <a:ext cx="8309610" cy="4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228600"/>
            <a:ext cx="119443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Упаковка представляет собой процесс преобразования </a:t>
            </a:r>
            <a:r>
              <a:rPr lang="ru-RU" sz="2400" b="1" dirty="0">
                <a:latin typeface="Bookman Old Style" panose="02050604050505020204" pitchFamily="18" charset="0"/>
              </a:rPr>
              <a:t>типа значения </a:t>
            </a:r>
            <a:r>
              <a:rPr lang="ru-RU" sz="2400" dirty="0">
                <a:latin typeface="Bookman Old Style" panose="02050604050505020204" pitchFamily="18" charset="0"/>
              </a:rPr>
              <a:t>в тип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или в любой другой тип интерфейса, реализуемый этим типом значения. Когда тип значения упаковывается общеязыковой средой выполнения (</a:t>
            </a:r>
            <a:r>
              <a:rPr lang="ru-RU" sz="2400" b="1" dirty="0">
                <a:latin typeface="Bookman Old Style" panose="02050604050505020204" pitchFamily="18" charset="0"/>
              </a:rPr>
              <a:t>CLR</a:t>
            </a:r>
            <a:r>
              <a:rPr lang="ru-RU" sz="2400" dirty="0">
                <a:latin typeface="Bookman Old Style" panose="02050604050505020204" pitchFamily="18" charset="0"/>
              </a:rPr>
              <a:t>), он инкапсулирует значение внутри экземпляра </a:t>
            </a:r>
            <a:r>
              <a:rPr lang="ru-RU" sz="2400" b="1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 и сохраняет его в управляемой куче. Операция распаковки извлекает тип значения из объекта. Упаковка является неявной; распаковка является явной.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Упаковка и распаковка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123;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Упаковка переменной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выполнить операцию распаковки объекта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присвоить его целочисленной переменной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 = 123;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)o;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unboxing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Заметим, что упакованная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переменная находится в куче.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5" y="2489390"/>
            <a:ext cx="5910307" cy="3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сравнению с простыми операциями присваивания операции упаковки и распаковки являются весьма затратными процессами с точки зрения вычислений. При выполнении упаковки типа значения необходимо создать и разместить новый объект. Объем вычислений при выполнении операции распаковки, хотя и в меньшей степени, но тоже весьма значителен.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два способа переопределения методов в классах-потомках.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 полиморфизмом получим: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Сравнение полиморфизма подтипов и сокрытия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barks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случаях вызывается метод того класса, объект которого находится в переменной.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27" y="4624674"/>
            <a:ext cx="283884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сокрытие: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Сокрытие с помощью слова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(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 обязательно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может быть как виртуальным так и нет.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33050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 speaks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$"'animal' is Dog ?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{animal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 смотря на то, что 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вызывается метод класса, соответствующего типу переменной.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Сокрытия стоит избегать ввиду неочевидного поведения объекта.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3" y="4343269"/>
            <a:ext cx="6387037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 (Параметрический полиморфизм)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654356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Параметрический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 свойство </a:t>
            </a:r>
            <a:r>
              <a:rPr lang="ru-RU" sz="2400" dirty="0">
                <a:latin typeface="Bookman Old Style" panose="02050604050505020204" pitchFamily="18" charset="0"/>
              </a:rPr>
              <a:t>семантики системы типов, позволяющее обрабатывать значения разных типов идентичным образом, то есть исполнять физически один и тот же код для данных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6220" y="0"/>
            <a:ext cx="116662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2472680"/>
            <a:ext cx="7047344" cy="4123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9632" y="1518164"/>
            <a:ext cx="761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практике это означает, что класс должен состоять из двух частей: интерфейса и реализации.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реализации большинства языков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программирования обеспечивается </a:t>
            </a:r>
            <a:r>
              <a:rPr lang="ru-RU" sz="2400" dirty="0">
                <a:latin typeface="Bookman Old Style" panose="02050604050505020204" pitchFamily="18" charset="0"/>
              </a:rPr>
              <a:t>механизм сокрытия, позволяющий разграничивать доступ к различным частям компонента.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98" y="30480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10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8600" y="381000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7650" y="654356"/>
            <a:ext cx="1169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50" y="654356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endParaRPr lang="ru-RU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наследуется от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237020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Типы ограничений и стандартные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класс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структуру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- универсальный параметр должен представлять тип, который имеет общедоступный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конструктор без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параметров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скорость работы списка </a:t>
            </a:r>
            <a:r>
              <a:rPr lang="en-US" sz="2400" dirty="0" smtClean="0">
                <a:latin typeface="Bookman Old Style" panose="02050604050505020204" pitchFamily="18" charset="0"/>
              </a:rPr>
              <a:t>List </a:t>
            </a:r>
            <a:r>
              <a:rPr lang="ru-RU" sz="2400" dirty="0" smtClean="0">
                <a:latin typeface="Bookman Old Style" panose="02050604050505020204" pitchFamily="18" charset="0"/>
              </a:rPr>
              <a:t>с множеством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HashSet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_000_000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добавления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поиска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8000" y="3193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банковский счёт</a:t>
            </a: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 для инициализации банковского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Начальный баланс равен 0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368" y="2686050"/>
            <a:ext cx="11202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10 000 тиков = 1 </a:t>
            </a:r>
            <a:r>
              <a:rPr lang="ru-RU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мс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Как видим, добавление элементов в 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HashSet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занимает немного меньше времени. На практике это справедливо далеко не всегда, зависит от количества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Поиск занимает значительно меньше времени. Чем больше данных тем заметнее преимущество в поиске.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8" y="333225"/>
            <a:ext cx="1120296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855185"/>
            <a:ext cx="112029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second;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Можно создавать обобщения с 2 и более параметрами,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852" y="473792"/>
            <a:ext cx="11202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Display()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$"First: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{first}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322621"/>
            <a:ext cx="12058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pair1.Display();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1, Second: 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pair2.Display();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Pi, Second: 3.14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pair3.Display();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True, Second: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665650"/>
            <a:ext cx="55824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1346005"/>
            <a:ext cx="11574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Обобщенный метод для объединения двух массивов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MergeArrays&lt;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array1,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новый массив для объединенных данных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[array1.Length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array2.Length];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первого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(array1,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array1.Length);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второго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(array2,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array1.Length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array2.Length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Обобщением бывает не обязательно класс, возможно создать обобщение-метод,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21" y="393505"/>
            <a:ext cx="11574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целых чисел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intArray1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intArray2 = { 4, 5, 6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(intArray1, intArray2);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 массив целых чисел: 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1, 2, 3, 4, 5, 6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строк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stringArray1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"banana"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stringArray2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"cherry"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(stringArray1, stringArray2);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строк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apple, banana, cherry, date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Преобразования сложных типов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https://metanit.com/sharp/tutorial/3.11.php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текущего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внесения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Deposit(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+=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Внесено: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внесения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14780</TotalTime>
  <Words>4640</Words>
  <Application>Microsoft Office PowerPoint</Application>
  <PresentationFormat>Широкоэкранный</PresentationFormat>
  <Paragraphs>832</Paragraphs>
  <Slides>76</Slides>
  <Notes>76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4" baseType="lpstr">
      <vt:lpstr>-apple-system</vt:lpstr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776</cp:revision>
  <dcterms:modified xsi:type="dcterms:W3CDTF">2025-03-21T12:33:24Z</dcterms:modified>
</cp:coreProperties>
</file>