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1"/>
  </p:notesMasterIdLst>
  <p:sldIdLst>
    <p:sldId id="273" r:id="rId2"/>
    <p:sldId id="969" r:id="rId3"/>
    <p:sldId id="970" r:id="rId4"/>
    <p:sldId id="972" r:id="rId5"/>
    <p:sldId id="971" r:id="rId6"/>
    <p:sldId id="973" r:id="rId7"/>
    <p:sldId id="984" r:id="rId8"/>
    <p:sldId id="975" r:id="rId9"/>
    <p:sldId id="976" r:id="rId10"/>
    <p:sldId id="977" r:id="rId11"/>
    <p:sldId id="980" r:id="rId12"/>
    <p:sldId id="981" r:id="rId13"/>
    <p:sldId id="982" r:id="rId14"/>
    <p:sldId id="985" r:id="rId15"/>
    <p:sldId id="986" r:id="rId16"/>
    <p:sldId id="988" r:id="rId17"/>
    <p:sldId id="989" r:id="rId18"/>
    <p:sldId id="990" r:id="rId19"/>
    <p:sldId id="9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9" autoAdjust="0"/>
    <p:restoredTop sz="95343" autoAdjust="0"/>
  </p:normalViewPr>
  <p:slideViewPr>
    <p:cSldViewPr snapToGrid="0">
      <p:cViewPr>
        <p:scale>
          <a:sx n="50" d="100"/>
          <a:sy n="50" d="100"/>
        </p:scale>
        <p:origin x="3978" y="25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31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66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863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9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4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572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96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12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4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29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81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38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07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34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01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1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490651"/>
            <a:ext cx="10670534" cy="200020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Лекция. Программный интерфейс приложения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API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Что такое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API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latin typeface="Bookman Old Style" panose="02050604050505020204" pitchFamily="18" charset="0"/>
              </a:rPr>
              <a:t>Разница между </a:t>
            </a:r>
            <a:r>
              <a:rPr lang="en-US" sz="2800" dirty="0">
                <a:latin typeface="Bookman Old Style" panose="02050604050505020204" pitchFamily="18" charset="0"/>
              </a:rPr>
              <a:t>API, Framework </a:t>
            </a:r>
            <a:r>
              <a:rPr lang="ru-RU" sz="2800" dirty="0">
                <a:latin typeface="Bookman Old Style" panose="02050604050505020204" pitchFamily="18" charset="0"/>
              </a:rPr>
              <a:t>и </a:t>
            </a:r>
            <a:r>
              <a:rPr lang="en-US" sz="2800" dirty="0" smtClean="0">
                <a:latin typeface="Bookman Old Style" panose="02050604050505020204" pitchFamily="18" charset="0"/>
              </a:rPr>
              <a:t>Library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SaveData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SaveData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56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23900" y="222250"/>
            <a:ext cx="114681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PurchaseData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SaveData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PurchaseData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jsonData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JsonConvert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SerializeObject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 					                           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Formatting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Indented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WriteAllText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jsonData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6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476250" y="361950"/>
            <a:ext cx="1180465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LoadData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Exists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jsonData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ReadAllText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JsonConvert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DeserializeObject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jsonData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//Конец класса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PurchaseManager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4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41300" y="0"/>
            <a:ext cx="119507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Пример использования:</a:t>
            </a:r>
            <a:endParaRPr lang="ru-RU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purchases.json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customer1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"John Doe"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JD@gmail.com"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Phone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"89115609524"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customer2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"Bill White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white@gmail.com"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Phone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"89557653322"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Слива"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Лиловая, спелая, садовая"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Ваз 2107"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 бита, не крашена"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Purchase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product1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product1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Purchase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product1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product1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Purchase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product2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58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55600" y="0"/>
            <a:ext cx="11836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customer1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Purchases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Purchase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customer2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Purchases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Purchase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order1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Date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PaymentMethod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Блокчейн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 транзакция"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en-US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order2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Date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AddDays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PaymentMethod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Наличные"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AddOrder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AddOrder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AddPayment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AddPayment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payment2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32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98450" y="0"/>
            <a:ext cx="118935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customerId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заказы покупателя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GetOrdersByCustomer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customerId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оплаты покупателя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GetPaymentsByCustomer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customerId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результаты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Заказ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от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на сумму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Платеж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за заказ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на сумму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5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>
                <a:latin typeface="Bookman Old Style" panose="02050604050505020204" pitchFamily="18" charset="0"/>
              </a:rPr>
              <a:t>Разница между </a:t>
            </a:r>
            <a:r>
              <a:rPr lang="en-US" sz="2800" b="1" dirty="0">
                <a:latin typeface="Bookman Old Style" panose="02050604050505020204" pitchFamily="18" charset="0"/>
              </a:rPr>
              <a:t>API, Framework </a:t>
            </a:r>
            <a:r>
              <a:rPr lang="ru-RU" sz="2800" b="1" dirty="0">
                <a:latin typeface="Bookman Old Style" panose="02050604050505020204" pitchFamily="18" charset="0"/>
              </a:rPr>
              <a:t>и </a:t>
            </a:r>
            <a:r>
              <a:rPr lang="en-US" sz="2800" b="1" dirty="0">
                <a:latin typeface="Bookman Old Style" panose="02050604050505020204" pitchFamily="18" charset="0"/>
              </a:rPr>
              <a:t>Library</a:t>
            </a:r>
            <a:endParaRPr lang="ru-RU" sz="28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36871"/>
              </p:ext>
            </p:extLst>
          </p:nvPr>
        </p:nvGraphicFramePr>
        <p:xfrm>
          <a:off x="431800" y="719420"/>
          <a:ext cx="11487152" cy="3978616"/>
        </p:xfrm>
        <a:graphic>
          <a:graphicData uri="http://schemas.openxmlformats.org/drawingml/2006/table">
            <a:tbl>
              <a:tblPr/>
              <a:tblGrid>
                <a:gridCol w="2871788">
                  <a:extLst>
                    <a:ext uri="{9D8B030D-6E8A-4147-A177-3AD203B41FA5}">
                      <a16:colId xmlns:a16="http://schemas.microsoft.com/office/drawing/2014/main" val="1285396526"/>
                    </a:ext>
                  </a:extLst>
                </a:gridCol>
                <a:gridCol w="2871788">
                  <a:extLst>
                    <a:ext uri="{9D8B030D-6E8A-4147-A177-3AD203B41FA5}">
                      <a16:colId xmlns:a16="http://schemas.microsoft.com/office/drawing/2014/main" val="2842802042"/>
                    </a:ext>
                  </a:extLst>
                </a:gridCol>
                <a:gridCol w="2871788">
                  <a:extLst>
                    <a:ext uri="{9D8B030D-6E8A-4147-A177-3AD203B41FA5}">
                      <a16:colId xmlns:a16="http://schemas.microsoft.com/office/drawing/2014/main" val="788084661"/>
                    </a:ext>
                  </a:extLst>
                </a:gridCol>
                <a:gridCol w="2871788">
                  <a:extLst>
                    <a:ext uri="{9D8B030D-6E8A-4147-A177-3AD203B41FA5}">
                      <a16:colId xmlns:a16="http://schemas.microsoft.com/office/drawing/2014/main" val="3430120253"/>
                    </a:ext>
                  </a:extLst>
                </a:gridCol>
              </a:tblGrid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Критерий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dirty="0" smtClean="0">
                          <a:effectLst/>
                          <a:latin typeface="Bookman Old Style" panose="02050604050505020204" pitchFamily="18" charset="0"/>
                        </a:rPr>
                        <a:t>API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dirty="0" smtClean="0">
                          <a:effectLst/>
                          <a:latin typeface="Bookman Old Style" panose="02050604050505020204" pitchFamily="18" charset="0"/>
                        </a:rPr>
                        <a:t>Library</a:t>
                      </a:r>
                      <a:endParaRPr lang="ru-RU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dirty="0" smtClean="0">
                          <a:effectLst/>
                          <a:latin typeface="Bookman Old Style" panose="02050604050505020204" pitchFamily="18" charset="0"/>
                        </a:rPr>
                        <a:t>Framework</a:t>
                      </a:r>
                      <a:endParaRPr lang="ru-RU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509517"/>
                  </a:ext>
                </a:extLst>
              </a:tr>
              <a:tr h="110510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Определение</a:t>
                      </a:r>
                      <a:endParaRPr lang="ru-RU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Набор правил и протоколов для взаимодействия между программами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Коллекция готовых функций/классов для решения конкретных задач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Готовая структура для разработки приложений, определяющая архитектуру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937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04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87177"/>
              </p:ext>
            </p:extLst>
          </p:nvPr>
        </p:nvGraphicFramePr>
        <p:xfrm>
          <a:off x="412750" y="319370"/>
          <a:ext cx="11487152" cy="3978616"/>
        </p:xfrm>
        <a:graphic>
          <a:graphicData uri="http://schemas.openxmlformats.org/drawingml/2006/table">
            <a:tbl>
              <a:tblPr/>
              <a:tblGrid>
                <a:gridCol w="2871788">
                  <a:extLst>
                    <a:ext uri="{9D8B030D-6E8A-4147-A177-3AD203B41FA5}">
                      <a16:colId xmlns:a16="http://schemas.microsoft.com/office/drawing/2014/main" val="1285396526"/>
                    </a:ext>
                  </a:extLst>
                </a:gridCol>
                <a:gridCol w="2871788">
                  <a:extLst>
                    <a:ext uri="{9D8B030D-6E8A-4147-A177-3AD203B41FA5}">
                      <a16:colId xmlns:a16="http://schemas.microsoft.com/office/drawing/2014/main" val="2842802042"/>
                    </a:ext>
                  </a:extLst>
                </a:gridCol>
                <a:gridCol w="2871788">
                  <a:extLst>
                    <a:ext uri="{9D8B030D-6E8A-4147-A177-3AD203B41FA5}">
                      <a16:colId xmlns:a16="http://schemas.microsoft.com/office/drawing/2014/main" val="788084661"/>
                    </a:ext>
                  </a:extLst>
                </a:gridCol>
                <a:gridCol w="2871788">
                  <a:extLst>
                    <a:ext uri="{9D8B030D-6E8A-4147-A177-3AD203B41FA5}">
                      <a16:colId xmlns:a16="http://schemas.microsoft.com/office/drawing/2014/main" val="3430120253"/>
                    </a:ext>
                  </a:extLst>
                </a:gridCol>
              </a:tblGrid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Критерий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dirty="0" smtClean="0">
                          <a:effectLst/>
                          <a:latin typeface="Bookman Old Style" panose="02050604050505020204" pitchFamily="18" charset="0"/>
                        </a:rPr>
                        <a:t>API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dirty="0" smtClean="0">
                          <a:effectLst/>
                          <a:latin typeface="Bookman Old Style" panose="02050604050505020204" pitchFamily="18" charset="0"/>
                        </a:rPr>
                        <a:t>Library</a:t>
                      </a:r>
                      <a:endParaRPr lang="ru-RU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dirty="0" smtClean="0">
                          <a:effectLst/>
                          <a:latin typeface="Bookman Old Style" panose="02050604050505020204" pitchFamily="18" charset="0"/>
                        </a:rPr>
                        <a:t>Framework</a:t>
                      </a:r>
                      <a:endParaRPr lang="ru-RU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509517"/>
                  </a:ext>
                </a:extLst>
              </a:tr>
              <a:tr h="6906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Контроль потока</a:t>
                      </a:r>
                      <a:endParaRPr lang="ru-RU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Не управляет выполнением программы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  <a:latin typeface="Bookman Old Style" panose="02050604050505020204" pitchFamily="18" charset="0"/>
                        </a:rPr>
                        <a:t>Разработчик вызывает функции по мере необходимости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Фреймворк управляет потоком выполнения (инверсия контроля)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2229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531160"/>
              </p:ext>
            </p:extLst>
          </p:nvPr>
        </p:nvGraphicFramePr>
        <p:xfrm>
          <a:off x="412750" y="319370"/>
          <a:ext cx="11487152" cy="5693604"/>
        </p:xfrm>
        <a:graphic>
          <a:graphicData uri="http://schemas.openxmlformats.org/drawingml/2006/table">
            <a:tbl>
              <a:tblPr/>
              <a:tblGrid>
                <a:gridCol w="2871788">
                  <a:extLst>
                    <a:ext uri="{9D8B030D-6E8A-4147-A177-3AD203B41FA5}">
                      <a16:colId xmlns:a16="http://schemas.microsoft.com/office/drawing/2014/main" val="1285396526"/>
                    </a:ext>
                  </a:extLst>
                </a:gridCol>
                <a:gridCol w="2871788">
                  <a:extLst>
                    <a:ext uri="{9D8B030D-6E8A-4147-A177-3AD203B41FA5}">
                      <a16:colId xmlns:a16="http://schemas.microsoft.com/office/drawing/2014/main" val="2842802042"/>
                    </a:ext>
                  </a:extLst>
                </a:gridCol>
                <a:gridCol w="2871788">
                  <a:extLst>
                    <a:ext uri="{9D8B030D-6E8A-4147-A177-3AD203B41FA5}">
                      <a16:colId xmlns:a16="http://schemas.microsoft.com/office/drawing/2014/main" val="788084661"/>
                    </a:ext>
                  </a:extLst>
                </a:gridCol>
                <a:gridCol w="2871788">
                  <a:extLst>
                    <a:ext uri="{9D8B030D-6E8A-4147-A177-3AD203B41FA5}">
                      <a16:colId xmlns:a16="http://schemas.microsoft.com/office/drawing/2014/main" val="3430120253"/>
                    </a:ext>
                  </a:extLst>
                </a:gridCol>
              </a:tblGrid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Критерий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dirty="0" smtClean="0">
                          <a:effectLst/>
                          <a:latin typeface="Bookman Old Style" panose="02050604050505020204" pitchFamily="18" charset="0"/>
                        </a:rPr>
                        <a:t>API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dirty="0" smtClean="0">
                          <a:effectLst/>
                          <a:latin typeface="Bookman Old Style" panose="02050604050505020204" pitchFamily="18" charset="0"/>
                        </a:rPr>
                        <a:t>Library</a:t>
                      </a:r>
                      <a:endParaRPr lang="ru-RU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dirty="0" smtClean="0">
                          <a:effectLst/>
                          <a:latin typeface="Bookman Old Style" panose="02050604050505020204" pitchFamily="18" charset="0"/>
                        </a:rPr>
                        <a:t>Framework</a:t>
                      </a:r>
                      <a:endParaRPr lang="ru-RU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509517"/>
                  </a:ext>
                </a:extLst>
              </a:tr>
              <a:tr h="8978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Гибкость</a:t>
                      </a:r>
                      <a:endParaRPr lang="ru-RU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  <a:latin typeface="Bookman Old Style" panose="02050604050505020204" pitchFamily="18" charset="0"/>
                        </a:rPr>
                        <a:t>Обеспечивает доступ к функционалу другой системы (например, веб-сервиса)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Гибкость в использовании (</a:t>
                      </a:r>
                      <a:r>
                        <a:rPr lang="ru-RU" sz="2400" dirty="0" smtClean="0">
                          <a:effectLst/>
                          <a:latin typeface="Bookman Old Style" panose="02050604050505020204" pitchFamily="18" charset="0"/>
                        </a:rPr>
                        <a:t>берём </a:t>
                      </a: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только нужное)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  <a:latin typeface="Bookman Old Style" panose="02050604050505020204" pitchFamily="18" charset="0"/>
                        </a:rPr>
                        <a:t>Жёсткая структура, требует следования правилам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647232"/>
                  </a:ext>
                </a:extLst>
              </a:tr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Примеры</a:t>
                      </a:r>
                      <a:endParaRPr lang="ru-RU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Twitter API, Google Maps API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dirty="0" err="1">
                          <a:effectLst/>
                          <a:latin typeface="Bookman Old Style" panose="02050604050505020204" pitchFamily="18" charset="0"/>
                        </a:rPr>
                        <a:t>NumPy</a:t>
                      </a:r>
                      <a:r>
                        <a:rPr lang="en-US" sz="2400" dirty="0">
                          <a:effectLst/>
                          <a:latin typeface="Bookman Old Style" panose="02050604050505020204" pitchFamily="18" charset="0"/>
                        </a:rPr>
                        <a:t> (Python), jQuery (JS)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nl-NL" sz="2400" dirty="0">
                          <a:effectLst/>
                          <a:latin typeface="Bookman Old Style" panose="02050604050505020204" pitchFamily="18" charset="0"/>
                        </a:rPr>
                        <a:t>Django (Python), .NET (C#), React (JS)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525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43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184771"/>
              </p:ext>
            </p:extLst>
          </p:nvPr>
        </p:nvGraphicFramePr>
        <p:xfrm>
          <a:off x="412750" y="319370"/>
          <a:ext cx="11487152" cy="2881336"/>
        </p:xfrm>
        <a:graphic>
          <a:graphicData uri="http://schemas.openxmlformats.org/drawingml/2006/table">
            <a:tbl>
              <a:tblPr/>
              <a:tblGrid>
                <a:gridCol w="2871788">
                  <a:extLst>
                    <a:ext uri="{9D8B030D-6E8A-4147-A177-3AD203B41FA5}">
                      <a16:colId xmlns:a16="http://schemas.microsoft.com/office/drawing/2014/main" val="1285396526"/>
                    </a:ext>
                  </a:extLst>
                </a:gridCol>
                <a:gridCol w="2871788">
                  <a:extLst>
                    <a:ext uri="{9D8B030D-6E8A-4147-A177-3AD203B41FA5}">
                      <a16:colId xmlns:a16="http://schemas.microsoft.com/office/drawing/2014/main" val="2842802042"/>
                    </a:ext>
                  </a:extLst>
                </a:gridCol>
                <a:gridCol w="2871788">
                  <a:extLst>
                    <a:ext uri="{9D8B030D-6E8A-4147-A177-3AD203B41FA5}">
                      <a16:colId xmlns:a16="http://schemas.microsoft.com/office/drawing/2014/main" val="788084661"/>
                    </a:ext>
                  </a:extLst>
                </a:gridCol>
                <a:gridCol w="2871788">
                  <a:extLst>
                    <a:ext uri="{9D8B030D-6E8A-4147-A177-3AD203B41FA5}">
                      <a16:colId xmlns:a16="http://schemas.microsoft.com/office/drawing/2014/main" val="3430120253"/>
                    </a:ext>
                  </a:extLst>
                </a:gridCol>
              </a:tblGrid>
              <a:tr h="4834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Критерий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dirty="0" smtClean="0">
                          <a:effectLst/>
                          <a:latin typeface="Bookman Old Style" panose="02050604050505020204" pitchFamily="18" charset="0"/>
                        </a:rPr>
                        <a:t>API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dirty="0" smtClean="0">
                          <a:effectLst/>
                          <a:latin typeface="Bookman Old Style" panose="02050604050505020204" pitchFamily="18" charset="0"/>
                        </a:rPr>
                        <a:t>Library</a:t>
                      </a:r>
                      <a:endParaRPr lang="ru-RU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400" b="1" dirty="0" smtClean="0">
                          <a:effectLst/>
                          <a:latin typeface="Bookman Old Style" panose="02050604050505020204" pitchFamily="18" charset="0"/>
                        </a:rPr>
                        <a:t>Framework</a:t>
                      </a:r>
                      <a:endParaRPr lang="ru-RU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1509517"/>
                  </a:ext>
                </a:extLst>
              </a:tr>
              <a:tr h="6906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Когда использовать?</a:t>
                      </a:r>
                      <a:endParaRPr lang="ru-RU" sz="2400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  <a:latin typeface="Bookman Old Style" panose="02050604050505020204" pitchFamily="18" charset="0"/>
                        </a:rPr>
                        <a:t>Для интеграции с внешними сервисами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>
                          <a:effectLst/>
                          <a:latin typeface="Bookman Old Style" panose="02050604050505020204" pitchFamily="18" charset="0"/>
                        </a:rPr>
                        <a:t>Для добавления готовых решений в код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ru-RU" sz="2400" dirty="0">
                          <a:effectLst/>
                          <a:latin typeface="Bookman Old Style" panose="02050604050505020204" pitchFamily="18" charset="0"/>
                        </a:rPr>
                        <a:t>Для быстрого старта проекта с готовой архитектурой</a:t>
                      </a:r>
                    </a:p>
                  </a:txBody>
                  <a:tcPr marL="69069" marR="69069" marT="34534" marB="345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394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11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API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8449" y="654355"/>
            <a:ext cx="1162685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API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ru-RU" sz="2400" dirty="0" err="1" smtClean="0">
                <a:latin typeface="Bookman Old Style" panose="02050604050505020204" pitchFamily="18" charset="0"/>
              </a:rPr>
              <a:t>application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programming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 smtClean="0">
                <a:latin typeface="Bookman Old Style" panose="02050604050505020204" pitchFamily="18" charset="0"/>
              </a:rPr>
              <a:t>interface</a:t>
            </a:r>
            <a:r>
              <a:rPr lang="ru-RU" sz="2400" dirty="0" smtClean="0">
                <a:latin typeface="Bookman Old Style" panose="02050604050505020204" pitchFamily="18" charset="0"/>
              </a:rPr>
              <a:t>) </a:t>
            </a:r>
            <a:r>
              <a:rPr lang="ru-RU" sz="2400" dirty="0">
                <a:latin typeface="Bookman Old Style" panose="02050604050505020204" pitchFamily="18" charset="0"/>
              </a:rPr>
              <a:t>— программный интерфейс, то есть описание способов взаимодействия одной компьютерной программы с другими.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программу (модуль, библиотеку) рассматривать как чёрный ящик, то API — это набор «ручек», которые доступны пользователю данного ящика и которые он может вертеть и переключать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Программные компоненты взаимодействуют друг с другом посредством API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1150" y="654356"/>
            <a:ext cx="1165225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Используется </a:t>
            </a:r>
            <a:r>
              <a:rPr lang="ru-RU" sz="2400" dirty="0">
                <a:latin typeface="Bookman Old Style" panose="02050604050505020204" pitchFamily="18" charset="0"/>
              </a:rPr>
              <a:t>в веб-разработке — содержит, как правило, определённый набор HTTP-запросов, а также определение структуры HTTP-ответов, для выражения которых чаще всего используют XML− или JSON−формат, а также </a:t>
            </a:r>
            <a:r>
              <a:rPr lang="ru-RU" sz="2400" dirty="0" err="1">
                <a:latin typeface="Bookman Old Style" panose="02050604050505020204" pitchFamily="18" charset="0"/>
              </a:rPr>
              <a:t>ProtoBuf</a:t>
            </a:r>
            <a:r>
              <a:rPr lang="ru-RU" sz="2400" dirty="0">
                <a:latin typeface="Bookman Old Style" panose="02050604050505020204" pitchFamily="18" charset="0"/>
              </a:rPr>
              <a:t>, XDR и некоторые другие.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latin typeface="Bookman Old Style" panose="02050604050505020204" pitchFamily="18" charset="0"/>
              </a:rPr>
              <a:t>Web</a:t>
            </a:r>
            <a:r>
              <a:rPr lang="ru-RU" sz="2400" dirty="0">
                <a:latin typeface="Bookman Old Style" panose="02050604050505020204" pitchFamily="18" charset="0"/>
              </a:rPr>
              <a:t> API является практически синонимом для веб-службы, хотя в последнее время за счёт тенденции </a:t>
            </a:r>
            <a:r>
              <a:rPr lang="ru-RU" sz="2400" dirty="0" err="1">
                <a:latin typeface="Bookman Old Style" panose="02050604050505020204" pitchFamily="18" charset="0"/>
              </a:rPr>
              <a:t>Web</a:t>
            </a:r>
            <a:r>
              <a:rPr lang="ru-RU" sz="2400" dirty="0">
                <a:latin typeface="Bookman Old Style" panose="02050604050505020204" pitchFamily="18" charset="0"/>
              </a:rPr>
              <a:t> 2.0 осуществлён переход от SOAP к REST типу коммуникации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ru-RU" sz="2800" b="1" dirty="0" err="1">
                <a:latin typeface="Bookman Old Style" panose="02050604050505020204" pitchFamily="18" charset="0"/>
              </a:rPr>
              <a:t>Web</a:t>
            </a:r>
            <a:r>
              <a:rPr lang="ru-RU" sz="2800" b="1" dirty="0">
                <a:latin typeface="Bookman Old Style" panose="02050604050505020204" pitchFamily="18" charset="0"/>
              </a:rPr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3808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latin typeface="Bookman Old Style" panose="02050604050505020204" pitchFamily="18" charset="0"/>
              </a:rPr>
              <a:t>GUI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04799" y="654355"/>
            <a:ext cx="116078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GUI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ru-RU" sz="2400" dirty="0">
                <a:latin typeface="Bookman Old Style" panose="02050604050505020204" pitchFamily="18" charset="0"/>
              </a:rPr>
              <a:t>графический пользовательский интерфейс</a:t>
            </a:r>
            <a:r>
              <a:rPr lang="ru-RU" sz="2400" dirty="0" smtClean="0">
                <a:latin typeface="Bookman Old Style" panose="02050604050505020204" pitchFamily="18" charset="0"/>
              </a:rPr>
              <a:t>) —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</a:t>
            </a:r>
            <a:r>
              <a:rPr lang="ru-RU" sz="2400" dirty="0">
                <a:latin typeface="Bookman Old Style" panose="02050604050505020204" pitchFamily="18" charset="0"/>
              </a:rPr>
              <a:t>способ взаимодействия пользователя с компьютером с использованием графических элементов, таких как окна, кнопки и меню.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4" name="Picture 3" descr="https://habrastorage.org/r/w1560/webt/-o/7i/b_/-o7ib_j6tnrt1rz3axldz8vqmxq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1" b="15785"/>
          <a:stretch/>
        </p:blipFill>
        <p:spPr bwMode="auto">
          <a:xfrm>
            <a:off x="400682" y="2392679"/>
            <a:ext cx="6920867" cy="42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https://habrastorage.org/webt/x3/co/rs/x3corsskpydptgjoaebtgrqvhbi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7" t="163" b="16598"/>
          <a:stretch/>
        </p:blipFill>
        <p:spPr bwMode="auto">
          <a:xfrm>
            <a:off x="6330950" y="2392679"/>
            <a:ext cx="5551317" cy="42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10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</a:rPr>
              <a:t>Примеры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04799" y="654355"/>
            <a:ext cx="1155065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Разработка </a:t>
            </a:r>
            <a:r>
              <a:rPr lang="ru-RU" sz="2400" dirty="0">
                <a:latin typeface="Bookman Old Style" panose="02050604050505020204" pitchFamily="18" charset="0"/>
              </a:rPr>
              <a:t>API на C# для хранения информации о </a:t>
            </a:r>
            <a:r>
              <a:rPr lang="ru-RU" sz="2400" dirty="0" smtClean="0">
                <a:latin typeface="Bookman Old Style" panose="02050604050505020204" pitchFamily="18" charset="0"/>
              </a:rPr>
              <a:t>покупках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Customer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Phone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Product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54000" y="0"/>
            <a:ext cx="11626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Purchase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Purchase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Purchases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Total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Purchases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071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266700" y="0"/>
            <a:ext cx="11645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Date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PaymentMethod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41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23850" y="0"/>
            <a:ext cx="11557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Создадим класс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управления покупками и заказами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PurchaseManager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PurchaseManager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payments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LoadData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68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SaveData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RemoveOrder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SaveData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2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14458</TotalTime>
  <Words>430</Words>
  <Application>Microsoft Office PowerPoint</Application>
  <PresentationFormat>Широкоэкранный</PresentationFormat>
  <Paragraphs>229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Calibri</vt:lpstr>
      <vt:lpstr>Calibri Light</vt:lpstr>
      <vt:lpstr>Consolas</vt:lpstr>
      <vt:lpstr>Times New Roman</vt:lpstr>
      <vt:lpstr>Тема Office</vt:lpstr>
      <vt:lpstr>3 семестр Лекция. Программный интерфейс приложения (API)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799</cp:revision>
  <dcterms:modified xsi:type="dcterms:W3CDTF">2025-03-29T07:30:24Z</dcterms:modified>
</cp:coreProperties>
</file>