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0"/>
  </p:notesMasterIdLst>
  <p:sldIdLst>
    <p:sldId id="273" r:id="rId2"/>
    <p:sldId id="969" r:id="rId3"/>
    <p:sldId id="1092" r:id="rId4"/>
    <p:sldId id="995" r:id="rId5"/>
    <p:sldId id="1108" r:id="rId6"/>
    <p:sldId id="1098" r:id="rId7"/>
    <p:sldId id="1099" r:id="rId8"/>
    <p:sldId id="1109" r:id="rId9"/>
    <p:sldId id="1094" r:id="rId10"/>
    <p:sldId id="1095" r:id="rId11"/>
    <p:sldId id="1096" r:id="rId12"/>
    <p:sldId id="1100" r:id="rId13"/>
    <p:sldId id="1110" r:id="rId14"/>
    <p:sldId id="1101" r:id="rId15"/>
    <p:sldId id="1102" r:id="rId16"/>
    <p:sldId id="1103" r:id="rId17"/>
    <p:sldId id="1104" r:id="rId18"/>
    <p:sldId id="110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95" autoAdjust="0"/>
    <p:restoredTop sz="95343" autoAdjust="0"/>
  </p:normalViewPr>
  <p:slideViewPr>
    <p:cSldViewPr snapToGrid="0">
      <p:cViewPr varScale="1">
        <p:scale>
          <a:sx n="87" d="100"/>
          <a:sy n="87" d="100"/>
        </p:scale>
        <p:origin x="108" y="17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65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21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38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08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81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59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1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60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40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80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5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4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13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70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85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2" y="2490651"/>
            <a:ext cx="10670534" cy="2000203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4. Регулярные выражения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4490853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Regex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Проверка соответствия шаблону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Замена символов по шаблону</a:t>
            </a:r>
            <a:endParaRPr lang="ru-RU" sz="28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977281"/>
              </p:ext>
            </p:extLst>
          </p:nvPr>
        </p:nvGraphicFramePr>
        <p:xfrm>
          <a:off x="0" y="698500"/>
          <a:ext cx="12191998" cy="5029200"/>
        </p:xfrm>
        <a:graphic>
          <a:graphicData uri="http://schemas.openxmlformats.org/drawingml/2006/table">
            <a:tbl>
              <a:tblPr/>
              <a:tblGrid>
                <a:gridCol w="1549400">
                  <a:extLst>
                    <a:ext uri="{9D8B030D-6E8A-4147-A177-3AD203B41FA5}">
                      <a16:colId xmlns:a16="http://schemas.microsoft.com/office/drawing/2014/main" val="424884719"/>
                    </a:ext>
                  </a:extLst>
                </a:gridCol>
                <a:gridCol w="4813300">
                  <a:extLst>
                    <a:ext uri="{9D8B030D-6E8A-4147-A177-3AD203B41FA5}">
                      <a16:colId xmlns:a16="http://schemas.microsoft.com/office/drawing/2014/main" val="402399462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619594727"/>
                    </a:ext>
                  </a:extLst>
                </a:gridCol>
                <a:gridCol w="4152898">
                  <a:extLst>
                    <a:ext uri="{9D8B030D-6E8A-4147-A177-3AD203B41FA5}">
                      <a16:colId xmlns:a16="http://schemas.microsoft.com/office/drawing/2014/main" val="1551228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b="1" dirty="0" smtClean="0">
                          <a:effectLst/>
                          <a:latin typeface="Bookman Old Style" panose="02050604050505020204" pitchFamily="18" charset="0"/>
                        </a:rPr>
                        <a:t>Квантор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b="1" dirty="0" smtClean="0">
                          <a:effectLst/>
                          <a:latin typeface="Bookman Old Style" panose="02050604050505020204" pitchFamily="18" charset="0"/>
                        </a:rPr>
                        <a:t>Описание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b="1" dirty="0" smtClean="0">
                          <a:effectLst/>
                          <a:latin typeface="Bookman Old Style" panose="02050604050505020204" pitchFamily="18" charset="0"/>
                        </a:rPr>
                        <a:t>Шаблон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b="1" dirty="0" smtClean="0">
                          <a:effectLst/>
                          <a:latin typeface="Bookman Old Style" panose="02050604050505020204" pitchFamily="18" charset="0"/>
                        </a:rPr>
                        <a:t>Ответ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949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*?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Предыдущий</a:t>
                      </a:r>
                      <a:r>
                        <a:rPr lang="ru-RU" sz="2400" baseline="0" dirty="0" smtClean="0">
                          <a:effectLst/>
                          <a:latin typeface="Bookman Old Style" panose="02050604050505020204" pitchFamily="18" charset="0"/>
                        </a:rPr>
                        <a:t> элемент повторяется 0 и более раз</a:t>
                      </a:r>
                      <a:endParaRPr lang="en-US" sz="24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a.*?c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</a:t>
                      </a:r>
                      <a:r>
                        <a:rPr lang="en-US" sz="2400" dirty="0" err="1">
                          <a:effectLst/>
                          <a:latin typeface="Bookman Old Style" panose="02050604050505020204" pitchFamily="18" charset="0"/>
                        </a:rPr>
                        <a:t>abc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</a:t>
                      </a:r>
                      <a:r>
                        <a:rPr lang="en-US" sz="2400" dirty="0" err="1">
                          <a:effectLst/>
                          <a:latin typeface="Bookman Old Style" panose="02050604050505020204" pitchFamily="18" charset="0"/>
                        </a:rPr>
                        <a:t>abcbc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88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+?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1 и более раз</a:t>
                      </a:r>
                      <a:endParaRPr lang="en-US" sz="24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"be+?"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"be"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"been", "be"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"bent"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325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??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0 или 1 раз</a:t>
                      </a:r>
                      <a:endParaRPr lang="en-US" sz="24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  <a:latin typeface="Bookman Old Style" panose="02050604050505020204" pitchFamily="18" charset="0"/>
                        </a:rPr>
                        <a:t>"rai??"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</a:t>
                      </a:r>
                      <a:r>
                        <a:rPr lang="en-US" sz="2400" dirty="0" err="1">
                          <a:effectLst/>
                          <a:latin typeface="Bookman Old Style" panose="02050604050505020204" pitchFamily="18" charset="0"/>
                        </a:rPr>
                        <a:t>ra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"rain"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14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{ </a:t>
                      </a:r>
                      <a:r>
                        <a:rPr lang="en-US" sz="2400" i="1" dirty="0">
                          <a:effectLst/>
                          <a:latin typeface="Bookman Old Style" panose="02050604050505020204" pitchFamily="18" charset="0"/>
                        </a:rPr>
                        <a:t>n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}?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smtClean="0">
                          <a:effectLst/>
                          <a:latin typeface="Bookman Old Style" panose="02050604050505020204" pitchFamily="18" charset="0"/>
                        </a:rPr>
                        <a:t>n 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раз</a:t>
                      </a:r>
                      <a:endParaRPr lang="en-US" sz="24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",\d{3}?"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",043"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"1,043.6", ",876", ",543", 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и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",210"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"9,876,543,210"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824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{ </a:t>
                      </a:r>
                      <a:r>
                        <a:rPr lang="en-US" sz="2400" i="1" dirty="0">
                          <a:effectLst/>
                          <a:latin typeface="Bookman Old Style" panose="02050604050505020204" pitchFamily="18" charset="0"/>
                        </a:rPr>
                        <a:t>n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,}?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aseline="0" dirty="0" smtClean="0">
                          <a:effectLst/>
                          <a:latin typeface="Bookman Old Style" panose="02050604050505020204" pitchFamily="18" charset="0"/>
                        </a:rPr>
                        <a:t>n </a:t>
                      </a:r>
                      <a:r>
                        <a:rPr lang="ru-RU" sz="2400" baseline="0" dirty="0" smtClean="0">
                          <a:effectLst/>
                          <a:latin typeface="Bookman Old Style" panose="02050604050505020204" pitchFamily="18" charset="0"/>
                        </a:rPr>
                        <a:t>и более раз</a:t>
                      </a:r>
                      <a:endParaRPr lang="en-US" sz="24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"\d{2,}?"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"166", "29", "1930"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214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{ </a:t>
                      </a:r>
                      <a:r>
                        <a:rPr lang="en-US" sz="2400" i="1" dirty="0">
                          <a:effectLst/>
                          <a:latin typeface="Bookman Old Style" panose="02050604050505020204" pitchFamily="18" charset="0"/>
                        </a:rPr>
                        <a:t>n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, </a:t>
                      </a:r>
                      <a:r>
                        <a:rPr lang="en-US" sz="2400" i="1" dirty="0">
                          <a:effectLst/>
                          <a:latin typeface="Bookman Old Style" panose="02050604050505020204" pitchFamily="18" charset="0"/>
                        </a:rPr>
                        <a:t>m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}?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baseline="0" dirty="0" smtClean="0">
                          <a:effectLst/>
                          <a:latin typeface="Bookman Old Style" panose="02050604050505020204" pitchFamily="18" charset="0"/>
                        </a:rPr>
                        <a:t> от </a:t>
                      </a:r>
                      <a:r>
                        <a:rPr lang="en-US" sz="2400" baseline="0" dirty="0" smtClean="0">
                          <a:effectLst/>
                          <a:latin typeface="Bookman Old Style" panose="02050604050505020204" pitchFamily="18" charset="0"/>
                        </a:rPr>
                        <a:t>n </a:t>
                      </a:r>
                      <a:r>
                        <a:rPr lang="ru-RU" sz="2400" baseline="0" dirty="0" smtClean="0">
                          <a:effectLst/>
                          <a:latin typeface="Bookman Old Style" panose="02050604050505020204" pitchFamily="18" charset="0"/>
                        </a:rPr>
                        <a:t>до </a:t>
                      </a:r>
                      <a:r>
                        <a:rPr lang="en-US" sz="2400" baseline="0" dirty="0" smtClean="0">
                          <a:effectLst/>
                          <a:latin typeface="Bookman Old Style" panose="02050604050505020204" pitchFamily="18" charset="0"/>
                        </a:rPr>
                        <a:t>m </a:t>
                      </a:r>
                      <a:r>
                        <a:rPr lang="ru-RU" sz="2400" baseline="0" dirty="0" smtClean="0">
                          <a:effectLst/>
                          <a:latin typeface="Bookman Old Style" panose="02050604050505020204" pitchFamily="18" charset="0"/>
                        </a:rPr>
                        <a:t>раз включительно</a:t>
                      </a:r>
                      <a:endParaRPr lang="en-US" sz="24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"\d{3,5}?"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"166", "17668"</a:t>
                      </a:r>
                      <a:b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/>
                      </a:r>
                      <a:b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"193", "024"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"193024"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968293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2" y="12733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Примеры не жадных кванторов: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-2" y="620295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Как видим синтаксис отличается только добавлением знака «</a:t>
            </a:r>
            <a:r>
              <a:rPr lang="en-US" sz="2400" dirty="0" smtClean="0">
                <a:latin typeface="Bookman Old Style" panose="02050604050505020204" pitchFamily="18" charset="0"/>
              </a:rPr>
              <a:t>?</a:t>
            </a:r>
            <a:r>
              <a:rPr lang="ru-RU" sz="2400" dirty="0" smtClean="0">
                <a:latin typeface="Bookman Old Style" panose="02050604050505020204" pitchFamily="18" charset="0"/>
              </a:rPr>
              <a:t>»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9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329575"/>
              </p:ext>
            </p:extLst>
          </p:nvPr>
        </p:nvGraphicFramePr>
        <p:xfrm>
          <a:off x="0" y="812800"/>
          <a:ext cx="12192000" cy="5029200"/>
        </p:xfrm>
        <a:graphic>
          <a:graphicData uri="http://schemas.openxmlformats.org/drawingml/2006/table">
            <a:tbl>
              <a:tblPr/>
              <a:tblGrid>
                <a:gridCol w="1650998">
                  <a:extLst>
                    <a:ext uri="{9D8B030D-6E8A-4147-A177-3AD203B41FA5}">
                      <a16:colId xmlns:a16="http://schemas.microsoft.com/office/drawing/2014/main" val="424884719"/>
                    </a:ext>
                  </a:extLst>
                </a:gridCol>
                <a:gridCol w="4445002">
                  <a:extLst>
                    <a:ext uri="{9D8B030D-6E8A-4147-A177-3AD203B41FA5}">
                      <a16:colId xmlns:a16="http://schemas.microsoft.com/office/drawing/2014/main" val="4023994622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3619594727"/>
                    </a:ext>
                  </a:extLst>
                </a:gridCol>
                <a:gridCol w="4546600">
                  <a:extLst>
                    <a:ext uri="{9D8B030D-6E8A-4147-A177-3AD203B41FA5}">
                      <a16:colId xmlns:a16="http://schemas.microsoft.com/office/drawing/2014/main" val="1551228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b="1" dirty="0" smtClean="0">
                          <a:effectLst/>
                          <a:latin typeface="Bookman Old Style" panose="02050604050505020204" pitchFamily="18" charset="0"/>
                        </a:rPr>
                        <a:t>Не</a:t>
                      </a:r>
                      <a:r>
                        <a:rPr lang="ru-RU" sz="2400" b="1" baseline="0" dirty="0" smtClean="0">
                          <a:effectLst/>
                          <a:latin typeface="Bookman Old Style" panose="02050604050505020204" pitchFamily="18" charset="0"/>
                        </a:rPr>
                        <a:t> жадный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b="1" dirty="0" smtClean="0">
                          <a:effectLst/>
                          <a:latin typeface="Bookman Old Style" panose="02050604050505020204" pitchFamily="18" charset="0"/>
                        </a:rPr>
                        <a:t>Ответ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b="1" dirty="0" smtClean="0">
                          <a:effectLst/>
                          <a:latin typeface="Bookman Old Style" panose="02050604050505020204" pitchFamily="18" charset="0"/>
                        </a:rPr>
                        <a:t>Жадный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b="1" dirty="0" smtClean="0">
                          <a:effectLst/>
                          <a:latin typeface="Bookman Old Style" panose="02050604050505020204" pitchFamily="18" charset="0"/>
                        </a:rPr>
                        <a:t>Ответ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949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a.*?c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</a:t>
                      </a:r>
                      <a:r>
                        <a:rPr lang="en-US" sz="2400" dirty="0" err="1">
                          <a:effectLst/>
                          <a:latin typeface="Bookman Old Style" panose="02050604050505020204" pitchFamily="18" charset="0"/>
                        </a:rPr>
                        <a:t>abc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</a:t>
                      </a:r>
                      <a:r>
                        <a:rPr lang="en-US" sz="2400" dirty="0" err="1">
                          <a:effectLst/>
                          <a:latin typeface="Bookman Old Style" panose="02050604050505020204" pitchFamily="18" charset="0"/>
                        </a:rPr>
                        <a:t>abcbc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a.*c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</a:t>
                      </a:r>
                      <a:r>
                        <a:rPr lang="en-US" sz="2400" dirty="0" err="1">
                          <a:effectLst/>
                          <a:latin typeface="Bookman Old Style" panose="02050604050505020204" pitchFamily="18" charset="0"/>
                        </a:rPr>
                        <a:t>abcbc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</a:t>
                      </a:r>
                      <a:r>
                        <a:rPr lang="en-US" sz="2400" dirty="0" err="1">
                          <a:effectLst/>
                          <a:latin typeface="Bookman Old Style" panose="02050604050505020204" pitchFamily="18" charset="0"/>
                        </a:rPr>
                        <a:t>abcbc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88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"be+?"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"be"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"been", "be"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"bent"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"be+"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"bee"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"been", "be"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"bent"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325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"rai??"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</a:t>
                      </a:r>
                      <a:r>
                        <a:rPr lang="en-US" sz="2400" dirty="0" err="1">
                          <a:effectLst/>
                          <a:latin typeface="Bookman Old Style" panose="02050604050505020204" pitchFamily="18" charset="0"/>
                        </a:rPr>
                        <a:t>ra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"rain"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"rai?"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"rai"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"rain"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14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",\d{3}?"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",043"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"1,043.6", ",876", ",543", 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и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",210"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"9,876,543,210"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",\d{3}"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",043"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"1,043.6", ",876", ",543", 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и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",210"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"9,876,543,210"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824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"\d{2,}?"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"166", "29", "1930"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"\d{2,}"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"166", "29", "1930"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214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"\d{3,5}?"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"166", "17668"</a:t>
                      </a:r>
                      <a:b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/>
                      </a:r>
                      <a:b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"193", "024"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"193024"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"\d{3,5}"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"166", "17668"</a:t>
                      </a:r>
                      <a:b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/>
                      </a:r>
                      <a:b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"19302"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"193024"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968293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0" y="26670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Ниже представлено сравнение жадных и не жадных кванторов:</a:t>
            </a:r>
          </a:p>
        </p:txBody>
      </p:sp>
    </p:spTree>
    <p:extLst>
      <p:ext uri="{BB962C8B-B14F-4D97-AF65-F5344CB8AC3E}">
        <p14:creationId xmlns:p14="http://schemas.microsoft.com/office/powerpoint/2010/main" val="410015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2" y="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Метасимволы</a:t>
            </a:r>
            <a:r>
              <a:rPr lang="ru-RU" sz="2400" dirty="0">
                <a:latin typeface="Bookman Old Style" panose="02050604050505020204" pitchFamily="18" charset="0"/>
              </a:rPr>
              <a:t>, перечисленные в следующей таблице, являются привязками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560001"/>
              </p:ext>
            </p:extLst>
          </p:nvPr>
        </p:nvGraphicFramePr>
        <p:xfrm>
          <a:off x="0" y="491530"/>
          <a:ext cx="12192004" cy="5488388"/>
        </p:xfrm>
        <a:graphic>
          <a:graphicData uri="http://schemas.openxmlformats.org/drawingml/2006/table">
            <a:tbl>
              <a:tblPr/>
              <a:tblGrid>
                <a:gridCol w="1676402">
                  <a:extLst>
                    <a:ext uri="{9D8B030D-6E8A-4147-A177-3AD203B41FA5}">
                      <a16:colId xmlns:a16="http://schemas.microsoft.com/office/drawing/2014/main" val="3790542227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1379228642"/>
                    </a:ext>
                  </a:extLst>
                </a:gridCol>
                <a:gridCol w="2133598">
                  <a:extLst>
                    <a:ext uri="{9D8B030D-6E8A-4147-A177-3AD203B41FA5}">
                      <a16:colId xmlns:a16="http://schemas.microsoft.com/office/drawing/2014/main" val="2031648666"/>
                    </a:ext>
                  </a:extLst>
                </a:gridCol>
                <a:gridCol w="3962404">
                  <a:extLst>
                    <a:ext uri="{9D8B030D-6E8A-4147-A177-3AD203B41FA5}">
                      <a16:colId xmlns:a16="http://schemas.microsoft.com/office/drawing/2014/main" val="2235991987"/>
                    </a:ext>
                  </a:extLst>
                </a:gridCol>
              </a:tblGrid>
              <a:tr h="15303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 smtClean="0">
                          <a:effectLst/>
                          <a:latin typeface="Bookman Old Style" panose="02050604050505020204" pitchFamily="18" charset="0"/>
                        </a:rPr>
                        <a:t>Привязка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 smtClean="0">
                          <a:effectLst/>
                          <a:latin typeface="Bookman Old Style" panose="02050604050505020204" pitchFamily="18" charset="0"/>
                        </a:rPr>
                        <a:t>Описание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 smtClean="0">
                          <a:effectLst/>
                          <a:latin typeface="Bookman Old Style" panose="02050604050505020204" pitchFamily="18" charset="0"/>
                        </a:rPr>
                        <a:t>Шаблон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 smtClean="0">
                          <a:effectLst/>
                          <a:latin typeface="Bookman Old Style" panose="02050604050505020204" pitchFamily="18" charset="0"/>
                        </a:rPr>
                        <a:t>Ответ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837498"/>
                  </a:ext>
                </a:extLst>
              </a:tr>
              <a:tr h="956494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^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Начало строки</a:t>
                      </a:r>
                      <a:r>
                        <a:rPr lang="ru-RU" sz="2400" baseline="0" dirty="0" smtClean="0">
                          <a:effectLst/>
                          <a:latin typeface="Bookman Old Style" panose="02050604050505020204" pitchFamily="18" charset="0"/>
                        </a:rPr>
                        <a:t> или строк в случае многострочного вывода.</a:t>
                      </a:r>
                      <a:endParaRPr lang="en-US" sz="24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^\d{3}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"901"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"901-333-"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006245"/>
                  </a:ext>
                </a:extLst>
              </a:tr>
              <a:tr h="1300832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$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Конец строки</a:t>
                      </a:r>
                      <a:r>
                        <a:rPr lang="ru-RU" sz="2400" baseline="0" dirty="0" smtClean="0">
                          <a:effectLst/>
                          <a:latin typeface="Bookman Old Style" panose="02050604050505020204" pitchFamily="18" charset="0"/>
                        </a:rPr>
                        <a:t> или строк в случае многострочного вывода.</a:t>
                      </a:r>
                      <a:endParaRPr lang="en-US" sz="24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-\d{3}$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"-333"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"-901-333"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939672"/>
                  </a:ext>
                </a:extLst>
              </a:tr>
              <a:tr h="3825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\A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Начало строки.</a:t>
                      </a:r>
                      <a:endParaRPr lang="en-US" sz="24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\A\d{3}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"901"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"901-333-"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95895"/>
                  </a:ext>
                </a:extLst>
              </a:tr>
              <a:tr h="6121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\Z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Конец строки</a:t>
                      </a:r>
                      <a:r>
                        <a:rPr lang="en-US" sz="2400" dirty="0" smtClean="0">
                          <a:effectLst/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или до последнего символа новой строки.</a:t>
                      </a:r>
                      <a:endParaRPr lang="en-US" sz="24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-\d{3}\Z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"-333"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"-901-333"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64750"/>
                  </a:ext>
                </a:extLst>
              </a:tr>
              <a:tr h="3825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\z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Конец строки</a:t>
                      </a:r>
                      <a:r>
                        <a:rPr lang="en-US" sz="2400" dirty="0" smtClean="0"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  <a:endParaRPr lang="en-US" sz="24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-\d{3}\z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"-333"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"-901-333"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363036"/>
                  </a:ext>
                </a:extLst>
              </a:tr>
              <a:tr h="7156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\G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Непрерывное соответствие.</a:t>
                      </a:r>
                      <a:endParaRPr lang="en-US" sz="24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\G\(\d\)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"(1)", "(3)", "(5)" </a:t>
                      </a:r>
                      <a:endParaRPr lang="ru-RU" sz="2400" dirty="0" smtClean="0">
                        <a:effectLst/>
                        <a:latin typeface="Bookman Old Style" panose="02050604050505020204" pitchFamily="18" charset="0"/>
                      </a:endParaRPr>
                    </a:p>
                    <a:p>
                      <a:pPr algn="l" fontAlgn="t"/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"(1)(3)(5)[7](9)"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823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15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295633"/>
              </p:ext>
            </p:extLst>
          </p:nvPr>
        </p:nvGraphicFramePr>
        <p:xfrm>
          <a:off x="0" y="491530"/>
          <a:ext cx="12192004" cy="3008178"/>
        </p:xfrm>
        <a:graphic>
          <a:graphicData uri="http://schemas.openxmlformats.org/drawingml/2006/table">
            <a:tbl>
              <a:tblPr/>
              <a:tblGrid>
                <a:gridCol w="1676402">
                  <a:extLst>
                    <a:ext uri="{9D8B030D-6E8A-4147-A177-3AD203B41FA5}">
                      <a16:colId xmlns:a16="http://schemas.microsoft.com/office/drawing/2014/main" val="3790542227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1379228642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316486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235991987"/>
                    </a:ext>
                  </a:extLst>
                </a:gridCol>
              </a:tblGrid>
              <a:tr h="15303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 smtClean="0">
                          <a:effectLst/>
                          <a:latin typeface="Bookman Old Style" panose="02050604050505020204" pitchFamily="18" charset="0"/>
                        </a:rPr>
                        <a:t>Привязка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 smtClean="0">
                          <a:effectLst/>
                          <a:latin typeface="Bookman Old Style" panose="02050604050505020204" pitchFamily="18" charset="0"/>
                        </a:rPr>
                        <a:t>Описание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 smtClean="0">
                          <a:effectLst/>
                          <a:latin typeface="Bookman Old Style" panose="02050604050505020204" pitchFamily="18" charset="0"/>
                        </a:rPr>
                        <a:t>Шаблон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 smtClean="0">
                          <a:effectLst/>
                          <a:latin typeface="Bookman Old Style" panose="02050604050505020204" pitchFamily="18" charset="0"/>
                        </a:rPr>
                        <a:t>Ответ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837498"/>
                  </a:ext>
                </a:extLst>
              </a:tr>
              <a:tr h="84171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\b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На</a:t>
                      </a:r>
                      <a:r>
                        <a:rPr lang="ru-RU" sz="2400" baseline="0" dirty="0" smtClean="0">
                          <a:effectLst/>
                          <a:latin typeface="Bookman Old Style" panose="02050604050505020204" pitchFamily="18" charset="0"/>
                        </a:rPr>
                        <a:t> границе слова</a:t>
                      </a:r>
                      <a:endParaRPr lang="en-US" sz="24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\b\w+\s\w+\b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"them theme", "them </a:t>
                      </a:r>
                      <a:r>
                        <a:rPr lang="en-US" sz="2400" dirty="0" err="1">
                          <a:effectLst/>
                          <a:latin typeface="Bookman Old Style" panose="02050604050505020204" pitchFamily="18" charset="0"/>
                        </a:rPr>
                        <a:t>them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"them theme them </a:t>
                      </a:r>
                      <a:r>
                        <a:rPr lang="en-US" sz="2400" dirty="0" err="1">
                          <a:effectLst/>
                          <a:latin typeface="Bookman Old Style" panose="02050604050505020204" pitchFamily="18" charset="0"/>
                        </a:rPr>
                        <a:t>them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249796"/>
                  </a:ext>
                </a:extLst>
              </a:tr>
              <a:tr h="3825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\B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Не на границе слова</a:t>
                      </a:r>
                      <a:endParaRPr lang="en-US" sz="24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\Bend\w*\b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"ends", "ender"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"end sends endure lender"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18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3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2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Параметр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RegexOptions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Regex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regex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Regex(</a:t>
            </a:r>
            <a:r>
              <a:rPr lang="en-US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</a:t>
            </a:r>
            <a:r>
              <a:rPr lang="en-US" sz="24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туп</a:t>
            </a:r>
            <a:r>
              <a:rPr lang="en-US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(\w*)"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RegexOptions.IgnoreCase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Regex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regex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Regex(</a:t>
            </a:r>
            <a:r>
              <a:rPr lang="en-US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туп(\</a:t>
            </a:r>
            <a:r>
              <a:rPr lang="en-US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w*)"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RegexOptions.Compiled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|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RegexOptions.IgnoreCase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b="1" dirty="0" err="1" smtClean="0">
                <a:latin typeface="Bookman Old Style" panose="02050604050505020204" pitchFamily="18" charset="0"/>
              </a:rPr>
              <a:t>Compiled</a:t>
            </a:r>
            <a:r>
              <a:rPr lang="ru-RU" sz="2400" dirty="0">
                <a:latin typeface="Bookman Old Style" panose="02050604050505020204" pitchFamily="18" charset="0"/>
              </a:rPr>
              <a:t>: при установке этого значения регулярное выражение компилируется в сборку, что обеспечивает более быстрое </a:t>
            </a:r>
            <a:r>
              <a:rPr lang="ru-RU" sz="2400" dirty="0" smtClean="0">
                <a:latin typeface="Bookman Old Style" panose="02050604050505020204" pitchFamily="18" charset="0"/>
              </a:rPr>
              <a:t>выполнение</a:t>
            </a:r>
          </a:p>
          <a:p>
            <a:r>
              <a:rPr lang="ru-RU" sz="2400" b="1" dirty="0" err="1" smtClean="0">
                <a:latin typeface="Bookman Old Style" panose="02050604050505020204" pitchFamily="18" charset="0"/>
              </a:rPr>
              <a:t>CultureInvariant</a:t>
            </a:r>
            <a:r>
              <a:rPr lang="ru-RU" sz="2400" dirty="0">
                <a:latin typeface="Bookman Old Style" panose="02050604050505020204" pitchFamily="18" charset="0"/>
              </a:rPr>
              <a:t>: при установке этого значения будут игнорироваться региональные </a:t>
            </a:r>
            <a:r>
              <a:rPr lang="ru-RU" sz="2400" dirty="0" smtClean="0">
                <a:latin typeface="Bookman Old Style" panose="02050604050505020204" pitchFamily="18" charset="0"/>
              </a:rPr>
              <a:t>различия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b="1" dirty="0" err="1" smtClean="0">
                <a:latin typeface="Bookman Old Style" panose="02050604050505020204" pitchFamily="18" charset="0"/>
              </a:rPr>
              <a:t>IgnoreCase</a:t>
            </a:r>
            <a:r>
              <a:rPr lang="ru-RU" sz="2400" dirty="0">
                <a:latin typeface="Bookman Old Style" panose="02050604050505020204" pitchFamily="18" charset="0"/>
              </a:rPr>
              <a:t>: при установке этого значения будет игнорироваться </a:t>
            </a:r>
            <a:r>
              <a:rPr lang="ru-RU" sz="2400" dirty="0" smtClean="0">
                <a:latin typeface="Bookman Old Style" panose="02050604050505020204" pitchFamily="18" charset="0"/>
              </a:rPr>
              <a:t>регистр</a:t>
            </a:r>
          </a:p>
          <a:p>
            <a:r>
              <a:rPr lang="ru-RU" sz="2400" b="1" dirty="0" err="1" smtClean="0">
                <a:latin typeface="Bookman Old Style" panose="02050604050505020204" pitchFamily="18" charset="0"/>
              </a:rPr>
              <a:t>IgnorePatternWhitespace</a:t>
            </a:r>
            <a:r>
              <a:rPr lang="ru-RU" sz="2400" dirty="0">
                <a:latin typeface="Bookman Old Style" panose="02050604050505020204" pitchFamily="18" charset="0"/>
              </a:rPr>
              <a:t>: удаляет из строки пробелы и разрешает комментарии, начинающиеся со знака </a:t>
            </a:r>
            <a:r>
              <a:rPr lang="ru-RU" sz="2400" dirty="0" smtClean="0">
                <a:latin typeface="Bookman Old Style" panose="02050604050505020204" pitchFamily="18" charset="0"/>
              </a:rPr>
              <a:t>#</a:t>
            </a:r>
          </a:p>
          <a:p>
            <a:r>
              <a:rPr lang="ru-RU" sz="2400" b="1" dirty="0" err="1" smtClean="0">
                <a:latin typeface="Bookman Old Style" panose="02050604050505020204" pitchFamily="18" charset="0"/>
              </a:rPr>
              <a:t>Multiline</a:t>
            </a:r>
            <a:r>
              <a:rPr lang="ru-RU" sz="2400" dirty="0">
                <a:latin typeface="Bookman Old Style" panose="02050604050505020204" pitchFamily="18" charset="0"/>
              </a:rPr>
              <a:t>: указывает, что текст надо рассматривать в многострочном режиме. При таком режиме символы "^" и "$" совпадают, соответственно, с началом и концом любой строки, а не с началом и концом всего </a:t>
            </a:r>
            <a:r>
              <a:rPr lang="ru-RU" sz="2400" dirty="0" smtClean="0">
                <a:latin typeface="Bookman Old Style" panose="02050604050505020204" pitchFamily="18" charset="0"/>
              </a:rPr>
              <a:t>текста</a:t>
            </a:r>
          </a:p>
          <a:p>
            <a:r>
              <a:rPr lang="ru-RU" sz="2400" b="1" dirty="0" err="1" smtClean="0">
                <a:latin typeface="Bookman Old Style" panose="02050604050505020204" pitchFamily="18" charset="0"/>
              </a:rPr>
              <a:t>RightToLeft</a:t>
            </a:r>
            <a:r>
              <a:rPr lang="ru-RU" sz="2400" dirty="0">
                <a:latin typeface="Bookman Old Style" panose="02050604050505020204" pitchFamily="18" charset="0"/>
              </a:rPr>
              <a:t>: приписывает читать строку справа </a:t>
            </a:r>
            <a:r>
              <a:rPr lang="ru-RU" sz="2400" dirty="0" smtClean="0">
                <a:latin typeface="Bookman Old Style" panose="02050604050505020204" pitchFamily="18" charset="0"/>
              </a:rPr>
              <a:t>налево</a:t>
            </a:r>
          </a:p>
          <a:p>
            <a:r>
              <a:rPr lang="ru-RU" sz="2400" b="1" dirty="0" err="1" smtClean="0">
                <a:latin typeface="Bookman Old Style" panose="02050604050505020204" pitchFamily="18" charset="0"/>
              </a:rPr>
              <a:t>Singleline</a:t>
            </a:r>
            <a:r>
              <a:rPr lang="ru-RU" sz="2400" dirty="0">
                <a:latin typeface="Bookman Old Style" panose="02050604050505020204" pitchFamily="18" charset="0"/>
              </a:rPr>
              <a:t>: при данном режиме символ "." соответствует любому символу, в том числе последовательности "\n", которая осуществляет переход на следующую строку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51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2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Второй простенький пример - нахождение телефонного номера в формате 111-111-1111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"456-435-2318"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Regex regex = 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Regex(</a:t>
            </a:r>
            <a:r>
              <a:rPr lang="nn-NO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@"\d{3}-\d{3}-\d{4</a:t>
            </a:r>
            <a:r>
              <a:rPr lang="nn-NO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}"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nn-NO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Перепишем </a:t>
            </a:r>
            <a:r>
              <a:rPr lang="ru-RU" sz="2400" dirty="0">
                <a:latin typeface="Bookman Old Style" panose="02050604050505020204" pitchFamily="18" charset="0"/>
              </a:rPr>
              <a:t>пример с номером телефона и явно укажем, какие символы там должны быть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"456-435-2318"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Regex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regex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Regex(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"[0-9]{3}-[0-9]{3}-[0-9]{4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}"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С помощью операции | можно задать альтернативные символы, например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Regex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regex = 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Regex(</a:t>
            </a:r>
            <a:r>
              <a:rPr lang="nn-NO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@"(2|3){3}-[0-9]{3}-\d{4</a:t>
            </a:r>
            <a:r>
              <a:rPr lang="nn-NO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}"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То есть первые три цифры могут содержать только двойки или тройки. Такой шаблон будет соответствовать, например, строкам "222-222-2222" и "323-435-2318". А вот строка "235-435-2318" уже не подпадает под шаблон, так как одной из трех первых цифр является цифра 5.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17490"/>
          <a:stretch/>
        </p:blipFill>
        <p:spPr>
          <a:xfrm>
            <a:off x="7930251" y="368300"/>
            <a:ext cx="4261747" cy="73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9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2" y="0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Проверка на соответствие строки </a:t>
            </a:r>
            <a:r>
              <a:rPr lang="ru-RU" sz="2400" dirty="0" smtClean="0">
                <a:latin typeface="Bookman Old Style" panose="02050604050505020204" pitchFamily="18" charset="0"/>
              </a:rPr>
              <a:t>формату, метод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IsMatch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Нередко возникает задача проверить корректность данных, введенных пользователем. Это может быть проверка электронного адреса, номера телефона, Класс </a:t>
            </a:r>
            <a:r>
              <a:rPr lang="ru-RU" sz="2400" dirty="0" err="1">
                <a:latin typeface="Bookman Old Style" panose="02050604050505020204" pitchFamily="18" charset="0"/>
              </a:rPr>
              <a:t>Regex</a:t>
            </a:r>
            <a:r>
              <a:rPr lang="ru-RU" sz="2400" dirty="0">
                <a:latin typeface="Bookman Old Style" panose="02050604050505020204" pitchFamily="18" charset="0"/>
              </a:rPr>
              <a:t> предоставляет статический метод </a:t>
            </a:r>
            <a:r>
              <a:rPr lang="ru-RU" sz="2400" dirty="0" err="1">
                <a:latin typeface="Bookman Old Style" panose="02050604050505020204" pitchFamily="18" charset="0"/>
              </a:rPr>
              <a:t>IsMatch</a:t>
            </a:r>
            <a:r>
              <a:rPr lang="ru-RU" sz="2400" dirty="0">
                <a:latin typeface="Bookman Old Style" panose="02050604050505020204" pitchFamily="18" charset="0"/>
              </a:rPr>
              <a:t>, который позволяет проверить входную строку с шаблоном на соответствие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strings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{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"example@mail.ru"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"examplemail.ru"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example@mailru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Regex regex = 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Regex(</a:t>
            </a:r>
            <a:r>
              <a:rPr lang="nn-NO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@"\w+@\w+\.\w+"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strings)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regex.IsMatch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(s))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041" y="4279878"/>
            <a:ext cx="5065860" cy="73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2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Bookman Old Style" panose="02050604050505020204" pitchFamily="18" charset="0"/>
              </a:rPr>
              <a:t>Замена символов, метод </a:t>
            </a:r>
            <a:r>
              <a:rPr lang="en-US" sz="2400" b="1" dirty="0" smtClean="0">
                <a:latin typeface="Bookman Old Style" panose="02050604050505020204" pitchFamily="18" charset="0"/>
              </a:rPr>
              <a:t>Replace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Класс </a:t>
            </a:r>
            <a:r>
              <a:rPr lang="ru-RU" sz="2400" dirty="0" err="1">
                <a:latin typeface="Bookman Old Style" panose="02050604050505020204" pitchFamily="18" charset="0"/>
              </a:rPr>
              <a:t>Regex</a:t>
            </a:r>
            <a:r>
              <a:rPr lang="ru-RU" sz="2400" dirty="0">
                <a:latin typeface="Bookman Old Style" panose="02050604050505020204" pitchFamily="18" charset="0"/>
              </a:rPr>
              <a:t> имеет метод </a:t>
            </a:r>
            <a:r>
              <a:rPr lang="ru-RU" sz="2400" dirty="0" err="1">
                <a:latin typeface="Bookman Old Style" panose="02050604050505020204" pitchFamily="18" charset="0"/>
              </a:rPr>
              <a:t>Replace</a:t>
            </a:r>
            <a:r>
              <a:rPr lang="ru-RU" sz="2400" dirty="0">
                <a:latin typeface="Bookman Old Style" panose="02050604050505020204" pitchFamily="18" charset="0"/>
              </a:rPr>
              <a:t>, который позволяет заменить строку, соответствующую регулярному выражению, другой строкой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Мама  мыла  раму. 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pattern = </a:t>
            </a:r>
            <a:r>
              <a:rPr lang="en-US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@"\s+"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target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Regex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regex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Regex(pattern);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regex.Replace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(text, target);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Данная версия метода </a:t>
            </a:r>
            <a:r>
              <a:rPr lang="ru-RU" sz="2400" dirty="0" err="1">
                <a:latin typeface="Bookman Old Style" panose="02050604050505020204" pitchFamily="18" charset="0"/>
              </a:rPr>
              <a:t>Replace</a:t>
            </a:r>
            <a:r>
              <a:rPr lang="ru-RU" sz="2400" dirty="0">
                <a:latin typeface="Bookman Old Style" panose="02050604050505020204" pitchFamily="18" charset="0"/>
              </a:rPr>
              <a:t> принимает два параметра: строку с текстом, где надо выполнить замену, и сама строка замены. Так как в качестве шаблона выбрано выражение "\s+ (то есть наличие одного и более пробелов), метод </a:t>
            </a:r>
            <a:r>
              <a:rPr lang="ru-RU" sz="2400" dirty="0" err="1">
                <a:latin typeface="Bookman Old Style" panose="02050604050505020204" pitchFamily="18" charset="0"/>
              </a:rPr>
              <a:t>Replace</a:t>
            </a:r>
            <a:r>
              <a:rPr lang="ru-RU" sz="2400" dirty="0">
                <a:latin typeface="Bookman Old Style" panose="02050604050505020204" pitchFamily="18" charset="0"/>
              </a:rPr>
              <a:t> проходит по всему тексту и заменяет несколько подряд идущих пробелов </a:t>
            </a:r>
            <a:r>
              <a:rPr lang="ru-RU" sz="2400" dirty="0" smtClean="0">
                <a:latin typeface="Bookman Old Style" panose="02050604050505020204" pitchFamily="18" charset="0"/>
              </a:rPr>
              <a:t>одинарными.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Другой </a:t>
            </a:r>
            <a:r>
              <a:rPr lang="ru-RU" sz="2400" dirty="0">
                <a:latin typeface="Bookman Old Style" panose="02050604050505020204" pitchFamily="18" charset="0"/>
              </a:rPr>
              <a:t>пример - на вход подается номер телефона в произвольном формате, и мы хотим оставить в нем только цифры: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593" y="3034554"/>
            <a:ext cx="4551547" cy="67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5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2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Другой </a:t>
            </a:r>
            <a:r>
              <a:rPr lang="ru-RU" sz="2400" dirty="0">
                <a:latin typeface="Bookman Old Style" panose="02050604050505020204" pitchFamily="18" charset="0"/>
              </a:rPr>
              <a:t>пример - на вход подается номер телефона в произвольном формате, и мы хотим оставить в нем только цифры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phoneNumber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"+1(876)-234-12-98"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pattern = </a:t>
            </a:r>
            <a:r>
              <a:rPr lang="en-US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@"\D"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target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Regex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regex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Regex(pattern);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regex.Replace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phoneNumber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target);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При замене можно использовать делегаты: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phoneNumber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пример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1, 2 3."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Regex regex = 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Regex(</a:t>
            </a:r>
            <a:r>
              <a:rPr lang="nn-NO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@"\d"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regex.Replace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phoneNumber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(s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=&gt;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$"(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{s}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)"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В данном примере «</a:t>
            </a:r>
            <a:r>
              <a:rPr lang="en-US" sz="2400" b="1" dirty="0">
                <a:latin typeface="Bookman Old Style" panose="02050604050505020204" pitchFamily="18" charset="0"/>
              </a:rPr>
              <a:t>s</a:t>
            </a:r>
            <a:r>
              <a:rPr lang="ru-RU" sz="2400" dirty="0">
                <a:latin typeface="Bookman Old Style" panose="02050604050505020204" pitchFamily="18" charset="0"/>
              </a:rPr>
              <a:t>» это выражение, соответствующее шаблону.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t="11790"/>
          <a:stretch/>
        </p:blipFill>
        <p:spPr>
          <a:xfrm>
            <a:off x="7708897" y="1562100"/>
            <a:ext cx="4027881" cy="7366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t="23506"/>
          <a:stretch/>
        </p:blipFill>
        <p:spPr>
          <a:xfrm>
            <a:off x="5954350" y="5626100"/>
            <a:ext cx="6237648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7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Регулярные выражения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4667" y="654355"/>
            <a:ext cx="12107333" cy="6123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Регулярные выражения </a:t>
            </a:r>
            <a:r>
              <a:rPr lang="ru-RU" sz="2400" dirty="0">
                <a:latin typeface="Bookman Old Style" panose="02050604050505020204" pitchFamily="18" charset="0"/>
              </a:rPr>
              <a:t>представляют эффективный и гибкий метод по обработке больших текстов, позволяя в то же время существенно уменьшить объемы кода по сравнению с использованием стандартных операций со строками</a:t>
            </a:r>
            <a:r>
              <a:rPr lang="ru-RU" sz="2400" dirty="0" smtClean="0">
                <a:latin typeface="Bookman Old Style" panose="02050604050505020204" pitchFamily="18" charset="0"/>
              </a:rPr>
              <a:t>. Основная </a:t>
            </a:r>
            <a:r>
              <a:rPr lang="ru-RU" sz="2400" dirty="0">
                <a:latin typeface="Bookman Old Style" panose="02050604050505020204" pitchFamily="18" charset="0"/>
              </a:rPr>
              <a:t>функциональность регулярных выражений в .NET сосредоточена в пространстве имен </a:t>
            </a:r>
            <a:r>
              <a:rPr lang="ru-RU" sz="2400" b="1" dirty="0" err="1">
                <a:latin typeface="Bookman Old Style" panose="02050604050505020204" pitchFamily="18" charset="0"/>
              </a:rPr>
              <a:t>System.Text.RegularExpressions</a:t>
            </a:r>
            <a:r>
              <a:rPr lang="ru-RU" sz="2400" dirty="0">
                <a:latin typeface="Bookman Old Style" panose="02050604050505020204" pitchFamily="18" charset="0"/>
              </a:rPr>
              <a:t>. А центральным классом при работе с регулярными выражениями является класс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Regex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Стоит отметить, что регулярные выражения есть и в других языках программирования, например, </a:t>
            </a:r>
            <a:r>
              <a:rPr lang="en-US" sz="2400" dirty="0" smtClean="0">
                <a:latin typeface="Bookman Old Style" panose="02050604050505020204" pitchFamily="18" charset="0"/>
              </a:rPr>
              <a:t>Python</a:t>
            </a:r>
            <a:r>
              <a:rPr lang="ru-RU" sz="2400" dirty="0" smtClean="0">
                <a:latin typeface="Bookman Old Style" panose="02050604050505020204" pitchFamily="18" charset="0"/>
              </a:rPr>
              <a:t>, причем синтаксис самих выражений полностью совпадает.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Например, у нас есть некоторый текст и нам надо найти в нем все словоформы какого-нибудь слова. С классом </a:t>
            </a:r>
            <a:r>
              <a:rPr lang="ru-RU" sz="2400" dirty="0" err="1">
                <a:latin typeface="Bookman Old Style" panose="02050604050505020204" pitchFamily="18" charset="0"/>
              </a:rPr>
              <a:t>Regex</a:t>
            </a:r>
            <a:r>
              <a:rPr lang="ru-RU" sz="2400" dirty="0">
                <a:latin typeface="Bookman Old Style" panose="02050604050505020204" pitchFamily="18" charset="0"/>
              </a:rPr>
              <a:t> это сделать очень просто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/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System.Text.RegularExpressions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"Бык 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тупогуб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, 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тупогубенький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бычок, у быка губа бела была тупа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//Задаем шаблон: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regex = 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Regex(</a:t>
            </a:r>
            <a:r>
              <a:rPr lang="nn-NO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@"туп\w</a:t>
            </a:r>
            <a:r>
              <a:rPr lang="nn-NO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*"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nn-NO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matches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regex.Matches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matches.Count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&gt; 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(Match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matches)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match.Value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Совпадений не найдено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633" y="3168965"/>
            <a:ext cx="3936195" cy="178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9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Разберем шаблон </a:t>
            </a:r>
            <a:r>
              <a:rPr lang="ru-RU" sz="2400" dirty="0" smtClean="0">
                <a:latin typeface="Bookman Old Style" panose="02050604050505020204" pitchFamily="18" charset="0"/>
              </a:rPr>
              <a:t>подробнее:</a:t>
            </a: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"Бык 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тупогуб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, 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тупогубенький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бычок, у быка губа бела была тупа"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nn-NO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regex = 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Regex(</a:t>
            </a:r>
            <a:r>
              <a:rPr lang="nn-NO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@"туп\w</a:t>
            </a:r>
            <a:r>
              <a:rPr lang="nn-NO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*"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данном случае последовательность начинается с «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туп</a:t>
            </a:r>
            <a:r>
              <a:rPr lang="ru-RU" sz="2400" dirty="0">
                <a:latin typeface="Bookman Old Style" panose="02050604050505020204" pitchFamily="18" charset="0"/>
              </a:rPr>
              <a:t>», </a:t>
            </a:r>
            <a:r>
              <a:rPr lang="en-US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\w </a:t>
            </a:r>
            <a:r>
              <a:rPr lang="ru-RU" sz="2400" dirty="0">
                <a:latin typeface="Bookman Old Style" panose="02050604050505020204" pitchFamily="18" charset="0"/>
              </a:rPr>
              <a:t>означает любой символ слова (любые буквы, а также </a:t>
            </a:r>
            <a:r>
              <a:rPr lang="ru-RU" sz="2400" dirty="0" smtClean="0">
                <a:latin typeface="Bookman Old Style" panose="02050604050505020204" pitchFamily="18" charset="0"/>
              </a:rPr>
              <a:t>знаки и цифры, </a:t>
            </a:r>
            <a:r>
              <a:rPr lang="ru-RU" sz="2400" dirty="0">
                <a:latin typeface="Bookman Old Style" panose="02050604050505020204" pitchFamily="18" charset="0"/>
              </a:rPr>
              <a:t>если они являются частью слова, например, «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А.13</a:t>
            </a:r>
            <a:r>
              <a:rPr lang="ru-RU" sz="2400" dirty="0">
                <a:latin typeface="Bookman Old Style" panose="02050604050505020204" pitchFamily="18" charset="0"/>
              </a:rPr>
              <a:t>» будет считаться словом и все её символы будут подходить по шаблону </a:t>
            </a:r>
            <a:r>
              <a:rPr lang="en-US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\w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Знак звездочки «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*</a:t>
            </a:r>
            <a:r>
              <a:rPr lang="ru-RU" sz="2400" dirty="0" smtClean="0">
                <a:latin typeface="Bookman Old Style" panose="02050604050505020204" pitchFamily="18" charset="0"/>
              </a:rPr>
              <a:t>» означает, что выражение левее него может повторяться 0 раз и более. В данном случае это относится к </a:t>
            </a:r>
            <a:r>
              <a:rPr lang="en-US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\w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43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Заменим шаблон на</a:t>
            </a: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nn-NO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regex = </a:t>
            </a:r>
            <a:r>
              <a:rPr lang="nn-NO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Regex(</a:t>
            </a:r>
            <a:r>
              <a:rPr lang="nn-NO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@"губ\w*"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Будут найдены выражения:</a:t>
            </a: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Видим, что мы потеряли все левее «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губ</a:t>
            </a:r>
            <a:r>
              <a:rPr lang="ru-RU" sz="2400" dirty="0" smtClean="0">
                <a:latin typeface="Bookman Old Style" panose="02050604050505020204" pitchFamily="18" charset="0"/>
              </a:rPr>
              <a:t>», почему?</a:t>
            </a: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Чтобы получить символы левее «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губ</a:t>
            </a:r>
            <a:r>
              <a:rPr lang="ru-RU" sz="2400" dirty="0" smtClean="0">
                <a:latin typeface="Bookman Old Style" panose="02050604050505020204" pitchFamily="18" charset="0"/>
              </a:rPr>
              <a:t>», необходимо также указать слева </a:t>
            </a:r>
            <a:r>
              <a:rPr lang="en-US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\w*</a:t>
            </a:r>
            <a:endParaRPr lang="ru-RU" sz="2400" dirty="0">
              <a:solidFill>
                <a:srgbClr val="8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235" y="1984465"/>
            <a:ext cx="2466974" cy="152632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235" y="4392930"/>
            <a:ext cx="3641584" cy="152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4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Класс символов соответствует любому из набора символов. Классы символов включают языковые элементы, перечисленные в следующей </a:t>
            </a:r>
            <a:r>
              <a:rPr lang="ru-RU" sz="2400" dirty="0" smtClean="0">
                <a:latin typeface="Bookman Old Style" panose="02050604050505020204" pitchFamily="18" charset="0"/>
              </a:rPr>
              <a:t>таблице.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019248"/>
              </p:ext>
            </p:extLst>
          </p:nvPr>
        </p:nvGraphicFramePr>
        <p:xfrm>
          <a:off x="1" y="1200329"/>
          <a:ext cx="12192000" cy="5212080"/>
        </p:xfrm>
        <a:graphic>
          <a:graphicData uri="http://schemas.openxmlformats.org/drawingml/2006/table">
            <a:tbl>
              <a:tblPr/>
              <a:tblGrid>
                <a:gridCol w="3365499">
                  <a:extLst>
                    <a:ext uri="{9D8B030D-6E8A-4147-A177-3AD203B41FA5}">
                      <a16:colId xmlns:a16="http://schemas.microsoft.com/office/drawing/2014/main" val="3274012395"/>
                    </a:ext>
                  </a:extLst>
                </a:gridCol>
                <a:gridCol w="3670300">
                  <a:extLst>
                    <a:ext uri="{9D8B030D-6E8A-4147-A177-3AD203B41FA5}">
                      <a16:colId xmlns:a16="http://schemas.microsoft.com/office/drawing/2014/main" val="2736568033"/>
                    </a:ext>
                  </a:extLst>
                </a:gridCol>
                <a:gridCol w="2108201">
                  <a:extLst>
                    <a:ext uri="{9D8B030D-6E8A-4147-A177-3AD203B41FA5}">
                      <a16:colId xmlns:a16="http://schemas.microsoft.com/office/drawing/2014/main" val="405021133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4644965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Класс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Описание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Шаблон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Ответ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931298"/>
                  </a:ext>
                </a:extLst>
              </a:tr>
              <a:tr h="4493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i="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[ </a:t>
                      </a:r>
                      <a:r>
                        <a:rPr lang="ru-RU" sz="2400" i="0" dirty="0" err="1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группа_символов</a:t>
                      </a:r>
                      <a:r>
                        <a:rPr lang="en-US" sz="2400" i="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]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Единичный символ</a:t>
                      </a:r>
                      <a:r>
                        <a:rPr lang="ru-RU" sz="2400" baseline="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 из группы (чувствителен к регистру)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[ae]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"a" 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it-IT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"gray"</a:t>
                      </a:r>
                      <a:br>
                        <a:rPr lang="it-IT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it-IT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/>
                      </a:r>
                      <a:br>
                        <a:rPr lang="it-IT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it-IT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"a", "e" 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it-IT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"lane"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983154"/>
                  </a:ext>
                </a:extLst>
              </a:tr>
              <a:tr h="5912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i="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[^ </a:t>
                      </a:r>
                      <a:r>
                        <a:rPr lang="ru-RU" sz="2400" i="0" dirty="0" err="1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группа_символов</a:t>
                      </a:r>
                      <a:r>
                        <a:rPr lang="en-US" sz="2400" i="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]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НЕ единичный символ</a:t>
                      </a:r>
                      <a:r>
                        <a:rPr lang="ru-RU" sz="2400" baseline="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 из группы (инверсия предыдущего примера)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[^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aei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]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"r", "g", "n" 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"reign"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201936"/>
                  </a:ext>
                </a:extLst>
              </a:tr>
              <a:tr h="37837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i="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[ </a:t>
                      </a:r>
                      <a:r>
                        <a:rPr lang="ru-RU" sz="2400" i="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первый</a:t>
                      </a:r>
                      <a:r>
                        <a:rPr lang="en-US" sz="2400" i="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- </a:t>
                      </a:r>
                      <a:r>
                        <a:rPr lang="ru-RU" sz="2400" i="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последний</a:t>
                      </a:r>
                      <a:r>
                        <a:rPr lang="en-US" sz="2400" i="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]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Диапазон</a:t>
                      </a:r>
                      <a:r>
                        <a:rPr lang="ru-RU" sz="2400" baseline="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 символов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[A-Z]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"A", "B" 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"AB123"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416597"/>
                  </a:ext>
                </a:extLst>
              </a:tr>
              <a:tr h="733106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i="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. (Знак точки)</a:t>
                      </a:r>
                      <a:endParaRPr lang="ru-RU" sz="2400" i="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Любой единичный символ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a.e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"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ave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" 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"nave"</a:t>
                      </a:r>
                      <a:b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/>
                      </a:r>
                      <a:b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"ate" 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"water"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6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88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194276"/>
              </p:ext>
            </p:extLst>
          </p:nvPr>
        </p:nvGraphicFramePr>
        <p:xfrm>
          <a:off x="0" y="0"/>
          <a:ext cx="12192000" cy="630936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327401239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3656803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5021133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4644965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Класс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Описание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Шаблон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Ответ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931298"/>
                  </a:ext>
                </a:extLst>
              </a:tr>
              <a:tr h="4493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i="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\p{ </a:t>
                      </a:r>
                      <a:r>
                        <a:rPr lang="ru-RU" sz="2400" i="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кодировка</a:t>
                      </a:r>
                      <a:r>
                        <a:rPr lang="en-US" sz="2400" i="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}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Любой единичный символ заданной кодировки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\p{Lu}</a:t>
                      </a:r>
                      <a:b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/>
                      </a:r>
                      <a:b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\p{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IsCyrillic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}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"C", "L" 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"City Lights"</a:t>
                      </a:r>
                      <a:b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/>
                      </a:r>
                      <a:b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"Д", "Ж" 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"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ДЖem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"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226120"/>
                  </a:ext>
                </a:extLst>
              </a:tr>
              <a:tr h="4493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i="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\</a:t>
                      </a:r>
                      <a:r>
                        <a:rPr lang="en-US" sz="2400" i="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P{ </a:t>
                      </a:r>
                      <a:r>
                        <a:rPr lang="ru-RU" sz="2400" i="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кодировка</a:t>
                      </a:r>
                      <a:r>
                        <a:rPr lang="en-US" sz="2400" i="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}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Любой единичный символ НЕ заданной кодировки (инверсия предыдущего)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\P{Lu}</a:t>
                      </a:r>
                      <a:b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/>
                      </a:r>
                      <a:b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\P{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IsCyrillic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}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"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i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", "t", "y" 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"City"</a:t>
                      </a:r>
                      <a:b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/>
                      </a:r>
                      <a:b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"e", "m" 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"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ДЖ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em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"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821135"/>
                  </a:ext>
                </a:extLst>
              </a:tr>
              <a:tr h="4493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i="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\w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Любой символ слова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\w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"I", "D", "A", "1", "3" 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"ID A1.3"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983154"/>
                  </a:ext>
                </a:extLst>
              </a:tr>
              <a:tr h="5912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i="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\W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Любой символ кроме символа слова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\W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" ", "." 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"ID A1.3"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201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4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042605"/>
              </p:ext>
            </p:extLst>
          </p:nvPr>
        </p:nvGraphicFramePr>
        <p:xfrm>
          <a:off x="0" y="0"/>
          <a:ext cx="12192000" cy="338328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327401239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3656803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5021133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4644965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Класс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Описание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Шаблон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Ответ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931298"/>
                  </a:ext>
                </a:extLst>
              </a:tr>
              <a:tr h="37837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i="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\s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Любой символ пробела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\w\s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"D " 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"ID A1.3"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416597"/>
                  </a:ext>
                </a:extLst>
              </a:tr>
              <a:tr h="7331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i="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\S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Любой символ кроме пробела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\s\S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" _" 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"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int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 __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ctr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"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6559"/>
                  </a:ext>
                </a:extLst>
              </a:tr>
              <a:tr h="4493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i="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\d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Любая</a:t>
                      </a:r>
                      <a:r>
                        <a:rPr lang="ru-RU" sz="2400" baseline="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 цифра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\d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"4" 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"4 = IV"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708781"/>
                  </a:ext>
                </a:extLst>
              </a:tr>
              <a:tr h="4493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i="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\D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Любой</a:t>
                      </a:r>
                      <a:r>
                        <a:rPr lang="ru-RU" sz="2400" baseline="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 символ кроме цифры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\D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" ", "=", " ", "I", "V" 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it-IT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"4 = IV"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999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3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856250"/>
              </p:ext>
            </p:extLst>
          </p:nvPr>
        </p:nvGraphicFramePr>
        <p:xfrm>
          <a:off x="2" y="0"/>
          <a:ext cx="12191998" cy="5029200"/>
        </p:xfrm>
        <a:graphic>
          <a:graphicData uri="http://schemas.openxmlformats.org/drawingml/2006/table">
            <a:tbl>
              <a:tblPr/>
              <a:tblGrid>
                <a:gridCol w="1612898">
                  <a:extLst>
                    <a:ext uri="{9D8B030D-6E8A-4147-A177-3AD203B41FA5}">
                      <a16:colId xmlns:a16="http://schemas.microsoft.com/office/drawing/2014/main" val="424884719"/>
                    </a:ext>
                  </a:extLst>
                </a:gridCol>
                <a:gridCol w="4902200">
                  <a:extLst>
                    <a:ext uri="{9D8B030D-6E8A-4147-A177-3AD203B41FA5}">
                      <a16:colId xmlns:a16="http://schemas.microsoft.com/office/drawing/2014/main" val="4023994622"/>
                    </a:ext>
                  </a:extLst>
                </a:gridCol>
                <a:gridCol w="1409701">
                  <a:extLst>
                    <a:ext uri="{9D8B030D-6E8A-4147-A177-3AD203B41FA5}">
                      <a16:colId xmlns:a16="http://schemas.microsoft.com/office/drawing/2014/main" val="3619594727"/>
                    </a:ext>
                  </a:extLst>
                </a:gridCol>
                <a:gridCol w="4267199">
                  <a:extLst>
                    <a:ext uri="{9D8B030D-6E8A-4147-A177-3AD203B41FA5}">
                      <a16:colId xmlns:a16="http://schemas.microsoft.com/office/drawing/2014/main" val="1551228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b="1" dirty="0" smtClean="0">
                          <a:effectLst/>
                          <a:latin typeface="Bookman Old Style" panose="02050604050505020204" pitchFamily="18" charset="0"/>
                        </a:rPr>
                        <a:t>Квантор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b="1" dirty="0" smtClean="0">
                          <a:effectLst/>
                          <a:latin typeface="Bookman Old Style" panose="02050604050505020204" pitchFamily="18" charset="0"/>
                        </a:rPr>
                        <a:t>Описание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b="1" dirty="0" smtClean="0">
                          <a:effectLst/>
                          <a:latin typeface="Bookman Old Style" panose="02050604050505020204" pitchFamily="18" charset="0"/>
                        </a:rPr>
                        <a:t>Шаблон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b="1" dirty="0" smtClean="0">
                          <a:effectLst/>
                          <a:latin typeface="Bookman Old Style" panose="02050604050505020204" pitchFamily="18" charset="0"/>
                        </a:rPr>
                        <a:t>Ответ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949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*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Предыдущий</a:t>
                      </a:r>
                      <a:r>
                        <a:rPr lang="ru-RU" sz="2400" baseline="0" dirty="0" smtClean="0">
                          <a:effectLst/>
                          <a:latin typeface="Bookman Old Style" panose="02050604050505020204" pitchFamily="18" charset="0"/>
                        </a:rPr>
                        <a:t> элемент повторяется 0 и более раз</a:t>
                      </a:r>
                      <a:endParaRPr lang="en-US" sz="24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a.*c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</a:t>
                      </a:r>
                      <a:r>
                        <a:rPr lang="en-US" sz="2400" dirty="0" err="1">
                          <a:effectLst/>
                          <a:latin typeface="Bookman Old Style" panose="02050604050505020204" pitchFamily="18" charset="0"/>
                        </a:rPr>
                        <a:t>abcbc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</a:t>
                      </a:r>
                      <a:r>
                        <a:rPr lang="en-US" sz="2400" dirty="0" err="1">
                          <a:effectLst/>
                          <a:latin typeface="Bookman Old Style" panose="02050604050505020204" pitchFamily="18" charset="0"/>
                        </a:rPr>
                        <a:t>abcbc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88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+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1 и более раз</a:t>
                      </a:r>
                      <a:endParaRPr lang="en-US" sz="24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"be+"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"bee"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"been", "be"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"bent"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325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?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0 или 1 раз</a:t>
                      </a:r>
                      <a:endParaRPr lang="en-US" sz="24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"rai?"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"rai"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"rain"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14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{ </a:t>
                      </a:r>
                      <a:r>
                        <a:rPr lang="en-US" sz="2400" i="1" dirty="0">
                          <a:effectLst/>
                          <a:latin typeface="Bookman Old Style" panose="02050604050505020204" pitchFamily="18" charset="0"/>
                        </a:rPr>
                        <a:t>n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}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smtClean="0">
                          <a:effectLst/>
                          <a:latin typeface="Bookman Old Style" panose="02050604050505020204" pitchFamily="18" charset="0"/>
                        </a:rPr>
                        <a:t>n 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раз</a:t>
                      </a:r>
                      <a:endParaRPr lang="en-US" sz="24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",\d{3}"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",043"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"1,043.6", ",876", ",543", 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и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",210"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"9,876,543,210"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824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{ </a:t>
                      </a:r>
                      <a:r>
                        <a:rPr lang="en-US" sz="2400" i="1" dirty="0">
                          <a:effectLst/>
                          <a:latin typeface="Bookman Old Style" panose="02050604050505020204" pitchFamily="18" charset="0"/>
                        </a:rPr>
                        <a:t>n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,}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aseline="0" dirty="0" smtClean="0">
                          <a:effectLst/>
                          <a:latin typeface="Bookman Old Style" panose="02050604050505020204" pitchFamily="18" charset="0"/>
                        </a:rPr>
                        <a:t>n </a:t>
                      </a:r>
                      <a:r>
                        <a:rPr lang="ru-RU" sz="2400" baseline="0" dirty="0" smtClean="0">
                          <a:effectLst/>
                          <a:latin typeface="Bookman Old Style" panose="02050604050505020204" pitchFamily="18" charset="0"/>
                        </a:rPr>
                        <a:t>и более раз</a:t>
                      </a:r>
                      <a:endParaRPr lang="en-US" sz="24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"\d{2,}"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"166", "29", "1930"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214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{ </a:t>
                      </a:r>
                      <a:r>
                        <a:rPr lang="en-US" sz="2400" i="1" dirty="0">
                          <a:effectLst/>
                          <a:latin typeface="Bookman Old Style" panose="02050604050505020204" pitchFamily="18" charset="0"/>
                        </a:rPr>
                        <a:t>n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, </a:t>
                      </a:r>
                      <a:r>
                        <a:rPr lang="en-US" sz="2400" i="1" dirty="0">
                          <a:effectLst/>
                          <a:latin typeface="Bookman Old Style" panose="02050604050505020204" pitchFamily="18" charset="0"/>
                        </a:rPr>
                        <a:t>m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}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baseline="0" dirty="0" smtClean="0">
                          <a:effectLst/>
                          <a:latin typeface="Bookman Old Style" panose="02050604050505020204" pitchFamily="18" charset="0"/>
                        </a:rPr>
                        <a:t> от </a:t>
                      </a:r>
                      <a:r>
                        <a:rPr lang="en-US" sz="2400" baseline="0" dirty="0" smtClean="0">
                          <a:effectLst/>
                          <a:latin typeface="Bookman Old Style" panose="02050604050505020204" pitchFamily="18" charset="0"/>
                        </a:rPr>
                        <a:t>n </a:t>
                      </a:r>
                      <a:r>
                        <a:rPr lang="ru-RU" sz="2400" baseline="0" dirty="0" smtClean="0">
                          <a:effectLst/>
                          <a:latin typeface="Bookman Old Style" panose="02050604050505020204" pitchFamily="18" charset="0"/>
                        </a:rPr>
                        <a:t>до </a:t>
                      </a:r>
                      <a:r>
                        <a:rPr lang="en-US" sz="2400" baseline="0" dirty="0" smtClean="0">
                          <a:effectLst/>
                          <a:latin typeface="Bookman Old Style" panose="02050604050505020204" pitchFamily="18" charset="0"/>
                        </a:rPr>
                        <a:t>m </a:t>
                      </a:r>
                      <a:r>
                        <a:rPr lang="ru-RU" sz="2400" baseline="0" dirty="0" smtClean="0">
                          <a:effectLst/>
                          <a:latin typeface="Bookman Old Style" panose="02050604050505020204" pitchFamily="18" charset="0"/>
                        </a:rPr>
                        <a:t>раз включительно</a:t>
                      </a:r>
                      <a:endParaRPr lang="en-US" sz="24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"\d{3,5}"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"166", "17668"</a:t>
                      </a:r>
                      <a:b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/>
                      </a:r>
                      <a:b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"19302"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"193024"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968293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" y="5394960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Данные кванторы являются </a:t>
            </a:r>
            <a:r>
              <a:rPr lang="ru-RU" sz="2400" b="1" dirty="0" smtClean="0">
                <a:latin typeface="Bookman Old Style" panose="02050604050505020204" pitchFamily="18" charset="0"/>
              </a:rPr>
              <a:t>жадными</a:t>
            </a:r>
            <a:r>
              <a:rPr lang="ru-RU" sz="2400" dirty="0" smtClean="0">
                <a:latin typeface="Bookman Old Style" panose="02050604050505020204" pitchFamily="18" charset="0"/>
              </a:rPr>
              <a:t>, т.е. выбирают наибольшее количество символов, например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a.*c </a:t>
            </a:r>
            <a:r>
              <a:rPr lang="ru-RU" sz="2400" dirty="0" smtClean="0">
                <a:latin typeface="Bookman Old Style" panose="02050604050505020204" pitchFamily="18" charset="0"/>
              </a:rPr>
              <a:t>для строки </a:t>
            </a:r>
            <a:r>
              <a:rPr lang="en-US" sz="2400" dirty="0" err="1" smtClean="0">
                <a:latin typeface="Bookman Old Style" panose="02050604050505020204" pitchFamily="18" charset="0"/>
              </a:rPr>
              <a:t>abcbc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выведет </a:t>
            </a:r>
            <a:r>
              <a:rPr lang="en-US" sz="2400" dirty="0" err="1" smtClean="0">
                <a:latin typeface="Bookman Old Style" panose="02050604050505020204" pitchFamily="18" charset="0"/>
              </a:rPr>
              <a:t>abcbc</a:t>
            </a:r>
            <a:r>
              <a:rPr lang="ru-RU" sz="2400" dirty="0" smtClean="0">
                <a:latin typeface="Bookman Old Style" panose="02050604050505020204" pitchFamily="18" charset="0"/>
              </a:rPr>
              <a:t>,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а не </a:t>
            </a:r>
            <a:r>
              <a:rPr lang="en-US" sz="2400" dirty="0" err="1" smtClean="0">
                <a:latin typeface="Bookman Old Style" panose="02050604050505020204" pitchFamily="18" charset="0"/>
              </a:rPr>
              <a:t>abc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r>
              <a:rPr lang="ru-RU" sz="2400" dirty="0" smtClean="0">
                <a:latin typeface="Bookman Old Style" panose="02050604050505020204" pitchFamily="18" charset="0"/>
              </a:rPr>
              <a:t> Кванторы можно сделать не жадными с помощью символа «</a:t>
            </a:r>
            <a:r>
              <a:rPr lang="en-US" sz="2400" dirty="0" smtClean="0">
                <a:latin typeface="Bookman Old Style" panose="02050604050505020204" pitchFamily="18" charset="0"/>
              </a:rPr>
              <a:t>?</a:t>
            </a:r>
            <a:r>
              <a:rPr lang="ru-RU" sz="2400" dirty="0" smtClean="0">
                <a:latin typeface="Bookman Old Style" panose="02050604050505020204" pitchFamily="18" charset="0"/>
              </a:rPr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241005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14675</TotalTime>
  <Words>1567</Words>
  <Application>Microsoft Office PowerPoint</Application>
  <PresentationFormat>Широкоэкранный</PresentationFormat>
  <Paragraphs>315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Bookman Old Style</vt:lpstr>
      <vt:lpstr>Calibri</vt:lpstr>
      <vt:lpstr>Calibri Light</vt:lpstr>
      <vt:lpstr>Cascadia Mono</vt:lpstr>
      <vt:lpstr>Times New Roman</vt:lpstr>
      <vt:lpstr>Тема Office</vt:lpstr>
      <vt:lpstr>3 семестр Лекция 4. Регулярные выражения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799</cp:revision>
  <dcterms:modified xsi:type="dcterms:W3CDTF">2023-11-28T18:39:23Z</dcterms:modified>
</cp:coreProperties>
</file>