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0"/>
  </p:notesMasterIdLst>
  <p:sldIdLst>
    <p:sldId id="273" r:id="rId2"/>
    <p:sldId id="969" r:id="rId3"/>
    <p:sldId id="1147" r:id="rId4"/>
    <p:sldId id="1092" r:id="rId5"/>
    <p:sldId id="1122" r:id="rId6"/>
    <p:sldId id="1123" r:id="rId7"/>
    <p:sldId id="1148" r:id="rId8"/>
    <p:sldId id="1124" r:id="rId9"/>
    <p:sldId id="1125" r:id="rId10"/>
    <p:sldId id="1149" r:id="rId11"/>
    <p:sldId id="1127" r:id="rId12"/>
    <p:sldId id="1128" r:id="rId13"/>
    <p:sldId id="1129" r:id="rId14"/>
    <p:sldId id="1150" r:id="rId15"/>
    <p:sldId id="1151" r:id="rId16"/>
    <p:sldId id="1131" r:id="rId17"/>
    <p:sldId id="1152" r:id="rId18"/>
    <p:sldId id="1132" r:id="rId19"/>
    <p:sldId id="1133" r:id="rId20"/>
    <p:sldId id="1134" r:id="rId21"/>
    <p:sldId id="1135" r:id="rId22"/>
    <p:sldId id="1153" r:id="rId23"/>
    <p:sldId id="1140" r:id="rId24"/>
    <p:sldId id="1139" r:id="rId25"/>
    <p:sldId id="1137" r:id="rId26"/>
    <p:sldId id="1154" r:id="rId27"/>
    <p:sldId id="1138" r:id="rId28"/>
    <p:sldId id="1160" r:id="rId29"/>
    <p:sldId id="1141" r:id="rId30"/>
    <p:sldId id="1155" r:id="rId31"/>
    <p:sldId id="1142" r:id="rId32"/>
    <p:sldId id="1156" r:id="rId33"/>
    <p:sldId id="1143" r:id="rId34"/>
    <p:sldId id="1144" r:id="rId35"/>
    <p:sldId id="1157" r:id="rId36"/>
    <p:sldId id="1145" r:id="rId37"/>
    <p:sldId id="1158" r:id="rId38"/>
    <p:sldId id="1146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6" autoAdjust="0"/>
    <p:restoredTop sz="94485" autoAdjust="0"/>
  </p:normalViewPr>
  <p:slideViewPr>
    <p:cSldViewPr snapToGrid="0">
      <p:cViewPr varScale="1">
        <p:scale>
          <a:sx n="90" d="100"/>
          <a:sy n="90" d="100"/>
        </p:scale>
        <p:origin x="120" y="4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3/7/2024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18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57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9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505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Ответ: может отобразиться ничего, а может вывести сообщения </a:t>
            </a:r>
            <a:r>
              <a:rPr lang="en-US" dirty="0" smtClean="0"/>
              <a:t>Task1…</a:t>
            </a:r>
            <a:r>
              <a:rPr lang="ru-RU" dirty="0" smtClean="0"/>
              <a:t>,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тк</a:t>
            </a:r>
            <a:r>
              <a:rPr lang="ru-RU" baseline="0" dirty="0" smtClean="0"/>
              <a:t> задачи выполняются в отдельном потоке и мы не ждем их завершения, то они могут завершиться после выхода из </a:t>
            </a:r>
            <a:r>
              <a:rPr lang="en-US" baseline="0" dirty="0" smtClean="0"/>
              <a:t>Main</a:t>
            </a:r>
            <a:r>
              <a:rPr lang="ru-RU" baseline="0" dirty="0" smtClean="0"/>
              <a:t>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158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469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351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1343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31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3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эпоху многоядерных машин, которые позволяют параллельно выполнять сразу несколько процессов, стандартных средств работы с потоками в .NET уже оказалось недостаточно. Поэтому во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фреймворк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.NET была добавлена библиотека параллельных задач TPL (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Parallel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Library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основной функционал которой располагается в пространстве имен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System.Threading.Tasks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Данная библиотека упрощает работу с многопроцессорными, многоядерными системами. Кроме того, она упрощает работу по созданию новых потоков. Поэтому обычно рекомендуется использовать именно TPL и ее классы для создания многопоточных приложений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основе библиотеки TPL лежит концепция задач, каждая из которых описывает отдельную продолжительную операцию. В библиотеке классов .NET задача представлена специальным классом - классом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Task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находится в пространстве имен </a:t>
            </a:r>
            <a:r>
              <a:rPr lang="ru-RU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System.Threading.Tasks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Данный класс описывает отдельную задачу, которая запускается асинхронно в одном из потоков из пула потоков. Хотя ее также можно запускать синхронно в текущем потоке.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935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55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49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98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2196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797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224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9841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692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5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371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68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250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9883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987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75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819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588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76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020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8805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780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127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700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19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74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xmlns="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xmlns="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Параллельное программирование и библиотека TPL</a:t>
            </a:r>
            <a:b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Parallel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Отмена задач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en-US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Starts"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Ends"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task1.Start();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задачу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получаем информацию о задаче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$"task1 Id: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{task1.Id}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$"task1 is Completed: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{task1.IsCompleted}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$"task1 Status: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{task1.Status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task1.Wait();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ожидаем завершения задачи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194"/>
          <a:stretch/>
        </p:blipFill>
        <p:spPr>
          <a:xfrm>
            <a:off x="6610350" y="2117763"/>
            <a:ext cx="5581650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24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Одна задача может запускать другую - вложенную задачу. При этом эти задачи выполняются независимо друг от </a:t>
            </a:r>
            <a:r>
              <a:rPr lang="ru-RU" sz="2400" dirty="0" smtClean="0">
                <a:latin typeface="Bookman Old Style" panose="02050604050505020204" pitchFamily="18" charset="0"/>
              </a:rPr>
              <a:t>друга. Например: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outer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внешняя задача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"Outer task starting..."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inner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вложенная задача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"Inner task starting..."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"Inner task finished."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выполнения внешней задачи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outer.Wait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"End of Main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Вложенная </a:t>
            </a:r>
            <a:r>
              <a:rPr lang="ru-RU" sz="2400" dirty="0">
                <a:latin typeface="Bookman Old Style" panose="02050604050505020204" pitchFamily="18" charset="0"/>
              </a:rPr>
              <a:t>задача может </a:t>
            </a:r>
            <a:r>
              <a:rPr lang="ru-RU" sz="2400" dirty="0" smtClean="0">
                <a:latin typeface="Bookman Old Style" panose="02050604050505020204" pitchFamily="18" charset="0"/>
              </a:rPr>
              <a:t>завершиться даже </a:t>
            </a:r>
            <a:r>
              <a:rPr lang="ru-RU" sz="2400" dirty="0">
                <a:latin typeface="Bookman Old Style" panose="02050604050505020204" pitchFamily="18" charset="0"/>
              </a:rPr>
              <a:t>после завершения метода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Main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Вложенные задачи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45" y="4448175"/>
            <a:ext cx="5564855" cy="145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3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Если необходимо, чтобы вложенная задача выполнялась как часть внешней, необходимо использовать значение </a:t>
            </a:r>
            <a:r>
              <a:rPr lang="ru-RU" sz="2400" dirty="0" err="1">
                <a:latin typeface="Bookman Old Style" panose="02050604050505020204" pitchFamily="18" charset="0"/>
              </a:rPr>
              <a:t>TaskCreationOptions.AttachedToParent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outer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внешняя задача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"Outer task starting..."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inner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вложенная задача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"Inner task starting..."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"Inner task finished."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TaskCreationOptions.AttachedToParent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outer.Wait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выполнения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"End of Main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Внешняя </a:t>
            </a:r>
            <a:r>
              <a:rPr lang="ru-RU" sz="2400" dirty="0">
                <a:latin typeface="Bookman Old Style" panose="02050604050505020204" pitchFamily="18" charset="0"/>
              </a:rPr>
              <a:t>задача завершится </a:t>
            </a:r>
            <a:r>
              <a:rPr lang="ru-RU" sz="2400" dirty="0" smtClean="0">
                <a:latin typeface="Bookman Old Style" panose="02050604050505020204" pitchFamily="18" charset="0"/>
              </a:rPr>
              <a:t>когда </a:t>
            </a:r>
            <a:r>
              <a:rPr lang="ru-RU" sz="2400" dirty="0">
                <a:latin typeface="Bookman Old Style" panose="02050604050505020204" pitchFamily="18" charset="0"/>
              </a:rPr>
              <a:t>завершатся все прикрепленные к ней вложенные задачи.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414" y="4120394"/>
            <a:ext cx="4915586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323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как и с потоками, мы можем создать и запустить массив задач. Можно определить все задачи в массиве непосредственно через объект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Task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Task[] tasks1 =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Task[3]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Task(()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"First Task"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Task(()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"Second Task"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)),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Task(()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"Third Task"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запуск задач в массиве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tasks1)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Массив задач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20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130481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ИЛИ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Task[] tasks2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Task[3];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j = 1;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tasks2.Length;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tasks2[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{j++}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Вопрос: Что отобразится на экране?</a:t>
            </a:r>
            <a:endParaRPr lang="en-US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0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Исправим это с помощью </a:t>
            </a:r>
            <a:r>
              <a:rPr lang="en-US" sz="2400" dirty="0" err="1" smtClean="0">
                <a:latin typeface="Bookman Old Style" panose="02050604050505020204" pitchFamily="18" charset="0"/>
              </a:rPr>
              <a:t>Task.WaitAll</a:t>
            </a:r>
            <a:r>
              <a:rPr lang="en-US" sz="2400" dirty="0" smtClean="0">
                <a:latin typeface="Bookman Old Style" panose="02050604050505020204" pitchFamily="18" charset="0"/>
              </a:rPr>
              <a:t>():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Task[] tasks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Task[3];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tasks[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эмуляция долгой работы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finished"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tasks[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].Start();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задачу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Завершение метода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Main"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Task.WaitAll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завершения всех задач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1540"/>
          <a:stretch/>
        </p:blipFill>
        <p:spPr>
          <a:xfrm>
            <a:off x="6979279" y="390526"/>
            <a:ext cx="5212721" cy="179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примере выше мы столкнулись с такой вещью как </a:t>
            </a:r>
            <a:r>
              <a:rPr lang="ru-RU" sz="2400" b="1" dirty="0" smtClean="0">
                <a:latin typeface="Bookman Old Style" panose="02050604050505020204" pitchFamily="18" charset="0"/>
              </a:rPr>
              <a:t>замыкание</a:t>
            </a:r>
            <a:r>
              <a:rPr lang="ru-RU" sz="2400" dirty="0" smtClean="0">
                <a:latin typeface="Bookman Old Style" panose="02050604050505020204" pitchFamily="18" charset="0"/>
              </a:rPr>
              <a:t> (нам 3 раза вывело </a:t>
            </a:r>
            <a:r>
              <a:rPr lang="en-US" sz="2400" dirty="0" smtClean="0">
                <a:latin typeface="Bookman Old Style" panose="02050604050505020204" pitchFamily="18" charset="0"/>
              </a:rPr>
              <a:t>Task</a:t>
            </a:r>
            <a:r>
              <a:rPr lang="en-US" sz="2400" b="1" dirty="0" smtClean="0">
                <a:latin typeface="Bookman Old Style" panose="02050604050505020204" pitchFamily="18" charset="0"/>
              </a:rPr>
              <a:t>3</a:t>
            </a:r>
            <a:r>
              <a:rPr lang="ru-RU" sz="2400" dirty="0" smtClean="0">
                <a:latin typeface="Bookman Old Style" panose="02050604050505020204" pitchFamily="18" charset="0"/>
              </a:rPr>
              <a:t>, хотя </a:t>
            </a:r>
            <a:r>
              <a:rPr lang="en-US" sz="2400" dirty="0" err="1" smtClean="0">
                <a:latin typeface="Bookman Old Style" panose="02050604050505020204" pitchFamily="18" charset="0"/>
              </a:rPr>
              <a:t>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менялось от 0 до 2).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Замыкание это закрепление объекта за его окружением (областью видимости).</a:t>
            </a:r>
          </a:p>
        </p:txBody>
      </p:sp>
    </p:spTree>
    <p:extLst>
      <p:ext uri="{BB962C8B-B14F-4D97-AF65-F5344CB8AC3E}">
        <p14:creationId xmlns:p14="http://schemas.microsoft.com/office/powerpoint/2010/main" val="282960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Исправим пример выше создав локальную переменную </a:t>
            </a:r>
            <a:r>
              <a:rPr lang="en-US" sz="2400" dirty="0" smtClean="0">
                <a:latin typeface="Bookman Old Style" panose="02050604050505020204" pitchFamily="18" charset="0"/>
              </a:rPr>
              <a:t>index: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Task[] tasks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Task[3];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index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tasks[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эмуляция долгой работы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{index}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finished"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tasks[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].Start();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задачу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Завершение метода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Main"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Task.WaitAll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tasks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завершения всех задач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1" y="1508147"/>
            <a:ext cx="5257800" cy="186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05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4461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pt-B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n1 = 4, n2 = 5;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Task&lt;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&gt;(() =&gt;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Sum(n1, n2));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sumTask.Start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sumTask.Result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{n1}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{n2}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{result}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4 + 5 =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 a + b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обращении к свойству </a:t>
            </a:r>
            <a:r>
              <a:rPr lang="ru-RU" sz="2400" b="1" dirty="0" err="1">
                <a:latin typeface="Bookman Old Style" panose="02050604050505020204" pitchFamily="18" charset="0"/>
              </a:rPr>
              <a:t>Result</a:t>
            </a:r>
            <a:r>
              <a:rPr lang="ru-RU" sz="2400" dirty="0">
                <a:latin typeface="Bookman Old Style" panose="02050604050505020204" pitchFamily="18" charset="0"/>
              </a:rPr>
              <a:t> текущий поток останавливает выполнение и ждет, когда будет получен результат из выполняемой задачи.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Возвращение результатов из задач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l="3200"/>
          <a:stretch/>
        </p:blipFill>
        <p:spPr>
          <a:xfrm>
            <a:off x="8181975" y="1809750"/>
            <a:ext cx="3263266" cy="64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9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4461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Задачи продолжения или </a:t>
            </a:r>
            <a:r>
              <a:rPr lang="ru-RU" sz="2400" b="1" dirty="0" err="1">
                <a:latin typeface="Bookman Old Style" panose="02050604050505020204" pitchFamily="18" charset="0"/>
              </a:rPr>
              <a:t>continuation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task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позволяют определить задачи, которые выполняются после завершения других </a:t>
            </a:r>
            <a:r>
              <a:rPr lang="ru-RU" sz="2400" dirty="0" smtClean="0">
                <a:latin typeface="Bookman Old Style" panose="02050604050505020204" pitchFamily="18" charset="0"/>
              </a:rPr>
              <a:t>задач.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Благодаря </a:t>
            </a:r>
            <a:r>
              <a:rPr lang="ru-RU" sz="2400" dirty="0">
                <a:latin typeface="Bookman Old Style" panose="02050604050505020204" pitchFamily="18" charset="0"/>
              </a:rPr>
              <a:t>этому мы можем вызвать после выполнения одной задачи несколько других, определить условия их вызова, передать из предыдущей задачи в следующую некоторые </a:t>
            </a:r>
            <a:r>
              <a:rPr lang="ru-RU" sz="2400" dirty="0" smtClean="0">
                <a:latin typeface="Bookman Old Style" panose="02050604050505020204" pitchFamily="18" charset="0"/>
              </a:rPr>
              <a:t>данные.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Задачи </a:t>
            </a:r>
            <a:r>
              <a:rPr lang="ru-RU" sz="2400" dirty="0">
                <a:latin typeface="Bookman Old Style" panose="02050604050505020204" pitchFamily="18" charset="0"/>
              </a:rPr>
              <a:t>продолжения похожи на методы обратного вызова, но фактически являются обычными задачами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Task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Посмотрим </a:t>
            </a:r>
            <a:r>
              <a:rPr lang="ru-RU" sz="2400" dirty="0">
                <a:latin typeface="Bookman Old Style" panose="02050604050505020204" pitchFamily="18" charset="0"/>
              </a:rPr>
              <a:t>на примере:</a:t>
            </a: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Задачи продолжения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2996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Task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4667" y="654355"/>
            <a:ext cx="12107333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библиотеке классов .NET задача представлена специальным классом - классом </a:t>
            </a:r>
            <a:r>
              <a:rPr lang="ru-RU" sz="2400" b="1" dirty="0" err="1">
                <a:latin typeface="Bookman Old Style" panose="02050604050505020204" pitchFamily="18" charset="0"/>
              </a:rPr>
              <a:t>Task</a:t>
            </a:r>
            <a:r>
              <a:rPr lang="ru-RU" sz="2400" dirty="0">
                <a:latin typeface="Bookman Old Style" panose="02050604050505020204" pitchFamily="18" charset="0"/>
              </a:rPr>
              <a:t>, который находится в пространстве имен </a:t>
            </a:r>
            <a:r>
              <a:rPr lang="ru-RU" sz="2400" b="1" dirty="0" err="1">
                <a:latin typeface="Bookman Old Style" panose="02050604050505020204" pitchFamily="18" charset="0"/>
              </a:rPr>
              <a:t>System.Threading.Tasks</a:t>
            </a:r>
            <a:r>
              <a:rPr lang="ru-RU" sz="2400" dirty="0">
                <a:latin typeface="Bookman Old Style" panose="02050604050505020204" pitchFamily="18" charset="0"/>
              </a:rPr>
              <a:t>. Данный класс описывает отдельную задачу, которая запускается асинхронно в одном из потоков из пула потоков. Хотя ее также можно запускать синхронно в текущем потоке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$"Id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задачи: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задача продолжения - task2 выполняется после task1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task2 = task1.ContinueWith(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ждем окончания второй задачи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task2.Wait();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Конец метода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Main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(Task t)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$"Id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задачи: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$"Id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предыдущей задачи: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t.Id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l="1447" r="3046"/>
          <a:stretch/>
        </p:blipFill>
        <p:spPr>
          <a:xfrm>
            <a:off x="7115175" y="2786891"/>
            <a:ext cx="5076825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5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Первая задача задается с помощью лямбда-выражения, которое просто выводит </a:t>
            </a:r>
            <a:r>
              <a:rPr lang="ru-RU" sz="2400" dirty="0" err="1">
                <a:latin typeface="Bookman Old Style" panose="02050604050505020204" pitchFamily="18" charset="0"/>
              </a:rPr>
              <a:t>id</a:t>
            </a:r>
            <a:r>
              <a:rPr lang="ru-RU" sz="2400" dirty="0">
                <a:latin typeface="Bookman Old Style" panose="02050604050505020204" pitchFamily="18" charset="0"/>
              </a:rPr>
              <a:t> этой задачи. Вторая задача - задача продолжения задается с помощью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ContinueWith</a:t>
            </a:r>
            <a:r>
              <a:rPr lang="ru-RU" sz="2400" dirty="0">
                <a:latin typeface="Bookman Old Style" panose="02050604050505020204" pitchFamily="18" charset="0"/>
              </a:rPr>
              <a:t>, который в качестве параметра принимает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 err="1">
                <a:latin typeface="Bookman Old Style" panose="02050604050505020204" pitchFamily="18" charset="0"/>
              </a:rPr>
              <a:t>Task</a:t>
            </a:r>
            <a:r>
              <a:rPr lang="ru-RU" sz="2400" dirty="0">
                <a:latin typeface="Bookman Old Style" panose="02050604050505020204" pitchFamily="18" charset="0"/>
              </a:rPr>
              <a:t>&gt;. То есть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PrintTask</a:t>
            </a:r>
            <a:r>
              <a:rPr lang="ru-RU" sz="2400" dirty="0">
                <a:latin typeface="Bookman Old Style" panose="02050604050505020204" pitchFamily="18" charset="0"/>
              </a:rPr>
              <a:t>, который передается в вызов </a:t>
            </a:r>
            <a:r>
              <a:rPr lang="ru-RU" sz="2400" dirty="0" err="1">
                <a:latin typeface="Bookman Old Style" panose="02050604050505020204" pitchFamily="18" charset="0"/>
              </a:rPr>
              <a:t>ContinueWith</a:t>
            </a:r>
            <a:r>
              <a:rPr lang="ru-RU" sz="2400" dirty="0">
                <a:latin typeface="Bookman Old Style" panose="02050604050505020204" pitchFamily="18" charset="0"/>
              </a:rPr>
              <a:t>, должен принимать параметр типа </a:t>
            </a:r>
            <a:r>
              <a:rPr lang="ru-RU" sz="2400" dirty="0" err="1" smtClean="0">
                <a:latin typeface="Bookman Old Style" panose="02050604050505020204" pitchFamily="18" charset="0"/>
              </a:rPr>
              <a:t>Task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Можно было написать так: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task2 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task1.ContinueWith(t =&gt;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PrintTask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(t));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155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</a:t>
            </a:r>
            <a:r>
              <a:rPr lang="ru-RU" sz="2400" dirty="0">
                <a:latin typeface="Bookman Old Style" panose="02050604050505020204" pitchFamily="18" charset="0"/>
              </a:rPr>
              <a:t>мы можем передавать конкретный результат работы предыдущей задачи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&gt;(() =&gt; Sum(4, 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задача продолжения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sumTask.ContinueWith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(task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PrintResult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task.Result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sumTask.Start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ждем окончания второй задачи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printTask.Wait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Конец метода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Main"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b) =&gt; a + b;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sum)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$"Sum: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{sum}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4784" y="3827084"/>
            <a:ext cx="3877216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0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Bookman Old Style" panose="02050604050505020204" pitchFamily="18" charset="0"/>
              </a:rPr>
              <a:t>Рассмотрим пример параллельного вычисления интеграла. </a:t>
            </a:r>
            <a:endParaRPr lang="en-US" sz="2400" dirty="0">
              <a:latin typeface="Bookman Old Style" panose="02050604050505020204" pitchFamily="18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 smtClean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Integrate(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intervals = 100)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 = 0.0;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step = (to - from) / intervals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intervals; i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from +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step;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step;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integral += (f(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 + f(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 / 2 * step;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integral;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x) =&gt; x * x;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3" name="Объект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7596941"/>
              </p:ext>
            </p:extLst>
          </p:nvPr>
        </p:nvGraphicFramePr>
        <p:xfrm>
          <a:off x="6038850" y="33194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Уравнение" r:id="rId4" imgW="114120" imgH="215640" progId="Equation.3">
                  <p:embed/>
                </p:oleObj>
              </mc:Choice>
              <mc:Fallback>
                <p:oleObj name="Уравнение" r:id="rId4" imgW="1141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38850" y="3319463"/>
                        <a:ext cx="1143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8567637"/>
              </p:ext>
            </p:extLst>
          </p:nvPr>
        </p:nvGraphicFramePr>
        <p:xfrm>
          <a:off x="3908821" y="428943"/>
          <a:ext cx="4374357" cy="15232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Уравнение" r:id="rId6" imgW="1422360" imgH="495000" progId="Equation.3">
                  <p:embed/>
                </p:oleObj>
              </mc:Choice>
              <mc:Fallback>
                <p:oleObj name="Уравнение" r:id="rId6" imgW="1422360" imgH="495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08821" y="428943"/>
                        <a:ext cx="4374357" cy="15232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963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from = 0.0;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 = 1.0;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//Разобьём интеграл на множество интегралов, равное количеству ядер ЦП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integralTasks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Environment.ProcessorCount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step = (to - from) /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integralTasks.Length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integralTasks.Length;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from +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step;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step;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integralTasks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Task.Run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Integrate(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xLeft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xRight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100000000));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Task.WaitAll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integralTasks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integralTasks.Sum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(t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t.Result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023" y="4048125"/>
            <a:ext cx="5914673" cy="73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79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Класс </a:t>
            </a:r>
            <a:r>
              <a:rPr lang="ru-RU" sz="2400" b="1" dirty="0" err="1">
                <a:latin typeface="Bookman Old Style" panose="02050604050505020204" pitchFamily="18" charset="0"/>
              </a:rPr>
              <a:t>Parallel</a:t>
            </a:r>
            <a:r>
              <a:rPr lang="ru-RU" sz="2400" dirty="0">
                <a:latin typeface="Bookman Old Style" panose="02050604050505020204" pitchFamily="18" charset="0"/>
              </a:rPr>
              <a:t> также является частью TPL и предназначен для упрощения параллельного выполнения кода. </a:t>
            </a:r>
            <a:r>
              <a:rPr lang="ru-RU" sz="2400" b="1" dirty="0" err="1">
                <a:latin typeface="Bookman Old Style" panose="02050604050505020204" pitchFamily="18" charset="0"/>
              </a:rPr>
              <a:t>Parallel</a:t>
            </a:r>
            <a:r>
              <a:rPr lang="ru-RU" sz="2400" dirty="0">
                <a:latin typeface="Bookman Old Style" panose="02050604050505020204" pitchFamily="18" charset="0"/>
              </a:rPr>
              <a:t> имеет ряд методов, которые позволяют распараллелить задачу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Parallel.Invoke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метод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Parallel.Invoke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выполняет три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метода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Print,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Выполняется задача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() =&gt; Square(5)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Parallel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875" y="4817503"/>
            <a:ext cx="5572125" cy="2040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206681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Print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Выполняется задача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Square(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вычисляем квадрат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Выполняется задача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(3000);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Результат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* 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647" y="3740898"/>
            <a:ext cx="6069353" cy="222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Action&lt;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Parallel.For</a:t>
            </a:r>
            <a:r>
              <a:rPr lang="ru-RU" sz="2400" dirty="0">
                <a:latin typeface="Bookman Old Style" panose="02050604050505020204" pitchFamily="18" charset="0"/>
              </a:rPr>
              <a:t> позволяет выполнять итерации цикла параллельно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Первый параметр метода задает начальный индекс элемента в цикле, а второй параметр - конечный индекс. Третий параметр -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- указывает на метод, который будет выполняться один раз за итерацию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(1, 5, Square);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вычисляем квадрат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Выполняется задача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Квадрат числа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равен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* 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693" y="1078525"/>
            <a:ext cx="6728613" cy="47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5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Parallel.ForEach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TSource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IEnumerable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TSource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source,Action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b="1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TSource</a:t>
            </a:r>
            <a:r>
              <a:rPr lang="en-US" sz="2400" b="1" dirty="0">
                <a:solidFill>
                  <a:srgbClr val="000000"/>
                </a:solidFill>
                <a:latin typeface="Cascadia Mono" panose="020B0609020000020004" pitchFamily="49" charset="0"/>
              </a:rPr>
              <a:t>&gt; body)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algn="just"/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dirty="0" err="1">
                <a:latin typeface="Bookman Old Style" panose="02050604050505020204" pitchFamily="18" charset="0"/>
              </a:rPr>
              <a:t>Parallel.ForEach</a:t>
            </a:r>
            <a:r>
              <a:rPr lang="ru-RU" sz="2400" dirty="0">
                <a:latin typeface="Bookman Old Style" panose="02050604050505020204" pitchFamily="18" charset="0"/>
              </a:rPr>
              <a:t> осуществляет итерацию по коллекции, реализующей интерфейс </a:t>
            </a:r>
            <a:r>
              <a:rPr lang="ru-RU" sz="2400" dirty="0" err="1">
                <a:latin typeface="Bookman Old Style" panose="02050604050505020204" pitchFamily="18" charset="0"/>
              </a:rPr>
              <a:t>IEnumerable</a:t>
            </a:r>
            <a:r>
              <a:rPr lang="ru-RU" sz="2400" dirty="0">
                <a:latin typeface="Bookman Old Style" panose="02050604050505020204" pitchFamily="18" charset="0"/>
              </a:rPr>
              <a:t>, подобно циклу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, только осуществляет параллельное выполнение перебора. 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ParallelLoopResult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Parallel.ForEach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 { 1, 3, 5, 8 },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Square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вычисляем квадрат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Выполняется задача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Task.CurrentId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Квадрат числа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равен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* 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713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0"/>
            <a:ext cx="12107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Первый </a:t>
            </a:r>
            <a:r>
              <a:rPr lang="ru-RU" sz="2400" dirty="0">
                <a:latin typeface="Bookman Old Style" panose="02050604050505020204" pitchFamily="18" charset="0"/>
              </a:rPr>
              <a:t>способ создание 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Task</a:t>
            </a:r>
            <a:r>
              <a:rPr lang="ru-RU" sz="2400" dirty="0">
                <a:latin typeface="Bookman Old Style" panose="02050604050505020204" pitchFamily="18" charset="0"/>
              </a:rPr>
              <a:t> и вызов у него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Start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Task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Второй способ заключается в использовании статического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Task.Factory.StartNew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. Этот метод также в качестве параметра принимает делегат </a:t>
            </a:r>
            <a:r>
              <a:rPr lang="ru-RU" sz="2400" b="1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, который указывает, какое действие будет выполняться. При этом этот метод сразу же запускает задачу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Task!"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3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100" y="852693"/>
            <a:ext cx="7200900" cy="4716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57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54356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стандартных циклах </a:t>
            </a:r>
            <a:r>
              <a:rPr lang="ru-RU" sz="2400" dirty="0" err="1">
                <a:latin typeface="Bookman Old Style" panose="02050604050505020204" pitchFamily="18" charset="0"/>
              </a:rPr>
              <a:t>for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foreach</a:t>
            </a:r>
            <a:r>
              <a:rPr lang="ru-RU" sz="2400" dirty="0">
                <a:latin typeface="Bookman Old Style" panose="02050604050505020204" pitchFamily="18" charset="0"/>
              </a:rPr>
              <a:t> предусмотрен преждевременный выход из цикла с помощью оператора </a:t>
            </a:r>
            <a:r>
              <a:rPr lang="ru-RU" sz="2400" b="1" dirty="0" err="1">
                <a:latin typeface="Bookman Old Style" panose="02050604050505020204" pitchFamily="18" charset="0"/>
              </a:rPr>
              <a:t>break</a:t>
            </a:r>
            <a:r>
              <a:rPr lang="ru-RU" sz="2400" dirty="0">
                <a:latin typeface="Bookman Old Style" panose="02050604050505020204" pitchFamily="18" charset="0"/>
              </a:rPr>
              <a:t>. В методах </a:t>
            </a:r>
            <a:r>
              <a:rPr lang="ru-RU" sz="2400" dirty="0" err="1">
                <a:latin typeface="Bookman Old Style" panose="02050604050505020204" pitchFamily="18" charset="0"/>
              </a:rPr>
              <a:t>Parallel.ForEach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latin typeface="Bookman Old Style" panose="02050604050505020204" pitchFamily="18" charset="0"/>
              </a:rPr>
              <a:t>Parallel.For</a:t>
            </a:r>
            <a:r>
              <a:rPr lang="ru-RU" sz="2400" dirty="0">
                <a:latin typeface="Bookman Old Style" panose="02050604050505020204" pitchFamily="18" charset="0"/>
              </a:rPr>
              <a:t> мы также можем, не дожидаясь окончания цикла, выйти из него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</p:txBody>
      </p:sp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Выход из цикла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67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54356"/>
            <a:ext cx="121920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ParallelLoopResult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result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Parallel.For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(1, 25, Square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result.IsCompleted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Выполнение цикла завершено на итерации 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				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result.LowestBreakIteration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вычисляем квадрат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Square(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n,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ParallelLoopState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   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передано 5, выходим из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цикла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(n == 5)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pls.Break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Квадрат числа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равен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n * n}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99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-1" y="112834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Вывод на консоль: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151" y="696520"/>
            <a:ext cx="8935697" cy="616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654356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Параллельное выполнение задач может занимать много времени. И иногда может возникнуть необходимость прервать выполняемую задачу. Для этого платформа .NET предоставляет структуру </a:t>
            </a:r>
            <a:r>
              <a:rPr lang="ru-RU" sz="2400" b="1" dirty="0" err="1">
                <a:latin typeface="Bookman Old Style" panose="02050604050505020204" pitchFamily="18" charset="0"/>
              </a:rPr>
              <a:t>CancellationToken</a:t>
            </a:r>
            <a:r>
              <a:rPr lang="ru-RU" sz="2400" dirty="0">
                <a:latin typeface="Bookman Old Style" panose="02050604050505020204" pitchFamily="18" charset="0"/>
              </a:rPr>
              <a:t> из пространства имен </a:t>
            </a:r>
            <a:r>
              <a:rPr lang="ru-RU" sz="2400" dirty="0" err="1">
                <a:latin typeface="Bookman Old Style" panose="02050604050505020204" pitchFamily="18" charset="0"/>
              </a:rPr>
              <a:t>System.Threading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6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Отмена задач и параллельных операций. </a:t>
            </a:r>
            <a:r>
              <a:rPr lang="ru-RU" sz="2800" b="1" dirty="0" err="1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CancellationToken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8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-88594"/>
            <a:ext cx="12192000" cy="6760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Общий алгоритм отмены задачи обычно предусматривает следующий порядок действий: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Создание </a:t>
            </a:r>
            <a:r>
              <a:rPr lang="ru-RU" sz="2400" dirty="0">
                <a:latin typeface="Bookman Old Style" panose="02050604050505020204" pitchFamily="18" charset="0"/>
              </a:rPr>
              <a:t>объекта </a:t>
            </a:r>
            <a:r>
              <a:rPr lang="ru-RU" sz="2400" b="1" dirty="0" err="1">
                <a:latin typeface="Bookman Old Style" panose="02050604050505020204" pitchFamily="18" charset="0"/>
              </a:rPr>
              <a:t>CancellationTokenSource</a:t>
            </a:r>
            <a:r>
              <a:rPr lang="ru-RU" sz="2400" dirty="0">
                <a:latin typeface="Bookman Old Style" panose="02050604050505020204" pitchFamily="18" charset="0"/>
              </a:rPr>
              <a:t>, который управляет и посылает уведомление об отмене </a:t>
            </a:r>
            <a:r>
              <a:rPr lang="ru-RU" sz="2400" dirty="0" err="1">
                <a:latin typeface="Bookman Old Style" panose="02050604050505020204" pitchFamily="18" charset="0"/>
              </a:rPr>
              <a:t>токену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С помощью свойства </a:t>
            </a:r>
            <a:r>
              <a:rPr lang="ru-RU" sz="2400" b="1" dirty="0" err="1">
                <a:latin typeface="Bookman Old Style" panose="02050604050505020204" pitchFamily="18" charset="0"/>
              </a:rPr>
              <a:t>CancellationTokenSource.Token</a:t>
            </a:r>
            <a:r>
              <a:rPr lang="ru-RU" sz="2400" dirty="0">
                <a:latin typeface="Bookman Old Style" panose="02050604050505020204" pitchFamily="18" charset="0"/>
              </a:rPr>
              <a:t> получаем </a:t>
            </a:r>
            <a:r>
              <a:rPr lang="ru-RU" sz="2400" dirty="0" err="1" smtClean="0">
                <a:latin typeface="Bookman Old Style" panose="02050604050505020204" pitchFamily="18" charset="0"/>
              </a:rPr>
              <a:t>токен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ru-RU" sz="2400" dirty="0">
                <a:latin typeface="Bookman Old Style" panose="02050604050505020204" pitchFamily="18" charset="0"/>
              </a:rPr>
              <a:t>передаем его в задачу, которая может быть отменена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Определяем в задаче действия на случай ее отмены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Вызываем метод </a:t>
            </a:r>
            <a:r>
              <a:rPr lang="en-US" sz="2400" b="1" dirty="0" err="1">
                <a:latin typeface="Bookman Old Style" panose="02050604050505020204" pitchFamily="18" charset="0"/>
              </a:rPr>
              <a:t>CancellationTokenSource.Cancel</a:t>
            </a:r>
            <a:r>
              <a:rPr lang="en-US" sz="2400" dirty="0">
                <a:latin typeface="Bookman Old Style" panose="02050604050505020204" pitchFamily="18" charset="0"/>
              </a:rPr>
              <a:t>(), </a:t>
            </a:r>
            <a:r>
              <a:rPr lang="ru-RU" sz="2400" dirty="0">
                <a:latin typeface="Bookman Old Style" panose="02050604050505020204" pitchFamily="18" charset="0"/>
              </a:rPr>
              <a:t>который устанавливает для свойства </a:t>
            </a:r>
            <a:r>
              <a:rPr lang="en-US" sz="2400" b="1" dirty="0" err="1">
                <a:latin typeface="Bookman Old Style" panose="02050604050505020204" pitchFamily="18" charset="0"/>
              </a:rPr>
              <a:t>CancellationToken.IsCancellationRequested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значение </a:t>
            </a:r>
            <a:r>
              <a:rPr lang="en-US" sz="2400" dirty="0">
                <a:latin typeface="Bookman Old Style" panose="02050604050505020204" pitchFamily="18" charset="0"/>
              </a:rPr>
              <a:t>true.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4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когда работа с объектом </a:t>
            </a:r>
            <a:r>
              <a:rPr lang="ru-RU" sz="2400" b="1" dirty="0" err="1">
                <a:latin typeface="Bookman Old Style" panose="02050604050505020204" pitchFamily="18" charset="0"/>
              </a:rPr>
              <a:t>CancellationTokenSource</a:t>
            </a:r>
            <a:r>
              <a:rPr lang="ru-RU" sz="2400" dirty="0">
                <a:latin typeface="Bookman Old Style" panose="02050604050505020204" pitchFamily="18" charset="0"/>
              </a:rPr>
              <a:t> завершена, у него следует вызвать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Dispose</a:t>
            </a:r>
            <a:r>
              <a:rPr lang="ru-RU" sz="2400" dirty="0">
                <a:latin typeface="Bookman Old Style" panose="02050604050505020204" pitchFamily="18" charset="0"/>
              </a:rPr>
              <a:t> для освобождения всех связанных с ним используемых ресурсов. 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21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CancellationTokenSource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cancelTokenSource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                  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CancellationTokenSource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CancellationToken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token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cancelTokenSource.Token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Task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задача вычисляет квадраты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чисел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1; i 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</a:t>
            </a:r>
            <a:r>
              <a:rPr lang="nn-NO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10; i++)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token.IsCancellationRequested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проверяем наличие сигнала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отмены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Операция прервана"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 выходим из метода и тем самым завершаем задачу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Квадрат числа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равен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(200);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}, token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3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task.Start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после задержки по времени отменяем выполнение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задачи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cancelTokenSource.Cancel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task.Wait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ожидаем завершения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задачи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$"Task Status: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task.Status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//  проверяем статус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задачи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cancelTokenSource.Dispose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освобождаем ресурсы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188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011" y="1106094"/>
            <a:ext cx="7719978" cy="3713555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194716"/>
            <a:ext cx="12192000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Вывод на консоль: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61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84667" y="110496"/>
            <a:ext cx="12107333" cy="2799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Третий способ определения и запуска задач представляет использование статического метода </a:t>
            </a:r>
            <a:r>
              <a:rPr lang="ru-RU" sz="2400" b="1" dirty="0" err="1">
                <a:latin typeface="Bookman Old Style" panose="02050604050505020204" pitchFamily="18" charset="0"/>
              </a:rPr>
              <a:t>Task.Run</a:t>
            </a:r>
            <a:r>
              <a:rPr lang="ru-RU" sz="2400" b="1" dirty="0" smtClean="0">
                <a:latin typeface="Bookman Old Style" panose="02050604050505020204" pitchFamily="18" charset="0"/>
              </a:rPr>
              <a:t>()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Task.Run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"Hello Task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!"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Task.Run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также в качестве параметра может принимать делегат </a:t>
            </a:r>
            <a:r>
              <a:rPr lang="ru-RU" sz="2400" dirty="0" err="1">
                <a:latin typeface="Bookman Old Style" panose="02050604050505020204" pitchFamily="18" charset="0"/>
              </a:rPr>
              <a:t>Action</a:t>
            </a:r>
            <a:r>
              <a:rPr lang="ru-RU" sz="2400" dirty="0">
                <a:latin typeface="Bookman Old Style" panose="02050604050505020204" pitchFamily="18" charset="0"/>
              </a:rPr>
              <a:t> - выполняемое действие и возвращает объект </a:t>
            </a:r>
            <a:r>
              <a:rPr lang="ru-RU" sz="2400" dirty="0" err="1">
                <a:latin typeface="Bookman Old Style" panose="02050604050505020204" pitchFamily="18" charset="0"/>
              </a:rPr>
              <a:t>Task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999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Чтобы приложение ожидало завершения задачи, можно использовать метод </a:t>
            </a:r>
            <a:r>
              <a:rPr lang="ru-RU" sz="2400" b="1" dirty="0" err="1">
                <a:latin typeface="Bookman Old Style" panose="02050604050505020204" pitchFamily="18" charset="0"/>
              </a:rPr>
              <a:t>Wait</a:t>
            </a:r>
            <a:r>
              <a:rPr lang="ru-RU" sz="2400" b="1" dirty="0">
                <a:latin typeface="Bookman Old Style" panose="02050604050505020204" pitchFamily="18" charset="0"/>
              </a:rPr>
              <a:t>()</a:t>
            </a:r>
            <a:r>
              <a:rPr lang="ru-RU" sz="2400" dirty="0">
                <a:latin typeface="Bookman Old Style" panose="02050604050505020204" pitchFamily="18" charset="0"/>
              </a:rPr>
              <a:t> объекта </a:t>
            </a:r>
            <a:r>
              <a:rPr lang="ru-RU" sz="2400" dirty="0" err="1">
                <a:latin typeface="Bookman Old Style" panose="02050604050505020204" pitchFamily="18" charset="0"/>
              </a:rPr>
              <a:t>Task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"Task1 is executed"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task1.Start();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task2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Task.Factory.StartNew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"Task2 is executed"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task3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Task.Run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(()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"Task3 is executed"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task1.Wait();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завершения задачи task1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task2.Wait();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завершения задачи task2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task3.Wait();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ожидаем завершения задачи task3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Ожидание завершения задачи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34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Стоит отметить, что метод </a:t>
            </a:r>
            <a:r>
              <a:rPr lang="ru-RU" sz="2400" dirty="0" err="1">
                <a:latin typeface="Bookman Old Style" panose="02050604050505020204" pitchFamily="18" charset="0"/>
              </a:rPr>
              <a:t>Wait</a:t>
            </a:r>
            <a:r>
              <a:rPr lang="ru-RU" sz="2400" dirty="0">
                <a:latin typeface="Bookman Old Style" panose="02050604050505020204" pitchFamily="18" charset="0"/>
              </a:rPr>
              <a:t>() блокирует вызывающий поток, в котором запущена задача, пока эта задача не завершит свое выполнение.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Например: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"Main Starts"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создаем задачу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 task1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Task(()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"Task Starts"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задержка на 1 секунду - имитация долгой работы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"Task Ends"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task1.Start();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запускаем задачу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task1.Wait();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ожидаем выполнения задачи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"Main Ends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Ожидание завершения задачи</a:t>
            </a:r>
            <a:endParaRPr lang="en-US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580" y="4345107"/>
            <a:ext cx="3741420" cy="2512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8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</a:t>
            </a:r>
            <a:r>
              <a:rPr lang="ru-RU" sz="2400" dirty="0">
                <a:latin typeface="Bookman Old Style" panose="02050604050505020204" pitchFamily="18" charset="0"/>
              </a:rPr>
              <a:t>эмуляции долговременной работы здесь в задаче task1 устанавливается задержка на 1 секунду. В итоге, когда выполнение дойдет до вызова task1.Wait() основной поток остановит свое выполнение и будет ждать завершения задачи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26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654356"/>
            <a:ext cx="12192000" cy="6289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>
                <a:latin typeface="Bookman Old Style" panose="02050604050505020204" pitchFamily="18" charset="0"/>
              </a:rPr>
              <a:t>: возвращает статус задачи. Представляет перечисление </a:t>
            </a:r>
            <a:r>
              <a:rPr lang="ru-RU" sz="2400" dirty="0" err="1">
                <a:latin typeface="Bookman Old Style" panose="02050604050505020204" pitchFamily="18" charset="0"/>
              </a:rPr>
              <a:t>System.Threading.Tasks.TaskStatus</a:t>
            </a:r>
            <a:r>
              <a:rPr lang="ru-RU" sz="2400" dirty="0">
                <a:latin typeface="Bookman Old Style" panose="02050604050505020204" pitchFamily="18" charset="0"/>
              </a:rPr>
              <a:t>, которое имеет следующие значения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Canceled</a:t>
            </a:r>
            <a:r>
              <a:rPr lang="ru-RU" sz="2400" dirty="0">
                <a:latin typeface="Bookman Old Style" panose="02050604050505020204" pitchFamily="18" charset="0"/>
              </a:rPr>
              <a:t>: задача </a:t>
            </a:r>
            <a:r>
              <a:rPr lang="ru-RU" sz="2400" dirty="0" smtClean="0">
                <a:latin typeface="Bookman Old Style" panose="02050604050505020204" pitchFamily="18" charset="0"/>
              </a:rPr>
              <a:t>отменена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Created</a:t>
            </a:r>
            <a:r>
              <a:rPr lang="ru-RU" sz="2400" dirty="0">
                <a:latin typeface="Bookman Old Style" panose="02050604050505020204" pitchFamily="18" charset="0"/>
              </a:rPr>
              <a:t>: задача создана, но еще не </a:t>
            </a:r>
            <a:r>
              <a:rPr lang="ru-RU" sz="2400" dirty="0" smtClean="0">
                <a:latin typeface="Bookman Old Style" panose="02050604050505020204" pitchFamily="18" charset="0"/>
              </a:rPr>
              <a:t>запущена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Faulted</a:t>
            </a:r>
            <a:r>
              <a:rPr lang="ru-RU" sz="2400" dirty="0">
                <a:latin typeface="Bookman Old Style" panose="02050604050505020204" pitchFamily="18" charset="0"/>
              </a:rPr>
              <a:t>: в процессе работы задачи произошло </a:t>
            </a:r>
            <a:r>
              <a:rPr lang="ru-RU" sz="2400" dirty="0" smtClean="0">
                <a:latin typeface="Bookman Old Style" panose="02050604050505020204" pitchFamily="18" charset="0"/>
              </a:rPr>
              <a:t>исключение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RanToCompletion</a:t>
            </a:r>
            <a:r>
              <a:rPr lang="ru-RU" sz="2400" dirty="0">
                <a:latin typeface="Bookman Old Style" panose="02050604050505020204" pitchFamily="18" charset="0"/>
              </a:rPr>
              <a:t>: задача успешно </a:t>
            </a:r>
            <a:r>
              <a:rPr lang="ru-RU" sz="2400" dirty="0" smtClean="0">
                <a:latin typeface="Bookman Old Style" panose="02050604050505020204" pitchFamily="18" charset="0"/>
              </a:rPr>
              <a:t>завершена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Running</a:t>
            </a:r>
            <a:r>
              <a:rPr lang="ru-RU" sz="2400" dirty="0">
                <a:latin typeface="Bookman Old Style" panose="02050604050505020204" pitchFamily="18" charset="0"/>
              </a:rPr>
              <a:t>: задача запущена, но еще не </a:t>
            </a:r>
            <a:r>
              <a:rPr lang="ru-RU" sz="2400" dirty="0" smtClean="0">
                <a:latin typeface="Bookman Old Style" panose="02050604050505020204" pitchFamily="18" charset="0"/>
              </a:rPr>
              <a:t>завершена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WaitingForActivation</a:t>
            </a:r>
            <a:r>
              <a:rPr lang="ru-RU" sz="2400" dirty="0">
                <a:latin typeface="Bookman Old Style" panose="02050604050505020204" pitchFamily="18" charset="0"/>
              </a:rPr>
              <a:t>: задача ожидает активации и постановки в график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выполнения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WaitingForChildrenToComplete</a:t>
            </a:r>
            <a:r>
              <a:rPr lang="ru-RU" sz="2400" dirty="0">
                <a:latin typeface="Bookman Old Style" panose="02050604050505020204" pitchFamily="18" charset="0"/>
              </a:rPr>
              <a:t>: задача завершена и теперь ожидает завершения прикрепленных к ней дочерних </a:t>
            </a:r>
            <a:r>
              <a:rPr lang="ru-RU" sz="2400" dirty="0" smtClean="0">
                <a:latin typeface="Bookman Old Style" panose="02050604050505020204" pitchFamily="18" charset="0"/>
              </a:rPr>
              <a:t>задач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342900" indent="-3429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b="1" dirty="0" err="1">
                <a:latin typeface="Bookman Old Style" panose="02050604050505020204" pitchFamily="18" charset="0"/>
              </a:rPr>
              <a:t>WaitingToRun</a:t>
            </a:r>
            <a:r>
              <a:rPr lang="ru-RU" sz="2400" dirty="0">
                <a:latin typeface="Bookman Old Style" panose="02050604050505020204" pitchFamily="18" charset="0"/>
              </a:rPr>
              <a:t>: задача поставлена в график выполнения, но еще не начала свое </a:t>
            </a:r>
            <a:r>
              <a:rPr lang="ru-RU" sz="2400" dirty="0" smtClean="0">
                <a:latin typeface="Bookman Old Style" panose="02050604050505020204" pitchFamily="18" charset="0"/>
              </a:rPr>
              <a:t>выполнение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 класса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72206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0"/>
            <a:ext cx="12192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IsCompleted</a:t>
            </a:r>
            <a:r>
              <a:rPr lang="ru-RU" sz="2400" dirty="0">
                <a:latin typeface="Bookman Old Style" panose="02050604050505020204" pitchFamily="18" charset="0"/>
              </a:rPr>
              <a:t>: возвращает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задача </a:t>
            </a:r>
            <a:r>
              <a:rPr lang="ru-RU" sz="2400" dirty="0" smtClean="0">
                <a:latin typeface="Bookman Old Style" panose="02050604050505020204" pitchFamily="18" charset="0"/>
              </a:rPr>
              <a:t>завершена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IsCanceled</a:t>
            </a:r>
            <a:r>
              <a:rPr lang="ru-RU" sz="2400" dirty="0">
                <a:latin typeface="Bookman Old Style" panose="02050604050505020204" pitchFamily="18" charset="0"/>
              </a:rPr>
              <a:t>: возвращает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задача была </a:t>
            </a:r>
            <a:r>
              <a:rPr lang="ru-RU" sz="2400" dirty="0" smtClean="0">
                <a:latin typeface="Bookman Old Style" panose="02050604050505020204" pitchFamily="18" charset="0"/>
              </a:rPr>
              <a:t>отменена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IsFaulted</a:t>
            </a:r>
            <a:r>
              <a:rPr lang="ru-RU" sz="2400" dirty="0">
                <a:latin typeface="Bookman Old Style" panose="02050604050505020204" pitchFamily="18" charset="0"/>
              </a:rPr>
              <a:t>: возвращает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задача завершилась при возникновении </a:t>
            </a:r>
            <a:r>
              <a:rPr lang="ru-RU" sz="2400" dirty="0" smtClean="0">
                <a:latin typeface="Bookman Old Style" panose="02050604050505020204" pitchFamily="18" charset="0"/>
              </a:rPr>
              <a:t>исключения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IsCompletedSuccessfully</a:t>
            </a:r>
            <a:r>
              <a:rPr lang="ru-RU" sz="2400" dirty="0">
                <a:latin typeface="Bookman Old Style" panose="02050604050505020204" pitchFamily="18" charset="0"/>
              </a:rPr>
              <a:t>: возвращает </a:t>
            </a:r>
            <a:r>
              <a:rPr lang="ru-RU" sz="2400" dirty="0" err="1">
                <a:latin typeface="Bookman Old Style" panose="02050604050505020204" pitchFamily="18" charset="0"/>
              </a:rPr>
              <a:t>true</a:t>
            </a:r>
            <a:r>
              <a:rPr lang="ru-RU" sz="2400" dirty="0">
                <a:latin typeface="Bookman Old Style" panose="02050604050505020204" pitchFamily="18" charset="0"/>
              </a:rPr>
              <a:t>, если задача завершилась </a:t>
            </a:r>
            <a:r>
              <a:rPr lang="ru-RU" sz="2400" dirty="0" smtClean="0">
                <a:latin typeface="Bookman Old Style" panose="02050604050505020204" pitchFamily="18" charset="0"/>
              </a:rPr>
              <a:t>успешно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51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15068</TotalTime>
  <Words>2226</Words>
  <Application>Microsoft Office PowerPoint</Application>
  <PresentationFormat>Широкоэкранный</PresentationFormat>
  <Paragraphs>382</Paragraphs>
  <Slides>38</Slides>
  <Notes>38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Уравнение</vt:lpstr>
      <vt:lpstr>3 семестр Лекция 6. Параллельное программирование и библиотека TPL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852</cp:revision>
  <dcterms:modified xsi:type="dcterms:W3CDTF">2024-03-07T13:21:52Z</dcterms:modified>
</cp:coreProperties>
</file>