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969" r:id="rId3"/>
    <p:sldId id="1092" r:id="rId4"/>
    <p:sldId id="995" r:id="rId5"/>
    <p:sldId id="1093" r:id="rId6"/>
    <p:sldId id="1052" r:id="rId7"/>
    <p:sldId id="1094" r:id="rId8"/>
    <p:sldId id="1053" r:id="rId9"/>
    <p:sldId id="1095" r:id="rId10"/>
    <p:sldId id="1054" r:id="rId11"/>
    <p:sldId id="1096" r:id="rId12"/>
    <p:sldId id="1055" r:id="rId13"/>
    <p:sldId id="1056" r:id="rId14"/>
    <p:sldId id="1057" r:id="rId15"/>
    <p:sldId id="1058" r:id="rId16"/>
    <p:sldId id="1059" r:id="rId17"/>
    <p:sldId id="1060" r:id="rId18"/>
    <p:sldId id="1061" r:id="rId19"/>
    <p:sldId id="1098" r:id="rId20"/>
    <p:sldId id="1062" r:id="rId21"/>
    <p:sldId id="1099" r:id="rId22"/>
    <p:sldId id="1066" r:id="rId23"/>
    <p:sldId id="1063" r:id="rId24"/>
    <p:sldId id="1065" r:id="rId25"/>
    <p:sldId id="1100" r:id="rId26"/>
    <p:sldId id="1067" r:id="rId27"/>
    <p:sldId id="1102" r:id="rId28"/>
    <p:sldId id="1068" r:id="rId29"/>
    <p:sldId id="1103" r:id="rId30"/>
    <p:sldId id="1069" r:id="rId31"/>
    <p:sldId id="1070" r:id="rId32"/>
    <p:sldId id="1104" r:id="rId33"/>
    <p:sldId id="1076" r:id="rId34"/>
    <p:sldId id="1073" r:id="rId35"/>
    <p:sldId id="1074" r:id="rId36"/>
    <p:sldId id="1105" r:id="rId37"/>
    <p:sldId id="1075" r:id="rId38"/>
    <p:sldId id="1106" r:id="rId39"/>
    <p:sldId id="1077" r:id="rId40"/>
    <p:sldId id="1107" r:id="rId41"/>
    <p:sldId id="1108" r:id="rId42"/>
    <p:sldId id="110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>
        <p:scale>
          <a:sx n="66" d="100"/>
          <a:sy n="66" d="100"/>
        </p:scale>
        <p:origin x="1782" y="11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9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0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3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10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5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3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0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8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2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0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41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3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99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9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4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68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463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4.1.php" TargetMode="External"/><Relationship Id="rId7" Type="http://schemas.openxmlformats.org/officeDocument/2006/relationships/hyperlink" Target="https://ulearn.me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6/1.1.php" TargetMode="External"/><Relationship Id="rId5" Type="http://schemas.openxmlformats.org/officeDocument/2006/relationships/hyperlink" Target="https://metanit.com/sharp/net/3.4.php" TargetMode="External"/><Relationship Id="rId4" Type="http://schemas.openxmlformats.org/officeDocument/2006/relationships/hyperlink" Target="https://metanit.com/sharp/tutorial/8.1.php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Работа с базой данных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Entity Framework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форму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отображения содержимого таблицы </a:t>
            </a:r>
            <a:r>
              <a:rPr lang="en-US" sz="2400" dirty="0" smtClean="0">
                <a:latin typeface="Bookman Old Style" panose="02050604050505020204" pitchFamily="18" charset="0"/>
              </a:rPr>
              <a:t>Customers.</a:t>
            </a:r>
            <a:r>
              <a:rPr lang="ru-RU" sz="2400" dirty="0" smtClean="0">
                <a:latin typeface="Bookman Old Style" panose="02050604050505020204" pitchFamily="18" charset="0"/>
              </a:rPr>
              <a:t> Установим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 </a:t>
            </a:r>
            <a:r>
              <a:rPr lang="ru-RU" sz="2400" dirty="0" smtClean="0">
                <a:latin typeface="Bookman Old Style" panose="02050604050505020204" pitchFamily="18" charset="0"/>
              </a:rPr>
              <a:t>следующим образом: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806"/>
          <a:stretch/>
        </p:blipFill>
        <p:spPr>
          <a:xfrm>
            <a:off x="-1" y="1436913"/>
            <a:ext cx="12192001" cy="32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8" y="0"/>
            <a:ext cx="9637486" cy="6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 tom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33 };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"Alice"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26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их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получаем объекты из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Отображаем в таблице на форме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dataGridView1.DataSource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программу: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257" b="75499"/>
          <a:stretch/>
        </p:blipFill>
        <p:spPr>
          <a:xfrm>
            <a:off x="491242" y="583686"/>
            <a:ext cx="11209515" cy="3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Сделаем добавление </a:t>
            </a:r>
            <a:r>
              <a:rPr lang="ru-RU" sz="2400" dirty="0">
                <a:latin typeface="Bookman Old Style" panose="02050604050505020204" pitchFamily="18" charset="0"/>
              </a:rPr>
              <a:t>покупателя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ввода данных с формы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Создадим форму для ввода данных покупателя. Свойства формы: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FormBorderStyle</a:t>
            </a:r>
            <a:r>
              <a:rPr lang="en-US" sz="2400" dirty="0" smtClean="0">
                <a:latin typeface="Bookman Old Style" panose="02050604050505020204" pitchFamily="18" charset="0"/>
              </a:rPr>
              <a:t>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FixedToolWindows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7" t="2715" r="3016" b="5819"/>
          <a:stretch/>
        </p:blipFill>
        <p:spPr>
          <a:xfrm>
            <a:off x="1509485" y="1748971"/>
            <a:ext cx="9173029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формы для создания пользователя: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Form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Customer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Name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главную форму кнопку вызова формы добавления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поставим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</a:rPr>
              <a:t> Bottom, Left.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3225"/>
          <a:stretch/>
        </p:blipFill>
        <p:spPr>
          <a:xfrm>
            <a:off x="0" y="1137684"/>
            <a:ext cx="12192000" cy="16592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1487"/>
          <a:stretch/>
        </p:blipFill>
        <p:spPr>
          <a:xfrm>
            <a:off x="0" y="2796942"/>
            <a:ext cx="12192000" cy="18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Опишем метод, вызываемый при нажатии на кнопку: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buttonAddCustomer_Click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newCustomerForm.ShowDialog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43877" b="78482"/>
          <a:stretch/>
        </p:blipFill>
        <p:spPr>
          <a:xfrm>
            <a:off x="0" y="0"/>
            <a:ext cx="9833249" cy="3067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619" t="26444" r="23394" b="38109"/>
          <a:stretch/>
        </p:blipFill>
        <p:spPr>
          <a:xfrm>
            <a:off x="2641240" y="3067910"/>
            <a:ext cx="7192009" cy="37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3" y="925485"/>
            <a:ext cx="11809436" cy="4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Ба́за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Систе́ма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управле́ния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ба́зами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, сокр. СУБД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СУБД — комплекс программ, позволяющих создать базу данных и манипулировать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удаления покупателей. Найдем событие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PreviewKeyDown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подпишем метод удаления записей на это событие: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dataGridView1_PreviewKeyDown(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PreviewKeyDownEventArgs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Keys.Delete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dataGridView1.SelectedRows.Count; row++)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Customer)dataGridView1.SelectedRows[row].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удаления: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происходит при нажатии клавиши </a:t>
            </a:r>
            <a:r>
              <a:rPr lang="en-US" sz="2400" dirty="0" smtClean="0">
                <a:latin typeface="Bookman Old Style" panose="02050604050505020204" pitchFamily="18" charset="0"/>
              </a:rPr>
              <a:t>Delete, </a:t>
            </a:r>
            <a:r>
              <a:rPr lang="ru-RU" sz="2400" dirty="0" smtClean="0">
                <a:latin typeface="Bookman Old Style" panose="02050604050505020204" pitchFamily="18" charset="0"/>
              </a:rPr>
              <a:t>выделяем покупателей и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Delete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9860" r="4370" b="3643"/>
          <a:stretch/>
        </p:blipFill>
        <p:spPr>
          <a:xfrm>
            <a:off x="-76415" y="1137683"/>
            <a:ext cx="10093959" cy="3615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62" t="25075" r="1803" b="7221"/>
          <a:stretch/>
        </p:blipFill>
        <p:spPr>
          <a:xfrm>
            <a:off x="3157082" y="4753429"/>
            <a:ext cx="9034918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изменения данных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модифицируем наш класс добавления покупателя, добавив конструктор: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60828" y="1768503"/>
            <a:ext cx="1609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кнопку, при нажатии на которую будем редактировать выделенную запись таблицы: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buttonEditCustomer_Click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(dataGridView1.SelectedRows.Count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Customer)dataGridView1.SelectedRows[0].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).Id;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09" b="26158"/>
          <a:stretch/>
        </p:blipFill>
        <p:spPr>
          <a:xfrm>
            <a:off x="5029199" y="616246"/>
            <a:ext cx="6492081" cy="1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(customer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customerForm.ShowDialog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Выделяем строку и нажимаем на кнопку «Редактировать покупателя»: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5" y="583686"/>
            <a:ext cx="10407689" cy="41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32" y="820056"/>
            <a:ext cx="9151809" cy="5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ADO.NET </a:t>
            </a:r>
            <a:r>
              <a:rPr lang="en-US" sz="2400" b="1" dirty="0">
                <a:latin typeface="Bookman Old Style" panose="02050604050505020204" pitchFamily="18" charset="0"/>
              </a:rPr>
              <a:t>Entity Framework </a:t>
            </a:r>
            <a:r>
              <a:rPr lang="en-US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объектно-ориентированная технология доступа к данным, является </a:t>
            </a:r>
            <a:r>
              <a:rPr lang="en-US" sz="2400" dirty="0">
                <a:latin typeface="Bookman Old Style" panose="02050604050505020204" pitchFamily="18" charset="0"/>
              </a:rPr>
              <a:t>object-relational </a:t>
            </a:r>
            <a:r>
              <a:rPr lang="en-US" sz="2400" dirty="0" smtClean="0">
                <a:latin typeface="Bookman Old Style" panose="02050604050505020204" pitchFamily="18" charset="0"/>
              </a:rPr>
              <a:t>mapping</a:t>
            </a:r>
            <a:r>
              <a:rPr lang="ru-RU" sz="2400" dirty="0" smtClean="0">
                <a:latin typeface="Bookman Old Style" panose="02050604050505020204" pitchFamily="18" charset="0"/>
              </a:rPr>
              <a:t> (отображение объектов и связей)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решением для .</a:t>
            </a:r>
            <a:r>
              <a:rPr lang="en-US" sz="2400" dirty="0">
                <a:latin typeface="Bookman Old Style" panose="02050604050505020204" pitchFamily="18" charset="0"/>
              </a:rPr>
              <a:t>NET Framework </a:t>
            </a:r>
            <a:r>
              <a:rPr lang="ru-RU" sz="2400" dirty="0">
                <a:latin typeface="Bookman Old Style" panose="02050604050505020204" pitchFamily="18" charset="0"/>
              </a:rPr>
              <a:t>от </a:t>
            </a:r>
            <a:r>
              <a:rPr lang="en-US" sz="2400" dirty="0">
                <a:latin typeface="Bookman Old Style" panose="02050604050505020204" pitchFamily="18" charset="0"/>
              </a:rPr>
              <a:t>Microsoft. </a:t>
            </a:r>
            <a:r>
              <a:rPr lang="ru-RU" sz="2400" dirty="0">
                <a:latin typeface="Bookman Old Style" panose="020506040505050202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400" dirty="0">
                <a:latin typeface="Bookman Old Style" panose="02050604050505020204" pitchFamily="18" charset="0"/>
              </a:rPr>
              <a:t>LINQ </a:t>
            </a:r>
            <a:r>
              <a:rPr lang="ru-RU" sz="2400" dirty="0">
                <a:latin typeface="Bookman Old Style" panose="02050604050505020204" pitchFamily="18" charset="0"/>
              </a:rPr>
              <a:t>в виде </a:t>
            </a:r>
            <a:r>
              <a:rPr lang="en-US" sz="2400" dirty="0">
                <a:latin typeface="Bookman Old Style" panose="02050604050505020204" pitchFamily="18" charset="0"/>
              </a:rPr>
              <a:t>LINQ to Entities, </a:t>
            </a:r>
            <a:r>
              <a:rPr lang="ru-RU" sz="2400" dirty="0">
                <a:latin typeface="Bookman Old Style" panose="02050604050505020204" pitchFamily="18" charset="0"/>
              </a:rPr>
              <a:t>так и с использованием </a:t>
            </a:r>
            <a:r>
              <a:rPr lang="en-US" sz="2400" dirty="0">
                <a:latin typeface="Bookman Old Style" panose="02050604050505020204" pitchFamily="18" charset="0"/>
              </a:rPr>
              <a:t>Entity SQL.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Вводим данные и подтверждаем: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371"/>
            <a:ext cx="12192000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это время мы работали с одной таблицей, добавим ещё класс банковского аккаунта пользователя: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//Внешний ключ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Money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//Навигационное свойство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Внешние ключи и навигационные свойства нужны для связи таблиц.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Добавим класс, описывающий товар: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Price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класс покупателя, чтобы указать, что связь с банковским аккаунтом будет 1 к 1: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	//Добавили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Обновим файл нашей модели БД: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 =&gt; Set&lt;Customer&gt;();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&lt;Product&gt; Products =&gt; Set&lt;Product&gt;();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BankAccounts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Set&lt;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на примерах как можно работать с таблицами, 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 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Иван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Елена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23},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Анна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40},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db.Products.AddRange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List&lt;Product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Стол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Стул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2500},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"ВАЗ 2107"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75000},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Яблоки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1кг"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886" y="108857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db.BankAccounts.AddRange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customers[0], Money = 10000},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customers[1], Money = 250000},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customers[2], Money = 5000},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customers[3], Money = 1000000},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Примеры обращения к таблицам: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Молодые покупатели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youngCustomers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.Where(c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30)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//Могут купить ВАЗ 2107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canBuyVAZ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75000)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//Топ по кол-ву денег на счете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moneyTop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(b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//самый дорогой товар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mostExpensive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db.Products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MaxBy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мы хотим удалить из базы записи: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бедных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забываем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сохранять изменения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26" name="Picture 2" descr="Доктор Зл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2" y="870193"/>
            <a:ext cx="2684898" cy="13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7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приложение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БД будем использовать СУБД </a:t>
            </a:r>
            <a:r>
              <a:rPr lang="en-US" sz="2400" dirty="0" smtClean="0">
                <a:latin typeface="Bookman Old Style" panose="02050604050505020204" pitchFamily="18" charset="0"/>
              </a:rPr>
              <a:t>SQLite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EntityFramework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диспетчер пакетов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установить следующие пакеты: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Microsoft.EntityFrameworkCore.Sqlite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Пример на изменение данных: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денег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Темы для самостоятельного изучения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Рефлексия: 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it-IT" sz="2400" dirty="0">
                <a:latin typeface="Bookman Old Style" panose="02050604050505020204" pitchFamily="18" charset="0"/>
                <a:hlinkClick r:id="rId3"/>
              </a:rPr>
              <a:t>://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metanit.com/sharp/tutorial/14.1.php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Управление памятью: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metanit.com/sharp/tutorial/8.1.php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Клиент-серверные приложения: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metanit.com/sharp/net/3.4.php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приложения: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metanit.com/sharp/aspnet6/1.1.php</a:t>
            </a:r>
            <a:r>
              <a:rPr lang="ru-RU" sz="2400" dirty="0" smtClean="0">
                <a:latin typeface="Bookman Old Style" panose="02050604050505020204" pitchFamily="18" charset="0"/>
              </a:rPr>
              <a:t>  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Бесплатные курсы по программированию</a:t>
            </a:r>
          </a:p>
          <a:p>
            <a:pPr algn="just"/>
            <a:r>
              <a:rPr lang="it-IT" sz="2400" dirty="0">
                <a:latin typeface="Bookman Old Style" panose="02050604050505020204" pitchFamily="18" charset="0"/>
                <a:hlinkClick r:id="rId7"/>
              </a:rPr>
              <a:t>https://ulearn.me</a:t>
            </a:r>
            <a:r>
              <a:rPr lang="it-IT" sz="2400" dirty="0" smtClean="0">
                <a:latin typeface="Bookman Old Style" panose="02050604050505020204" pitchFamily="18" charset="0"/>
                <a:hlinkClick r:id="rId7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Ералаш конец картинка - 65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357"/>
          <a:stretch/>
        </p:blipFill>
        <p:spPr>
          <a:xfrm>
            <a:off x="1" y="304800"/>
            <a:ext cx="12191999" cy="60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создать классы, которые будут описывать модель БД. По сути классы здесь эквивалент записям в таблицах БД. Название класса – название таблицы</a:t>
            </a:r>
            <a:r>
              <a:rPr lang="en-US" sz="2400" dirty="0" smtClean="0">
                <a:latin typeface="Bookman Old Style" panose="02050604050505020204" pitchFamily="18" charset="0"/>
              </a:rPr>
              <a:t>; </a:t>
            </a:r>
            <a:r>
              <a:rPr lang="ru-RU" sz="2400" dirty="0"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latin typeface="Bookman Old Style" panose="02050604050505020204" pitchFamily="18" charset="0"/>
              </a:rPr>
              <a:t>войство класса – атрибут таблицы, экземпляр класса – 1 запись в таблице. Создадим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задать своё имя таблица используется атрибут </a:t>
            </a:r>
            <a:r>
              <a:rPr lang="en-US" sz="2400" dirty="0">
                <a:latin typeface="Bookman Old Style" panose="02050604050505020204" pitchFamily="18" charset="0"/>
              </a:rPr>
              <a:t>[Table(“</a:t>
            </a:r>
            <a:r>
              <a:rPr lang="ru-RU" sz="2400" dirty="0">
                <a:latin typeface="Bookman Old Style" panose="02050604050505020204" pitchFamily="18" charset="0"/>
              </a:rPr>
              <a:t>Имя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Чтобы явным образом указать первичный ключ нужно использовать атрибут </a:t>
            </a:r>
            <a:r>
              <a:rPr lang="en-US" sz="2400" dirty="0">
                <a:latin typeface="Bookman Old Style" panose="02050604050505020204" pitchFamily="18" charset="0"/>
              </a:rPr>
              <a:t>[Key</a:t>
            </a:r>
            <a:r>
              <a:rPr lang="en-US" sz="2400" dirty="0" smtClean="0"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Чтобы задать минимальную или максимальную длину строки используются атрибуты </a:t>
            </a:r>
            <a:r>
              <a:rPr lang="en-US" sz="2400" dirty="0" smtClean="0">
                <a:latin typeface="Bookman Old Style" panose="020506040505050202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</a:rPr>
              <a:t>MinLength</a:t>
            </a:r>
            <a:r>
              <a:rPr lang="en-US" sz="2400" dirty="0" smtClean="0">
                <a:latin typeface="Bookman Old Style" panose="02050604050505020204" pitchFamily="18" charset="0"/>
              </a:rPr>
              <a:t>(N</a:t>
            </a:r>
            <a:r>
              <a:rPr lang="en-US" sz="2400" dirty="0">
                <a:latin typeface="Bookman Old Style" panose="02050604050505020204" pitchFamily="18" charset="0"/>
              </a:rPr>
              <a:t>)]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latin typeface="Bookman Old Style" panose="02050604050505020204" pitchFamily="18" charset="0"/>
              </a:rPr>
              <a:t>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(N)]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[Table(“</a:t>
            </a:r>
            <a:r>
              <a:rPr lang="ru-RU" sz="2400" dirty="0" smtClean="0">
                <a:latin typeface="Bookman Old Style" panose="02050604050505020204" pitchFamily="18" charset="0"/>
              </a:rPr>
              <a:t>Покупатель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[Key]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(200)]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Взаимодействие с базой данных в </a:t>
            </a:r>
            <a:r>
              <a:rPr lang="ru-RU" sz="2400" b="1" dirty="0" err="1"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происходит посредством специального класса - </a:t>
            </a:r>
            <a:r>
              <a:rPr lang="ru-RU" sz="2400" b="1" dirty="0">
                <a:latin typeface="Bookman Old Style" panose="02050604050505020204" pitchFamily="18" charset="0"/>
              </a:rPr>
              <a:t>контекста данных</a:t>
            </a:r>
            <a:r>
              <a:rPr lang="ru-RU" sz="2400" dirty="0">
                <a:latin typeface="Bookman Old Style" panose="02050604050505020204" pitchFamily="18" charset="0"/>
              </a:rPr>
              <a:t>. Поэтому добавим в наш проект новый класс, который назовем </a:t>
            </a:r>
            <a:r>
              <a:rPr lang="ru-RU" sz="2400" dirty="0" err="1">
                <a:latin typeface="Bookman Old Style" panose="02050604050505020204" pitchFamily="18" charset="0"/>
              </a:rPr>
              <a:t>ApplicationContext</a:t>
            </a:r>
            <a:r>
              <a:rPr lang="ru-RU" sz="2400" dirty="0">
                <a:latin typeface="Bookman Old Style" panose="02050604050505020204" pitchFamily="18" charset="0"/>
              </a:rPr>
              <a:t> и который будет иметь следующий код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	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//Здесь пишем все наборы данных (таблицы), что должны быть в БД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 =&gt; Set&lt;Customer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</a:t>
            </a:r>
            <a:r>
              <a:rPr lang="ru-RU" sz="2400" dirty="0">
                <a:latin typeface="Bookman Old Style" panose="02050604050505020204" pitchFamily="18" charset="0"/>
              </a:rPr>
              <a:t>отметить, что по умолчанию у нас нет базы данных. Поэтому в конструкторе класса контекста определен вызов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Database.EnsureCreated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, который при создании контекста автоматически проверит наличие базы данных и, если она </a:t>
            </a:r>
            <a:r>
              <a:rPr lang="ru-RU" sz="2400" dirty="0" err="1">
                <a:latin typeface="Bookman Old Style" panose="02050604050505020204" pitchFamily="18" charset="0"/>
              </a:rPr>
              <a:t>отсуствует</a:t>
            </a:r>
            <a:r>
              <a:rPr lang="ru-RU" sz="2400" dirty="0">
                <a:latin typeface="Bookman Old Style" panose="02050604050505020204" pitchFamily="18" charset="0"/>
              </a:rPr>
              <a:t>, создаст ее.</a:t>
            </a:r>
          </a:p>
        </p:txBody>
      </p:sp>
    </p:spTree>
    <p:extLst>
      <p:ext uri="{BB962C8B-B14F-4D97-AF65-F5344CB8AC3E}">
        <p14:creationId xmlns:p14="http://schemas.microsoft.com/office/powerpoint/2010/main" val="40173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14374</TotalTime>
  <Words>1487</Words>
  <Application>Microsoft Office PowerPoint</Application>
  <PresentationFormat>Широкоэкранный</PresentationFormat>
  <Paragraphs>364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8. Работа с базой данных, Entity Framework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783</cp:revision>
  <dcterms:modified xsi:type="dcterms:W3CDTF">2024-03-11T09:54:28Z</dcterms:modified>
</cp:coreProperties>
</file>