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notesMasterIdLst>
    <p:notesMasterId r:id="rId23"/>
  </p:notesMasterIdLst>
  <p:sldIdLst>
    <p:sldId id="273" r:id="rId2"/>
    <p:sldId id="969" r:id="rId3"/>
    <p:sldId id="1140" r:id="rId4"/>
    <p:sldId id="1141" r:id="rId5"/>
    <p:sldId id="1138" r:id="rId6"/>
    <p:sldId id="1142" r:id="rId7"/>
    <p:sldId id="1143" r:id="rId8"/>
    <p:sldId id="1144" r:id="rId9"/>
    <p:sldId id="1145" r:id="rId10"/>
    <p:sldId id="1146" r:id="rId11"/>
    <p:sldId id="1147" r:id="rId12"/>
    <p:sldId id="1148" r:id="rId13"/>
    <p:sldId id="1149" r:id="rId14"/>
    <p:sldId id="1150" r:id="rId15"/>
    <p:sldId id="1151" r:id="rId16"/>
    <p:sldId id="1152" r:id="rId17"/>
    <p:sldId id="1153" r:id="rId18"/>
    <p:sldId id="1106" r:id="rId19"/>
    <p:sldId id="1154" r:id="rId20"/>
    <p:sldId id="1155" r:id="rId21"/>
    <p:sldId id="115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92929"/>
    <a:srgbClr val="BFEFC9"/>
    <a:srgbClr val="5A5A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Средний стиль 2 —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5" autoAdjust="0"/>
    <p:restoredTop sz="95343" autoAdjust="0"/>
  </p:normalViewPr>
  <p:slideViewPr>
    <p:cSldViewPr snapToGrid="0">
      <p:cViewPr varScale="1">
        <p:scale>
          <a:sx n="107" d="100"/>
          <a:sy n="107" d="100"/>
        </p:scale>
        <p:origin x="1146" y="11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-654"/>
    </p:cViewPr>
  </p:sorterViewPr>
  <p:notesViewPr>
    <p:cSldViewPr snapToGrid="0">
      <p:cViewPr varScale="1">
        <p:scale>
          <a:sx n="86" d="100"/>
          <a:sy n="86" d="100"/>
        </p:scale>
        <p:origin x="3786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2F9473-F066-431E-A6E8-1D478C995A6B}" type="datetimeFigureOut">
              <a:rPr lang="en-US" smtClean="0"/>
              <a:pPr/>
              <a:t>12/22/2023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F4E2F1-1521-4C3A-A563-2F7D19AB6E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975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4812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464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478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905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952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760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960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9922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39635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5832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26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3654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533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15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9249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167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8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4304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32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05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F4E2F1-1521-4C3A-A563-2F7D19AB6E0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172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7736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5897"/>
            <a:ext cx="12192000" cy="949324"/>
          </a:xfrm>
        </p:spPr>
        <p:txBody>
          <a:bodyPr/>
          <a:lstStyle>
            <a:lvl1pPr algn="ctr">
              <a:defRPr sz="27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7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2214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Номер слайда 3">
            <a:extLst>
              <a:ext uri="{FF2B5EF4-FFF2-40B4-BE49-F238E27FC236}">
                <a16:creationId xmlns="" xmlns:a16="http://schemas.microsoft.com/office/drawing/2014/main" id="{3DF48714-7FE4-4364-BF9D-28B9C9E29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77600" y="6376266"/>
            <a:ext cx="914400" cy="481735"/>
          </a:xfrm>
          <a:prstGeom prst="rect">
            <a:avLst/>
          </a:prstGeom>
        </p:spPr>
        <p:txBody>
          <a:bodyPr/>
          <a:lstStyle/>
          <a:p>
            <a:fld id="{3EC42A18-3AB2-40E5-884A-7E072263AE64}" type="slidenum">
              <a:rPr lang="en-US" b="1" smtClean="0">
                <a:solidFill>
                  <a:srgbClr val="292929"/>
                </a:solidFill>
                <a:latin typeface="Bookman Old Style" panose="02050604050505020204" pitchFamily="18" charset="0"/>
              </a:rPr>
              <a:pPr/>
              <a:t>‹#›</a:t>
            </a:fld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/</a:t>
            </a:r>
            <a:r>
              <a:rPr lang="ru-RU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2</a:t>
            </a:r>
            <a:r>
              <a:rPr lang="en-US" sz="1400" b="1" dirty="0" smtClean="0">
                <a:solidFill>
                  <a:srgbClr val="5A5A5A"/>
                </a:solidFill>
                <a:latin typeface="Bookman Old Style" panose="02050604050505020204" pitchFamily="18" charset="0"/>
              </a:rPr>
              <a:t>0</a:t>
            </a:r>
            <a:endParaRPr lang="en-US" sz="1400" b="1" dirty="0">
              <a:solidFill>
                <a:srgbClr val="5A5A5A"/>
              </a:solidFill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0892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6" r:id="rId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0" y="801560"/>
            <a:ext cx="12192000" cy="156965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indent="254000" algn="ctr">
              <a:spcBef>
                <a:spcPct val="20000"/>
              </a:spcBef>
            </a:pP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Информационные технологии</a:t>
            </a:r>
            <a:b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</a:br>
            <a:r>
              <a:rPr lang="ru-RU" sz="4800" b="1" dirty="0">
                <a:solidFill>
                  <a:schemeClr val="accent1">
                    <a:lumMod val="50000"/>
                  </a:schemeClr>
                </a:solidFill>
                <a:latin typeface="Bookman Old Style" pitchFamily="18" charset="0"/>
              </a:rPr>
              <a:t>и программирование</a:t>
            </a:r>
            <a:endParaRPr lang="ru-RU" altLang="ru-RU" sz="4800" b="1" dirty="0">
              <a:solidFill>
                <a:schemeClr val="accent1">
                  <a:lumMod val="50000"/>
                </a:schemeClr>
              </a:solidFill>
              <a:latin typeface="Bookman Old Style" pitchFamily="18" charset="0"/>
            </a:endParaRPr>
          </a:p>
        </p:txBody>
      </p:sp>
      <p:sp>
        <p:nvSpPr>
          <p:cNvPr id="17" name="Заголовок 16">
            <a:extLst>
              <a:ext uri="{FF2B5EF4-FFF2-40B4-BE49-F238E27FC236}">
                <a16:creationId xmlns="" xmlns:a16="http://schemas.microsoft.com/office/drawing/2014/main" id="{D630362D-1F09-46B4-9DE4-AEA483AC82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7032" y="2490651"/>
            <a:ext cx="10670534" cy="2000203"/>
          </a:xfrm>
        </p:spPr>
        <p:txBody>
          <a:bodyPr>
            <a:noAutofit/>
          </a:bodyPr>
          <a:lstStyle/>
          <a:p>
            <a:pPr algn="l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3 семестр</a:t>
            </a:r>
            <a:b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Лекция </a:t>
            </a:r>
            <a:r>
              <a:rPr lang="ru-RU" sz="2800" b="1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9. 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Разработка программ решения ДУ и СДУ</a:t>
            </a:r>
            <a: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ru-RU" sz="2800" b="1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Содержание лекции</a:t>
            </a:r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:</a:t>
            </a:r>
            <a:endParaRPr lang="ru-RU" sz="2800" dirty="0">
              <a:latin typeface="Bookman Old Style" panose="02050604050505020204" pitchFamily="18" charset="0"/>
            </a:endParaRPr>
          </a:p>
        </p:txBody>
      </p:sp>
      <p:sp>
        <p:nvSpPr>
          <p:cNvPr id="10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6336807"/>
            <a:ext cx="12192000" cy="521193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9050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indent="723900" algn="just"/>
            <a:r>
              <a:rPr lang="ru-RU" sz="1800" b="1" dirty="0">
                <a:solidFill>
                  <a:srgbClr val="292929"/>
                </a:solidFill>
                <a:latin typeface="Bookman Old Style" pitchFamily="18" charset="0"/>
              </a:rPr>
              <a:t>Преподаватель курса: Клюкин Даниил Анатольевич, ассистент каф. </a:t>
            </a:r>
            <a:r>
              <a:rPr lang="ru-RU" sz="1800" b="1" dirty="0" err="1">
                <a:solidFill>
                  <a:srgbClr val="292929"/>
                </a:solidFill>
                <a:latin typeface="Bookman Old Style" pitchFamily="18" charset="0"/>
              </a:rPr>
              <a:t>ПМиИТ</a:t>
            </a:r>
            <a:endParaRPr lang="ru-RU" sz="1800" b="1" dirty="0">
              <a:solidFill>
                <a:srgbClr val="292929"/>
              </a:solidFill>
              <a:latin typeface="Bookman Old Style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7B00361-5492-4290-B470-295172C16526}"/>
              </a:ext>
            </a:extLst>
          </p:cNvPr>
          <p:cNvSpPr txBox="1"/>
          <p:nvPr/>
        </p:nvSpPr>
        <p:spPr>
          <a:xfrm>
            <a:off x="877031" y="4490853"/>
            <a:ext cx="11041341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Рунге-Кутты для решения ДУ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Рунге-Кутты для решения </a:t>
            </a:r>
            <a:r>
              <a:rPr lang="ru-RU" sz="2800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СДУ</a:t>
            </a:r>
            <a:endParaRPr lang="ru-RU" sz="2800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0"/>
            <a:ext cx="10718800" cy="685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27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667" y="0"/>
            <a:ext cx="12107333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Для решения СДУ методы необходимо немного преобразовать, </a:t>
            </a:r>
            <a:r>
              <a:rPr lang="en-US" sz="2400" dirty="0" smtClean="0">
                <a:latin typeface="Bookman Old Style" panose="02050604050505020204" pitchFamily="18" charset="0"/>
              </a:rPr>
              <a:t>y </a:t>
            </a:r>
            <a:r>
              <a:rPr lang="ru-RU" sz="2400" dirty="0" smtClean="0">
                <a:latin typeface="Bookman Old Style" panose="02050604050505020204" pitchFamily="18" charset="0"/>
              </a:rPr>
              <a:t>будет вектором, с которым необходимо проводить операции сложения векторов и умножения на число, поэтому создадим класс вектора с данными операциями: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[1];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Length =&gt;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values.Length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values[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697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667" y="0"/>
            <a:ext cx="121073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Vector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params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[] values)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this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.values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values;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+(Vector v1, Vector v2)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[v1.Length];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0;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&lt; v1.Length;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result[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v1[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+ v2[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Vector(result);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331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*(Vector v,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result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for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</a:t>
            </a:r>
            <a:r>
              <a:rPr lang="nn-NO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nn-NO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i = 0; i &lt; v.Length; i++)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result[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= v[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] * c;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Vector(result);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*(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c, Vector v) </a:t>
            </a:r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=&gt;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v * c;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static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operator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/(Vector v,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  =&gt;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(1.0 / c) * v;</a:t>
            </a:r>
            <a:endParaRPr lang="ru-RU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18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" y="0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Изменим делегаты:</a:t>
            </a: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ODEFunction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Vector y);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ODEObserver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Vector y);</a:t>
            </a: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ODEIsStop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Vector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И аргумент </a:t>
            </a:r>
            <a:r>
              <a:rPr lang="en-US" sz="2400" dirty="0">
                <a:latin typeface="Bookman Old Style" panose="02050604050505020204" pitchFamily="18" charset="0"/>
              </a:rPr>
              <a:t>y </a:t>
            </a:r>
            <a:r>
              <a:rPr lang="ru-RU" sz="2400" dirty="0">
                <a:latin typeface="Bookman Old Style" panose="02050604050505020204" pitchFamily="18" charset="0"/>
              </a:rPr>
              <a:t>метода </a:t>
            </a:r>
            <a:r>
              <a:rPr lang="en-US" sz="2400" dirty="0">
                <a:latin typeface="Bookman Old Style" panose="02050604050505020204" pitchFamily="18" charset="0"/>
              </a:rPr>
              <a:t>Solve:</a:t>
            </a:r>
          </a:p>
          <a:p>
            <a:endParaRPr lang="en-US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Solve(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x0, Vector y0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latin typeface="Bookman Old Style" panose="02050604050505020204" pitchFamily="18" charset="0"/>
              </a:rPr>
              <a:t>Остальное остается без изменения благодаря перегрузке операторов.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394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590550" y="285750"/>
            <a:ext cx="12611099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List&lt;Vector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solver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ODESolver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h = 1e-3,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Ode = (x, y) =&gt; </a:t>
            </a:r>
            <a:r>
              <a:rPr lang="es-E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Vector(x, x * y[0]),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Observer = (x,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(y);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IsStop = (x, y) =&gt; x &gt;= 3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solver.Solve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Vector(1,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3596607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419099" y="285750"/>
            <a:ext cx="126110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formsPlot1.Plot.AddScatter(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xs.ToArray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ys.Select(y =&gt; y[0]).ToArray(), label: </a:t>
            </a:r>
            <a:r>
              <a:rPr lang="es-E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"Решение 1</a:t>
            </a:r>
            <a:r>
              <a:rPr lang="es-E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E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formsPlot1.Plot.AddScatter(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xs.ToArray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(),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ys.Select(y =&gt; y[1]).ToArray(), label: </a:t>
            </a:r>
            <a:r>
              <a:rPr lang="es-ES" sz="2400" dirty="0">
                <a:solidFill>
                  <a:srgbClr val="A31515"/>
                </a:solidFill>
                <a:latin typeface="Cascadia Mono" panose="020B0609020000020004" pitchFamily="49" charset="0"/>
              </a:rPr>
              <a:t>"Решение 2</a:t>
            </a:r>
            <a:r>
              <a:rPr lang="es-ES" sz="2400" dirty="0" smtClean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es-E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formsPlot1.Plot.Legend();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formsPlot1.Refresh();</a:t>
            </a:r>
            <a:endParaRPr lang="en-US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91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0"/>
            <a:ext cx="10363200" cy="686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687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/>
          <p:cNvSpPr/>
          <p:nvPr/>
        </p:nvSpPr>
        <p:spPr>
          <a:xfrm>
            <a:off x="0" y="654356"/>
            <a:ext cx="121920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Разработать программу для решения ДУ и его визуализации в графическом виде согласно вариантам. Начальное условие и шаг должны задаваться с помощью графического интерфейса программы.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sp>
        <p:nvSpPr>
          <p:cNvPr id="5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Задание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57036"/>
          <a:stretch/>
        </p:blipFill>
        <p:spPr>
          <a:xfrm>
            <a:off x="2471231" y="2408683"/>
            <a:ext cx="7249537" cy="4068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905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 rotWithShape="1">
          <a:blip r:embed="rId3"/>
          <a:srcRect b="34992"/>
          <a:stretch/>
        </p:blipFill>
        <p:spPr>
          <a:xfrm>
            <a:off x="2485521" y="1"/>
            <a:ext cx="7220958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35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28" descr="Светлый диагональный 2"/>
          <p:cNvSpPr>
            <a:spLocks noChangeArrowheads="1"/>
          </p:cNvSpPr>
          <p:nvPr/>
        </p:nvSpPr>
        <p:spPr bwMode="auto">
          <a:xfrm>
            <a:off x="0" y="-1"/>
            <a:ext cx="12192000" cy="654357"/>
          </a:xfrm>
          <a:prstGeom prst="rect">
            <a:avLst/>
          </a:prstGeom>
          <a:pattFill prst="ltUpDiag">
            <a:fgClr>
              <a:schemeClr val="accent1">
                <a:lumMod val="40000"/>
                <a:lumOff val="60000"/>
              </a:schemeClr>
            </a:fgClr>
            <a:bgClr>
              <a:srgbClr val="FFFFFF"/>
            </a:bgClr>
          </a:pattFill>
          <a:ln w="15875" algn="ctr">
            <a:solidFill>
              <a:schemeClr val="accent5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18000" tIns="18000" rIns="18000" bIns="1800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ru-RU" sz="2800" b="1" dirty="0" smtClean="0">
                <a:solidFill>
                  <a:schemeClr val="tx2">
                    <a:lumMod val="50000"/>
                  </a:schemeClr>
                </a:solidFill>
                <a:latin typeface="Bookman Old Style" panose="02050604050505020204" pitchFamily="18" charset="0"/>
                <a:cs typeface="Times New Roman" panose="02020603050405020304" pitchFamily="18" charset="0"/>
              </a:rPr>
              <a:t>Метод Рунге-Кутты</a:t>
            </a:r>
            <a:endParaRPr lang="ru-RU" sz="2800" b="1" dirty="0">
              <a:solidFill>
                <a:schemeClr val="tx2">
                  <a:lumMod val="50000"/>
                </a:schemeClr>
              </a:solidFill>
              <a:latin typeface="Bookman Old Style" panose="020506040505050202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84667" y="654355"/>
            <a:ext cx="12107333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Класс </a:t>
            </a:r>
            <a:r>
              <a:rPr lang="ru-RU" sz="2400" dirty="0">
                <a:latin typeface="Bookman Old Style" panose="02050604050505020204" pitchFamily="18" charset="0"/>
              </a:rPr>
              <a:t>численных методов решения задачи Коши для обыкновенных дифференциальных уравнений и их </a:t>
            </a:r>
            <a:r>
              <a:rPr lang="ru-RU" sz="2400" dirty="0" smtClean="0">
                <a:latin typeface="Bookman Old Style" panose="02050604050505020204" pitchFamily="18" charset="0"/>
              </a:rPr>
              <a:t>систем.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Пусть дана задача Коши: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Запишем разложение в ряд Тейлора:</a:t>
            </a: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где </a:t>
            </a:r>
            <a:r>
              <a:rPr lang="en-US" sz="2400" i="1" dirty="0" smtClean="0">
                <a:latin typeface="Bookman Old Style" panose="02050604050505020204" pitchFamily="18" charset="0"/>
              </a:rPr>
              <a:t>h </a:t>
            </a:r>
            <a:r>
              <a:rPr lang="en-US" sz="2400" dirty="0" smtClean="0">
                <a:latin typeface="Bookman Old Style" panose="02050604050505020204" pitchFamily="18" charset="0"/>
              </a:rPr>
              <a:t>– </a:t>
            </a:r>
            <a:r>
              <a:rPr lang="ru-RU" sz="2400" dirty="0" smtClean="0">
                <a:latin typeface="Bookman Old Style" panose="02050604050505020204" pitchFamily="18" charset="0"/>
              </a:rPr>
              <a:t>шаг интегрирования, стремится к нулю. 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2" name="Объект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857480"/>
              </p:ext>
            </p:extLst>
          </p:nvPr>
        </p:nvGraphicFramePr>
        <p:xfrm>
          <a:off x="3825875" y="2332038"/>
          <a:ext cx="4541838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0" name="Уравнение" r:id="rId4" imgW="1879560" imgH="457200" progId="Equation.3">
                  <p:embed/>
                </p:oleObj>
              </mc:Choice>
              <mc:Fallback>
                <p:oleObj name="Уравнение" r:id="rId4" imgW="1879560" imgH="4572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25875" y="2332038"/>
                        <a:ext cx="4541838" cy="110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19076944"/>
              </p:ext>
            </p:extLst>
          </p:nvPr>
        </p:nvGraphicFramePr>
        <p:xfrm>
          <a:off x="3072606" y="3949395"/>
          <a:ext cx="6046787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Уравнение" r:id="rId6" imgW="2501640" imgH="482400" progId="Equation.3">
                  <p:embed/>
                </p:oleObj>
              </mc:Choice>
              <mc:Fallback>
                <p:oleObj name="Уравнение" r:id="rId6" imgW="2501640" imgH="482400" progId="Equation.3">
                  <p:embed/>
                  <p:pic>
                    <p:nvPicPr>
                      <p:cNvPr id="2" name="Объект 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072606" y="3949395"/>
                        <a:ext cx="6046787" cy="1165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07855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 rotWithShape="1">
          <a:blip r:embed="rId3"/>
          <a:srcRect b="33133"/>
          <a:stretch/>
        </p:blipFill>
        <p:spPr>
          <a:xfrm>
            <a:off x="2456947" y="0"/>
            <a:ext cx="7201905" cy="607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075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985" y="0"/>
            <a:ext cx="6653716" cy="689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220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42332" y="0"/>
            <a:ext cx="12107333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Перепишем формулу в дискретном виде:</a:t>
            </a: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ru-RU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Дальнейший вывод пропустим</a:t>
            </a:r>
            <a:r>
              <a:rPr lang="en-US" sz="2400" dirty="0" smtClean="0">
                <a:latin typeface="Bookman Old Style" panose="02050604050505020204" pitchFamily="18" charset="0"/>
              </a:rPr>
              <a:t>,</a:t>
            </a:r>
            <a:r>
              <a:rPr lang="ru-RU" sz="2400" dirty="0" smtClean="0">
                <a:latin typeface="Bookman Old Style" panose="02050604050505020204" pitchFamily="18" charset="0"/>
              </a:rPr>
              <a:t> т.к. он не укладывается в рамки данного курса. В основе вывода уравнения лежит представление старших производных как производных от 1-й производной, замене первой производной функцией </a:t>
            </a:r>
            <a:r>
              <a:rPr lang="en-US" sz="2400" dirty="0" smtClean="0">
                <a:latin typeface="Bookman Old Style" panose="02050604050505020204" pitchFamily="18" charset="0"/>
              </a:rPr>
              <a:t>f(</a:t>
            </a:r>
            <a:r>
              <a:rPr lang="en-US" sz="2400" dirty="0" err="1" smtClean="0">
                <a:latin typeface="Bookman Old Style" panose="02050604050505020204" pitchFamily="18" charset="0"/>
              </a:rPr>
              <a:t>x,y</a:t>
            </a:r>
            <a:r>
              <a:rPr lang="en-US" sz="2400" dirty="0" smtClean="0">
                <a:latin typeface="Bookman Old Style" panose="02050604050505020204" pitchFamily="18" charset="0"/>
              </a:rPr>
              <a:t>),</a:t>
            </a:r>
            <a:r>
              <a:rPr lang="ru-RU" sz="2400" dirty="0" smtClean="0">
                <a:latin typeface="Bookman Old Style" panose="02050604050505020204" pitchFamily="18" charset="0"/>
              </a:rPr>
              <a:t> подстановке исходного уравнения в ряд Тейлора и дальнейших заменах функций </a:t>
            </a:r>
            <a:r>
              <a:rPr lang="en-US" sz="2400" dirty="0" smtClean="0">
                <a:latin typeface="Bookman Old Style" panose="02050604050505020204" pitchFamily="18" charset="0"/>
              </a:rPr>
              <a:t>y(</a:t>
            </a:r>
            <a:r>
              <a:rPr lang="en-US" sz="2400" dirty="0" err="1" smtClean="0">
                <a:latin typeface="Bookman Old Style" panose="02050604050505020204" pitchFamily="18" charset="0"/>
              </a:rPr>
              <a:t>x+h</a:t>
            </a:r>
            <a:r>
              <a:rPr lang="en-US" sz="2400" dirty="0" smtClean="0">
                <a:latin typeface="Bookman Old Style" panose="02050604050505020204" pitchFamily="18" charset="0"/>
              </a:rPr>
              <a:t>) </a:t>
            </a:r>
            <a:r>
              <a:rPr lang="ru-RU" sz="2400" dirty="0" smtClean="0">
                <a:latin typeface="Bookman Old Style" panose="02050604050505020204" pitchFamily="18" charset="0"/>
              </a:rPr>
              <a:t>на разложение в ряд Тейлора, как было показано выше.</a:t>
            </a:r>
            <a:endParaRPr lang="ru-RU" sz="2400" dirty="0">
              <a:latin typeface="Bookman Old Style" panose="02050604050505020204" pitchFamily="18" charset="0"/>
            </a:endParaRPr>
          </a:p>
        </p:txBody>
      </p:sp>
      <p:graphicFrame>
        <p:nvGraphicFramePr>
          <p:cNvPr id="8" name="Объект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1588351"/>
              </p:ext>
            </p:extLst>
          </p:nvPr>
        </p:nvGraphicFramePr>
        <p:xfrm>
          <a:off x="4801807" y="691579"/>
          <a:ext cx="2608262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Уравнение" r:id="rId4" imgW="1079280" imgH="520560" progId="Equation.3">
                  <p:embed/>
                </p:oleObj>
              </mc:Choice>
              <mc:Fallback>
                <p:oleObj name="Уравнение" r:id="rId4" imgW="1079280" imgH="520560" progId="Equation.3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801807" y="691579"/>
                        <a:ext cx="2608262" cy="125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Объект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56454"/>
              </p:ext>
            </p:extLst>
          </p:nvPr>
        </p:nvGraphicFramePr>
        <p:xfrm>
          <a:off x="3342892" y="1948879"/>
          <a:ext cx="5524500" cy="144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Уравнение" r:id="rId6" imgW="2286000" imgH="596880" progId="Equation.3">
                  <p:embed/>
                </p:oleObj>
              </mc:Choice>
              <mc:Fallback>
                <p:oleObj name="Уравнение" r:id="rId6" imgW="2286000" imgH="596880" progId="Equation.3">
                  <p:embed/>
                  <p:pic>
                    <p:nvPicPr>
                      <p:cNvPr id="5" name="Объект 4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3342892" y="1948879"/>
                        <a:ext cx="5524500" cy="144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67484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667" y="0"/>
            <a:ext cx="1210733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итоге Для метода Рунге-Кутта 1-го порядка (метод Эйлера) получим: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Данная аппроксимация крайне неточная и стоит её избегать, рассмотрим классическую аппроксимацию 4-го порядка точности. Порядок точности означает до какого слагаемого был записан ряд Тейлора, для 4-го порядка значит, что до </a:t>
            </a:r>
            <a:r>
              <a:rPr lang="en-US" sz="2400" dirty="0" smtClean="0">
                <a:latin typeface="Bookman Old Style" panose="02050604050505020204" pitchFamily="18" charset="0"/>
              </a:rPr>
              <a:t>h</a:t>
            </a:r>
            <a:r>
              <a:rPr lang="en-US" sz="2400" baseline="30000" dirty="0" smtClean="0">
                <a:latin typeface="Bookman Old Style" panose="02050604050505020204" pitchFamily="18" charset="0"/>
              </a:rPr>
              <a:t>4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</p:txBody>
      </p:sp>
      <p:graphicFrame>
        <p:nvGraphicFramePr>
          <p:cNvPr id="4" name="Объект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493180"/>
              </p:ext>
            </p:extLst>
          </p:nvPr>
        </p:nvGraphicFramePr>
        <p:xfrm>
          <a:off x="4373827" y="848549"/>
          <a:ext cx="3529012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Уравнение" r:id="rId4" imgW="1460160" imgH="241200" progId="Equation.3">
                  <p:embed/>
                </p:oleObj>
              </mc:Choice>
              <mc:Fallback>
                <p:oleObj name="Уравнение" r:id="rId4" imgW="1460160" imgH="24120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373827" y="848549"/>
                        <a:ext cx="3529012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947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667" y="0"/>
            <a:ext cx="1210733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В итоге Для метода Рунге-Кутта </a:t>
            </a:r>
            <a:r>
              <a:rPr lang="en-US" sz="2400" dirty="0" smtClean="0">
                <a:latin typeface="Bookman Old Style" panose="02050604050505020204" pitchFamily="18" charset="0"/>
              </a:rPr>
              <a:t>4</a:t>
            </a:r>
            <a:r>
              <a:rPr lang="ru-RU" sz="2400" dirty="0" smtClean="0">
                <a:latin typeface="Bookman Old Style" panose="02050604050505020204" pitchFamily="18" charset="0"/>
              </a:rPr>
              <a:t>-го порядка: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400" dirty="0" smtClean="0">
              <a:latin typeface="Bookman Old Style" panose="02050604050505020204" pitchFamily="18" charset="0"/>
            </a:endParaRPr>
          </a:p>
        </p:txBody>
      </p:sp>
      <p:graphicFrame>
        <p:nvGraphicFramePr>
          <p:cNvPr id="5" name="Объект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8963653"/>
              </p:ext>
            </p:extLst>
          </p:nvPr>
        </p:nvGraphicFramePr>
        <p:xfrm>
          <a:off x="3299883" y="835427"/>
          <a:ext cx="5676900" cy="4906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5" name="Уравнение" r:id="rId4" imgW="2349360" imgH="2031840" progId="Equation.3">
                  <p:embed/>
                </p:oleObj>
              </mc:Choice>
              <mc:Fallback>
                <p:oleObj name="Уравнение" r:id="rId4" imgW="2349360" imgH="2031840" progId="Equation.3">
                  <p:embed/>
                  <p:pic>
                    <p:nvPicPr>
                      <p:cNvPr id="4" name="Объект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299883" y="835427"/>
                        <a:ext cx="5676900" cy="49069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43584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84667" y="0"/>
            <a:ext cx="1210733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Напишем классы для решения ДУ методом Рунге-Кутты 4-го порядка.</a:t>
            </a:r>
            <a:endParaRPr lang="en-US" sz="2400" dirty="0" smtClean="0">
              <a:latin typeface="Bookman Old Style" panose="020506040505050202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Заметим, что </a:t>
            </a:r>
            <a:r>
              <a:rPr lang="en-US" sz="2400" i="1" dirty="0" smtClean="0">
                <a:latin typeface="Bookman Old Style" panose="02050604050505020204" pitchFamily="18" charset="0"/>
              </a:rPr>
              <a:t>x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– скалярная величина (всегда), </a:t>
            </a:r>
            <a:r>
              <a:rPr lang="en-US" sz="2400" b="1" dirty="0" smtClean="0">
                <a:latin typeface="Bookman Old Style" panose="02050604050505020204" pitchFamily="18" charset="0"/>
              </a:rPr>
              <a:t>y</a:t>
            </a:r>
            <a:r>
              <a:rPr lang="en-US" sz="2400" dirty="0" smtClean="0">
                <a:latin typeface="Bookman Old Style" panose="02050604050505020204" pitchFamily="18" charset="0"/>
              </a:rPr>
              <a:t> – </a:t>
            </a:r>
            <a:r>
              <a:rPr lang="ru-RU" sz="2400" dirty="0" smtClean="0">
                <a:latin typeface="Bookman Old Style" panose="02050604050505020204" pitchFamily="18" charset="0"/>
              </a:rPr>
              <a:t>в случае с ДУ также скаляр, однако для системы ДУ (СДУ) он будет вектором. Рассмотрим простейший случай</a:t>
            </a:r>
            <a:r>
              <a:rPr lang="en-US" sz="2400" dirty="0" smtClean="0">
                <a:latin typeface="Bookman Old Style" panose="020506040505050202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Создадим делегаты для хранения метода функции </a:t>
            </a:r>
            <a:r>
              <a:rPr lang="en-US" sz="2400" dirty="0" smtClean="0">
                <a:latin typeface="Bookman Old Style" panose="02050604050505020204" pitchFamily="18" charset="0"/>
              </a:rPr>
              <a:t>f(</a:t>
            </a:r>
            <a:r>
              <a:rPr lang="en-US" sz="2400" dirty="0" err="1" smtClean="0">
                <a:latin typeface="Bookman Old Style" panose="02050604050505020204" pitchFamily="18" charset="0"/>
              </a:rPr>
              <a:t>x,y</a:t>
            </a:r>
            <a:r>
              <a:rPr lang="en-US" sz="2400" dirty="0" smtClean="0">
                <a:latin typeface="Bookman Old Style" panose="02050604050505020204" pitchFamily="18" charset="0"/>
              </a:rPr>
              <a:t>):</a:t>
            </a: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ODEFunction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en-US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метода с помощью которого будем получать значения</a:t>
            </a:r>
            <a:r>
              <a:rPr lang="ru-RU" sz="2400" dirty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на каждой итерации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fr-F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2B91AF"/>
                </a:solidFill>
                <a:latin typeface="Cascadia Mono" panose="020B0609020000020004" pitchFamily="49" charset="0"/>
              </a:rPr>
              <a:t>ODEObserver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</a:p>
          <a:p>
            <a:endParaRPr lang="ru-RU" sz="2400" dirty="0" smtClean="0">
              <a:latin typeface="Bookman Old Style" panose="02050604050505020204" pitchFamily="18" charset="0"/>
            </a:endParaRPr>
          </a:p>
          <a:p>
            <a:r>
              <a:rPr lang="ru-RU" sz="2400" dirty="0" smtClean="0">
                <a:latin typeface="Bookman Old Style" panose="02050604050505020204" pitchFamily="18" charset="0"/>
              </a:rPr>
              <a:t>метода остановки расчета</a:t>
            </a:r>
            <a:r>
              <a:rPr lang="en-US" sz="2400" dirty="0" smtClean="0">
                <a:latin typeface="Bookman Old Style" panose="02050604050505020204" pitchFamily="18" charset="0"/>
              </a:rPr>
              <a:t>:</a:t>
            </a:r>
            <a:endParaRPr lang="fr-FR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delegate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bool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ODEIsStop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x,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y);</a:t>
            </a:r>
            <a:endParaRPr lang="en-US" sz="2400" dirty="0" smtClean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33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dirty="0" smtClean="0">
                <a:latin typeface="Bookman Old Style" panose="02050604050505020204" pitchFamily="18" charset="0"/>
              </a:rPr>
              <a:t>Запишем класс решателя ДУ, создадим переменную для хранения шага (</a:t>
            </a:r>
            <a:r>
              <a:rPr lang="en-US" sz="2400" dirty="0" smtClean="0">
                <a:latin typeface="Bookman Old Style" panose="02050604050505020204" pitchFamily="18" charset="0"/>
              </a:rPr>
              <a:t>h</a:t>
            </a:r>
            <a:r>
              <a:rPr lang="ru-RU" sz="2400" dirty="0" smtClean="0">
                <a:latin typeface="Bookman Old Style" panose="02050604050505020204" pitchFamily="18" charset="0"/>
              </a:rPr>
              <a:t>)</a:t>
            </a:r>
            <a:r>
              <a:rPr lang="en-US" sz="2400" dirty="0" smtClean="0">
                <a:latin typeface="Bookman Old Style" panose="02050604050505020204" pitchFamily="18" charset="0"/>
              </a:rPr>
              <a:t> </a:t>
            </a:r>
            <a:r>
              <a:rPr lang="ru-RU" sz="2400" dirty="0" smtClean="0">
                <a:latin typeface="Bookman Old Style" panose="02050604050505020204" pitchFamily="18" charset="0"/>
              </a:rPr>
              <a:t>и переменные для хранения озвученных выше методов: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ascadia Mono" panose="020B0609020000020004" pitchFamily="49" charset="0"/>
              </a:rPr>
              <a:t>ODESolver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private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_h = 1e-12;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h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=&gt; _h;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(value &gt; 0) _h = value;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ODEFunction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? Ode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ODEObserver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Observer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(x, y) =&gt; { };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ODEIsStop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{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get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set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; } = (x, y) =&gt;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7014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Solve(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x0, </a:t>
            </a:r>
            <a:r>
              <a:rPr lang="fr-F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fr-F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y0</a:t>
            </a:r>
            <a:r>
              <a:rPr lang="fr-FR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algn="just"/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(Ode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null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 </a:t>
            </a:r>
            <a:r>
              <a:rPr lang="en-US" sz="2400" dirty="0" smtClean="0">
                <a:solidFill>
                  <a:srgbClr val="0000FF"/>
                </a:solidFill>
                <a:latin typeface="Cascadia Mono" panose="020B0609020000020004" pitchFamily="49" charset="0"/>
              </a:rPr>
              <a:t>return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x = x0;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y = y0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Observer(x, 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while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(!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IsStop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(x, y))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x += h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k1 = Ode(x, y);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k2 = Ode(x + h / 2, y + k1 * h / 2);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k3 = Ode(x + h / 2, y + k2 * h / 2);</a:t>
            </a:r>
          </a:p>
          <a:p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</a:t>
            </a:r>
            <a:r>
              <a:rPr lang="pt-BR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pt-BR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k4 = Ode(x + h, y + k3 * h);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y += (k1 + 2 * k2 + 2 * k3 + k4) * h / 6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Observer(x, y);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}</a:t>
            </a:r>
          </a:p>
          <a:p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509000" y="0"/>
            <a:ext cx="3683000" cy="583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Расчетный метод: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3540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-1841500" y="0"/>
            <a:ext cx="140335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          </a:t>
            </a:r>
            <a:r>
              <a:rPr lang="en-US" sz="2400" dirty="0" err="1" smtClean="0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ys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List&lt;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&gt;();</a:t>
            </a: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var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solver = </a:t>
            </a:r>
            <a:r>
              <a:rPr lang="en-US" sz="24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ODESolver</a:t>
            </a:r>
            <a:endParaRPr lang="en-US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h = 1e-3,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Ode = (x, y) =&gt; x * y,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Observer = (x, y) =&gt;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{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xs.Add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(x);</a:t>
            </a: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ys.Add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(y);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},</a:t>
            </a:r>
          </a:p>
          <a:p>
            <a:r>
              <a:rPr lang="es-E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    IsStop = (x, y) =&gt; x &gt;= 3</a:t>
            </a:r>
          </a:p>
          <a:p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ru-RU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};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solver.Solve</a:t>
            </a:r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(0, 1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  <a:endParaRPr lang="ru-RU" sz="2400" dirty="0" smtClean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formsPlot1.Plot.AddScatter(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xs.ToArray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ru-RU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,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2400" dirty="0" err="1" smtClean="0">
                <a:solidFill>
                  <a:srgbClr val="000000"/>
                </a:solidFill>
                <a:latin typeface="Cascadia Mono" panose="020B0609020000020004" pitchFamily="49" charset="0"/>
              </a:rPr>
              <a:t>ys.ToArray</a:t>
            </a:r>
            <a:r>
              <a:rPr lang="en-US" sz="2400" dirty="0" smtClean="0">
                <a:solidFill>
                  <a:srgbClr val="000000"/>
                </a:solidFill>
                <a:latin typeface="Cascadia Mono" panose="020B0609020000020004" pitchFamily="49" charset="0"/>
              </a:rPr>
              <a:t>());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24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formsPlot1.Refresh();</a:t>
            </a:r>
            <a:endParaRPr lang="ru-RU" sz="2400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124700" y="0"/>
            <a:ext cx="50673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400" b="1" dirty="0" smtClean="0">
                <a:latin typeface="Bookman Old Style" panose="02050604050505020204" pitchFamily="18" charset="0"/>
              </a:rPr>
              <a:t>Пример использования:</a:t>
            </a:r>
            <a:endParaRPr lang="ru-RU" sz="2400" b="1" dirty="0">
              <a:solidFill>
                <a:srgbClr val="000000"/>
              </a:solidFill>
              <a:latin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9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15080</TotalTime>
  <Words>1084</Words>
  <Application>Microsoft Office PowerPoint</Application>
  <PresentationFormat>Широкоэкранный</PresentationFormat>
  <Paragraphs>191</Paragraphs>
  <Slides>21</Slides>
  <Notes>21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9" baseType="lpstr">
      <vt:lpstr>Arial</vt:lpstr>
      <vt:lpstr>Bookman Old Style</vt:lpstr>
      <vt:lpstr>Calibri</vt:lpstr>
      <vt:lpstr>Calibri Light</vt:lpstr>
      <vt:lpstr>Cascadia Mono</vt:lpstr>
      <vt:lpstr>Times New Roman</vt:lpstr>
      <vt:lpstr>Тема Office</vt:lpstr>
      <vt:lpstr>Уравнение</vt:lpstr>
      <vt:lpstr>3 семестр Лекция 9. Разработка программ решения ДУ и СДУ Содержание лекции: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ПРОГРАММЫ ДЛЯ РАСЧЁТА ПРОДОЛЬНО-ПОПЕРЕЧНЫХ КОЛЕБАНИЙ СТВОЛА АРТИЛЛЕРИЙСКОГО ОРУДИЯ</dc:title>
  <dc:creator>vsufiy</dc:creator>
  <cp:lastModifiedBy>m10</cp:lastModifiedBy>
  <cp:revision>859</cp:revision>
  <dcterms:modified xsi:type="dcterms:W3CDTF">2023-12-22T12:58:30Z</dcterms:modified>
</cp:coreProperties>
</file>