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273" r:id="rId2"/>
    <p:sldId id="969" r:id="rId3"/>
    <p:sldId id="1138" r:id="rId4"/>
    <p:sldId id="1125" r:id="rId5"/>
    <p:sldId id="1126" r:id="rId6"/>
    <p:sldId id="1127" r:id="rId7"/>
    <p:sldId id="1092" r:id="rId8"/>
    <p:sldId id="1108" r:id="rId9"/>
    <p:sldId id="1110" r:id="rId10"/>
    <p:sldId id="1122" r:id="rId11"/>
    <p:sldId id="1111" r:id="rId12"/>
    <p:sldId id="1112" r:id="rId13"/>
    <p:sldId id="1113" r:id="rId14"/>
    <p:sldId id="1139" r:id="rId15"/>
    <p:sldId id="1114" r:id="rId16"/>
    <p:sldId id="1115" r:id="rId17"/>
    <p:sldId id="1123" r:id="rId18"/>
    <p:sldId id="1116" r:id="rId19"/>
    <p:sldId id="1143" r:id="rId20"/>
    <p:sldId id="1142" r:id="rId21"/>
    <p:sldId id="1144" r:id="rId22"/>
    <p:sldId id="1124" r:id="rId23"/>
    <p:sldId id="1117" r:id="rId24"/>
    <p:sldId id="1145" r:id="rId25"/>
    <p:sldId id="1129" r:id="rId26"/>
    <p:sldId id="1134" r:id="rId27"/>
    <p:sldId id="1135" r:id="rId28"/>
    <p:sldId id="1147" r:id="rId29"/>
    <p:sldId id="1148" r:id="rId30"/>
    <p:sldId id="1149" r:id="rId31"/>
    <p:sldId id="1150" r:id="rId32"/>
    <p:sldId id="1151" r:id="rId33"/>
    <p:sldId id="1152" r:id="rId34"/>
    <p:sldId id="1155" r:id="rId35"/>
    <p:sldId id="1153" r:id="rId36"/>
    <p:sldId id="1154" r:id="rId37"/>
    <p:sldId id="1156" r:id="rId38"/>
    <p:sldId id="1157" r:id="rId39"/>
    <p:sldId id="1158" r:id="rId40"/>
    <p:sldId id="1159" r:id="rId41"/>
    <p:sldId id="116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3" autoAdjust="0"/>
    <p:restoredTop sz="95343" autoAdjust="0"/>
  </p:normalViewPr>
  <p:slideViewPr>
    <p:cSldViewPr snapToGrid="0">
      <p:cViewPr varScale="1">
        <p:scale>
          <a:sx n="160" d="100"/>
          <a:sy n="160" d="100"/>
        </p:scale>
        <p:origin x="384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2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8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4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8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2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8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4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7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86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5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0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8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5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5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1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7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9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6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66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56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4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89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00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3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4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5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39772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33" y="1809430"/>
            <a:ext cx="10670534" cy="163410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5. </a:t>
            </a:r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760733" y="3443531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Потоки с параметрами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ThreadPool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Синхронизация потоков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0894" y="110496"/>
            <a:ext cx="1157642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применим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Sleep</a:t>
            </a:r>
            <a:r>
              <a:rPr lang="ru-RU" sz="2400" dirty="0">
                <a:latin typeface="Bookman Old Style" panose="02050604050505020204" pitchFamily="18" charset="0"/>
              </a:rPr>
              <a:t> для задания задержки выполнения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(500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задержка выполнения на 500 миллисекунд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4001" y="0"/>
            <a:ext cx="11645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Примеры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создания </a:t>
            </a:r>
            <a:r>
              <a:rPr lang="ru-RU" sz="2400" dirty="0">
                <a:latin typeface="Bookman Old Style" panose="02050604050505020204" pitchFamily="18" charset="0"/>
              </a:rPr>
              <a:t>потоков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myThread3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Threads"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$"Hello Threads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Thread.GetCurrentProcessorId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запуска нового потока применяется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>
                <a:latin typeface="Bookman Old Style" panose="02050604050505020204" pitchFamily="18" charset="0"/>
              </a:rPr>
              <a:t>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myThread1.Start();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myThread1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myThread2.Start();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myThread2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myThread3.Start();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поток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myThread3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158" y="2057401"/>
            <a:ext cx="4593842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659" y="0"/>
            <a:ext cx="1176667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потоки в цикле: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запускаем поток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myThread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5;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 главном потоке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Главный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(400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во втором потоке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Второй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(400);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306" y="381000"/>
            <a:ext cx="3633694" cy="42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4000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Thread.Join</a:t>
            </a:r>
            <a:r>
              <a:rPr lang="en-US" sz="2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блокирует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вызывающий поток до завершения потока, представленного этим экземпляром</a:t>
            </a:r>
            <a:r>
              <a:rPr lang="ru-RU" sz="24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.CurrentThread.ManagedThreadId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выполняет работу."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$"Главный 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.CurrentThread.ManagedThreadId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продолжает работу."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Ожидание завершения потока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2964" y="654356"/>
            <a:ext cx="1192903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</a:t>
            </a:r>
            <a:r>
              <a:rPr lang="en-US" sz="2400" dirty="0" smtClean="0">
                <a:latin typeface="Bookman Old Style" panose="02050604050505020204" pitchFamily="18" charset="0"/>
              </a:rPr>
              <a:t> 1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новые потоки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ParameterizedThreadStart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(Print));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myThread3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Thread(message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запускаем потоки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myThread1.Start(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myThread2.Start(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myThread3.Start(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Salut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message)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(message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Потоки с параметрами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6753" y="0"/>
            <a:ext cx="117905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2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 = 4;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n * n =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действия, выполняемые во втором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потокке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здесь мы ожидаем получить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 * n = 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 * n}</a:t>
            </a:r>
            <a:r>
              <a:rPr lang="pt-BR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4447" y="117693"/>
            <a:ext cx="117128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Пример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3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6400" y="117693"/>
            <a:ext cx="1170093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37);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новый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Thread(Print);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здесь мы ожидаем получить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$"Age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73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2.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ThreadPool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это пул управляемых потоков, предоставляемый CLR для выполнения коротких задач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Плюсы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Эффективное использование ресурсов </a:t>
            </a:r>
            <a:r>
              <a:rPr lang="ru-RU" sz="2400" dirty="0" smtClean="0">
                <a:latin typeface="Bookman Old Style" panose="02050604050505020204" pitchFamily="18" charset="0"/>
              </a:rPr>
              <a:t>(потоки </a:t>
            </a:r>
            <a:r>
              <a:rPr lang="ru-RU" sz="2400" dirty="0">
                <a:latin typeface="Bookman Old Style" panose="02050604050505020204" pitchFamily="18" charset="0"/>
              </a:rPr>
              <a:t>создаются заранее и </a:t>
            </a:r>
            <a:r>
              <a:rPr lang="ru-RU" sz="2400" dirty="0" err="1">
                <a:latin typeface="Bookman Old Style" panose="02050604050505020204" pitchFamily="18" charset="0"/>
              </a:rPr>
              <a:t>переиспользуются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Автоматическое управление количеством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потоков.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Подходит для множества коротких задач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Минусы: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❌ Невозможно контролировать поток напрямую (например, приоритет).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❌ Не подходит для долгих операций (может забить пул).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576" y="97865"/>
            <a:ext cx="11734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Основные </a:t>
            </a:r>
            <a:r>
              <a:rPr lang="ru-RU" sz="2400" b="1" dirty="0">
                <a:latin typeface="Bookman Old Style" panose="02050604050505020204" pitchFamily="18" charset="0"/>
              </a:rPr>
              <a:t>методы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ThreadPool.QueueUserWorkItem</a:t>
            </a:r>
            <a:r>
              <a:rPr lang="en-US" sz="2400" dirty="0">
                <a:latin typeface="Bookman Old Style" panose="02050604050505020204" pitchFamily="18" charset="0"/>
              </a:rPr>
              <a:t>() – </a:t>
            </a:r>
            <a:r>
              <a:rPr lang="ru-RU" sz="2400" dirty="0">
                <a:latin typeface="Bookman Old Style" panose="02050604050505020204" pitchFamily="18" charset="0"/>
              </a:rPr>
              <a:t>добавляет задачу в очередь пула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.QueueUserWorkItem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"Hello,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ThreadPool.SetMinThreads</a:t>
            </a:r>
            <a:r>
              <a:rPr lang="en-US" sz="2400" dirty="0">
                <a:latin typeface="Bookman Old Style" panose="02050604050505020204" pitchFamily="18" charset="0"/>
              </a:rPr>
              <a:t>() / </a:t>
            </a:r>
            <a:r>
              <a:rPr lang="en-US" sz="2400" dirty="0" err="1">
                <a:latin typeface="Bookman Old Style" panose="02050604050505020204" pitchFamily="18" charset="0"/>
              </a:rPr>
              <a:t>ThreadPool.SetMaxThreads</a:t>
            </a:r>
            <a:r>
              <a:rPr lang="en-US" sz="2400" dirty="0">
                <a:latin typeface="Bookman Old Style" panose="02050604050505020204" pitchFamily="18" charset="0"/>
              </a:rPr>
              <a:t>() – </a:t>
            </a:r>
            <a:r>
              <a:rPr lang="ru-RU" sz="2400" dirty="0">
                <a:latin typeface="Bookman Old Style" panose="02050604050505020204" pitchFamily="18" charset="0"/>
              </a:rPr>
              <a:t>настройка количества потоков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.SetMinThreads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(10, 10);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Минимум 10 рабочих и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I/O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.SetMaxThreads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(100, 100);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Максимум 100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потоков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👉 </a:t>
            </a:r>
            <a:r>
              <a:rPr lang="ru-RU" sz="2400" dirty="0">
                <a:latin typeface="Bookman Old Style" panose="02050604050505020204" pitchFamily="18" charset="0"/>
              </a:rPr>
              <a:t>По умолчанию (зависит от ядер CPU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Min</a:t>
            </a:r>
            <a:r>
              <a:rPr lang="ru-RU" sz="2400" dirty="0">
                <a:latin typeface="Bookman Old Style" panose="02050604050505020204" pitchFamily="18" charset="0"/>
              </a:rPr>
              <a:t> ≈ количество </a:t>
            </a:r>
            <a:r>
              <a:rPr lang="ru-RU" sz="2400" dirty="0" smtClean="0">
                <a:latin typeface="Bookman Old Style" panose="02050604050505020204" pitchFamily="18" charset="0"/>
              </a:rPr>
              <a:t>ядер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Max</a:t>
            </a:r>
            <a:r>
              <a:rPr lang="ru-RU" sz="2400" dirty="0">
                <a:latin typeface="Bookman Old Style" panose="02050604050505020204" pitchFamily="18" charset="0"/>
              </a:rPr>
              <a:t> ≈ 32 767 (но реально ограничено системой)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54355"/>
            <a:ext cx="116776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Поток</a:t>
            </a:r>
            <a:r>
              <a:rPr lang="ru-RU" sz="2400" dirty="0">
                <a:latin typeface="Bookman Old Style" panose="02050604050505020204" pitchFamily="18" charset="0"/>
              </a:rPr>
              <a:t> — это основная единица, которой операционная система выделяет время процессора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помощи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многопоточности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выделить в приложении несколько потоков, которые будут выполнять различные задачи одновременно.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, обработку данных и отображение результатов можно выделить в разные потоки, чтобы на время расчета программа не «зависала».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Многопоточность</a:t>
            </a:r>
            <a:r>
              <a:rPr lang="ru-RU" sz="2400" dirty="0">
                <a:latin typeface="Bookman Old Style" panose="02050604050505020204" pitchFamily="18" charset="0"/>
              </a:rPr>
              <a:t> может быть реализована 3 способами: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Thread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Bookman Old Style" panose="02050604050505020204" pitchFamily="18" charset="0"/>
              </a:rPr>
              <a:t>ThreadPool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Task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57200" y="531464"/>
            <a:ext cx="11734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использования пула потоков: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state)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 из пула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.CurrentThread.ManagedThreadId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выполняет задачу."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ThreadPool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.QueueUserWorkItem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Главный 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.CurrentThread.ManagedThreadId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продолжает работу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(1000);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Даем время потоку из пула завершиться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9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8706" y="654356"/>
            <a:ext cx="115345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latin typeface="Bookman Old Style" panose="02050604050505020204" pitchFamily="18" charset="0"/>
              </a:rPr>
              <a:t>потоки, принадлежащие одному процессу, разделяют некоторые общие ресурсы (адресное пространство, открытые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dirty="0">
                <a:latin typeface="Bookman Old Style" panose="02050604050505020204" pitchFamily="18" charset="0"/>
              </a:rPr>
              <a:t>два или более потоков имеют доступ к одному разделенному ресурсу, они нуждаются в обеспечении того, что ресурс будет использован только одним потоком одновременно. Процесс, с помощью которого это достигается, называется </a:t>
            </a:r>
            <a:r>
              <a:rPr lang="ru-RU" sz="2400" b="1" dirty="0">
                <a:latin typeface="Bookman Old Style" panose="02050604050505020204" pitchFamily="18" charset="0"/>
              </a:rPr>
              <a:t>синхронизацией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Проблема: </a:t>
            </a:r>
            <a:r>
              <a:rPr lang="ru-RU" sz="2400" dirty="0">
                <a:latin typeface="Bookman Old Style" panose="02050604050505020204" pitchFamily="18" charset="0"/>
              </a:rPr>
              <a:t>Гонка данных (</a:t>
            </a:r>
            <a:r>
              <a:rPr lang="ru-RU" sz="2400" dirty="0" err="1">
                <a:latin typeface="Bookman Old Style" panose="02050604050505020204" pitchFamily="18" charset="0"/>
              </a:rPr>
              <a:t>Race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Condition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Допустим, у нас есть общий счетчик, который увеличивается из нескольких потоков. Без синхронизации возможна потеря данных.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Синхронизация потоков.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lock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801" y="0"/>
            <a:ext cx="11518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IncrementCounter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10000; i++)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counter++;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Небезопасно!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IncrementCounter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IncrementCounter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thread1.Start();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thread2.Start();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thread1.Join();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thread2.Join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Итоговое значение: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Может быть меньше 20000 из-за гонки данных!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435" y="5270500"/>
            <a:ext cx="6657210" cy="5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50" y="0"/>
            <a:ext cx="116967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Решение: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критической секции </a:t>
            </a:r>
            <a:r>
              <a:rPr lang="ru-RU" sz="2400" dirty="0" smtClean="0">
                <a:latin typeface="Bookman Old Style" panose="02050604050505020204" pitchFamily="18" charset="0"/>
              </a:rPr>
              <a:t>– участка кода, который выполняется только одним потоком в момент времени.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latin typeface="Bookman Old Style" panose="02050604050505020204" pitchFamily="18" charset="0"/>
              </a:rPr>
              <a:t> — это механизм синхронизации в C#, который обеспечивает безопасный доступ к общим ресурсам из нескольких потоков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Объект-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аглушка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IncrementCounter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10000; i++)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(locker)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counter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50" y="127000"/>
            <a:ext cx="116014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en-US" sz="2400" b="1" dirty="0">
                <a:latin typeface="Bookman Old Style" panose="02050604050505020204" pitchFamily="18" charset="0"/>
              </a:rPr>
              <a:t>Deadlock (</a:t>
            </a:r>
            <a:r>
              <a:rPr lang="ru-RU" sz="2400" b="1" dirty="0">
                <a:latin typeface="Bookman Old Style" panose="02050604050505020204" pitchFamily="18" charset="0"/>
              </a:rPr>
              <a:t>взаимная блокировка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Thread1()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(lock1)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(lock2) {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Будет ждать, пока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освободит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Thread2()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(lock1) {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}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Будет ждать, пока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Thread1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освободит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lock1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1301" y="0"/>
            <a:ext cx="116586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Напишем код для многопоточного расчета числа Пи.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iterations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)1e10;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locker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(iterations);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(pi);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to;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 ? 1 : -1;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subSum += sign / (2 * i + 1.0);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Готово!"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(locker)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pi += 4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1718" y="0"/>
            <a:ext cx="12279406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CalculatePiMultithread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Environment.ProcessorCount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)n /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=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+ 1)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iterationsOnThread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(()=&gt;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CalculatePiThread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from,to,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pi));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//Ждем пока потоки досчитают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thread.Join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400" y="0"/>
            <a:ext cx="116713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Результат многопоточного расчета числа Пи.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0801"/>
          <a:stretch/>
        </p:blipFill>
        <p:spPr>
          <a:xfrm>
            <a:off x="341736" y="646331"/>
            <a:ext cx="3903489" cy="59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654356"/>
            <a:ext cx="11595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механизм синхронизации в .NET, обеспечивающий взаимное исключение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exclusion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при работе с многопоточными приложениями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🔹 Основные возможности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Блокировка критических секций (аналогично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Возможность ожидания с таймаутом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Гибкое управление потоками через сигналы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PulseAll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Wait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🔹 Отличие от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синтаксический сахар над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Monitor.Enter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Monitor.Exit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предоставляет больше контроля (например, таймауты, условные блокировки).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Monitor 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47460"/>
              </p:ext>
            </p:extLst>
          </p:nvPr>
        </p:nvGraphicFramePr>
        <p:xfrm>
          <a:off x="301625" y="361950"/>
          <a:ext cx="11607800" cy="5029200"/>
        </p:xfrm>
        <a:graphic>
          <a:graphicData uri="http://schemas.openxmlformats.org/drawingml/2006/table">
            <a:tbl>
              <a:tblPr/>
              <a:tblGrid>
                <a:gridCol w="516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Monitor.Enter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obj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)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Захватывает блокировку объекта (если возможно).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Monitor.Exit(obj)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Освобождает блокировку объекта.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Monitor.TryEnter(obj, timeout)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Пытается захватить блокировку с таймаутом (избегает </a:t>
                      </a:r>
                      <a:r>
                        <a:rPr lang="ru-RU" sz="2400" dirty="0" err="1">
                          <a:effectLst/>
                          <a:latin typeface="Bookman Old Style" panose="02050604050505020204" pitchFamily="18" charset="0"/>
                        </a:rPr>
                        <a:t>deadlock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Monitor.Wait(obj)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Временно освобождает блокировку и ждет сигнала (Pulse/PulseAll).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Monitor.Pulse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(</a:t>
                      </a: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obj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)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Пробуждает </a:t>
                      </a: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один</a:t>
                      </a: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 поток из ожидающих (Wait).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Monitor.PulseAll(obj)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Пробуждает </a:t>
                      </a: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все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 потоки из ожидающих (</a:t>
                      </a:r>
                      <a:r>
                        <a:rPr lang="ru-RU" sz="2400" dirty="0" err="1">
                          <a:effectLst/>
                          <a:latin typeface="Bookman Old Style" panose="02050604050505020204" pitchFamily="18" charset="0"/>
                        </a:rPr>
                        <a:t>Wait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80976" y="0"/>
            <a:ext cx="118300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функционал для использования потоков в приложении сосредоточен в пространстве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System.Threading</a:t>
            </a:r>
            <a:r>
              <a:rPr lang="ru-RU" sz="2400" dirty="0">
                <a:latin typeface="Bookman Old Style" panose="02050604050505020204" pitchFamily="18" charset="0"/>
              </a:rPr>
              <a:t>. В нем определен класс, представляющий отдельный поток -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Плюсы: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Полный контроль над потоком (запуск, приостановка, приоритеты).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Подходит для долгосрочных задач.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Возможность ручного управления состоянием потока.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Минусы: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❌ Создание потока – дорогая операция (каждый поток требует ресурсов).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❌ Большое количество потоков может привести к перегрузке системы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68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0"/>
            <a:ext cx="115951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использования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System.Diagnostics.Metrics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SafeIncrement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Monitor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Критическая секция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counter++;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Monitor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.Exit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Важно освободить блокировку!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0"/>
            <a:ext cx="11595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использования </a:t>
            </a:r>
            <a:r>
              <a:rPr lang="en-US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TryEnter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избегаем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deadlock)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Monitor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.TryEnter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1000))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Ждем 1 секунду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Критическая секция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Monitor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.Exit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lockObj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 удалось захватить блокировку!"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241300"/>
            <a:ext cx="11595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✅ Ситуации, где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предпочтительнее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Нужен таймаут при захвате блокировки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TryEnter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Требуется условная синхронизация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Wait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Важен более тонкий контроль над блокировками.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❌ Когда не стоит использовать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простых сценариев (лучше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межпроцессной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синхронизации (нужен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654356"/>
            <a:ext cx="11595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Mutual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Exclusion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это примитив синхронизации, который позволяет организовать взаимоисключающий доступ к общему ресурсу между потоками в рамках одного процесса или между разными процессами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Особенности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✅ Преимущества: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Поддержка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межпроцессной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синхронизации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Возможность рекурсивных блокировок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Поддержка таймаутов при ожидании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Системное имя позволяет синхронизировать разные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приложения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Mutex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0"/>
            <a:ext cx="1159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Недостатки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Более медленный, чем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Monitor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(работает на уровне ядра ОС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Требует явного освобождения (в отличие от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Необходимость обработки исключений (например, при аварийном завершении потока)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84031" y="3429000"/>
            <a:ext cx="5709519" cy="32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84348"/>
              </p:ext>
            </p:extLst>
          </p:nvPr>
        </p:nvGraphicFramePr>
        <p:xfrm>
          <a:off x="838200" y="320834"/>
          <a:ext cx="10515600" cy="4846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WaitOne()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Блокирует </a:t>
                      </a:r>
                      <a:r>
                        <a:rPr lang="ru-RU" sz="2400" dirty="0" err="1">
                          <a:effectLst/>
                          <a:latin typeface="Bookman Old Style" panose="02050604050505020204" pitchFamily="18" charset="0"/>
                        </a:rPr>
                        <a:t>мьютекс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 (если он свободен)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 dirty="0" err="1">
                          <a:effectLst/>
                          <a:latin typeface="Bookman Old Style" panose="02050604050505020204" pitchFamily="18" charset="0"/>
                        </a:rPr>
                        <a:t>ReleaseMutex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()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Освобождает мьютекс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WaitOne(</a:t>
                      </a: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таймаут)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Попытка захвата с ожиданием в течение указанного времени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Close()/Dispose()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Освобождение системных ресурсов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9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0"/>
            <a:ext cx="114522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Базовый пример (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внутрипроцессная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синхронизация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i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(Increment).Start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Increment()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mutex.WaitOne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Захватываем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мьютекс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10000; i++)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counter++;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$"Counter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{counter}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mutex.ReleaseMutex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Освобождаем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мьютекс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50" y="0"/>
            <a:ext cx="114427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Межпроцессная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синхронизация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именованный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мьютекс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(видимый другим процессам)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"Global</a:t>
            </a:r>
            <a:r>
              <a:rPr lang="en-US" sz="24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\\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MyAppMutex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Пытаемся захватить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мьютекс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(ждем 5 секунд)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mutex.WaitOne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(5000))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"Другая копия приложения уже запущена!"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Приложение работает..."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mutex.ReleaseMutex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8450" y="654356"/>
            <a:ext cx="11595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Semaphore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примитив синхронизации, который ограничивает количество потоков, одновременно имеющих доступ к ресурсу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🔹 Основные характеристики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Поддерживает заданное максимальное число потоков в критической секции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Может быть именованным (для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межпроцессной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синхронизации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Использует счетчик, уменьшающийся при захвате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WaitOne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и увеличивающийся при освобождении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Release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📌 Отличие от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разрешает доступ только одному потоку (как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Semaphore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разрешает доступ N потокам одновременно.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Semaphore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84021"/>
              </p:ext>
            </p:extLst>
          </p:nvPr>
        </p:nvGraphicFramePr>
        <p:xfrm>
          <a:off x="238125" y="333375"/>
          <a:ext cx="11696700" cy="5394960"/>
        </p:xfrm>
        <a:graphic>
          <a:graphicData uri="http://schemas.openxmlformats.org/drawingml/2006/table">
            <a:tbl>
              <a:tblPr/>
              <a:tblGrid>
                <a:gridCol w="3629025">
                  <a:extLst>
                    <a:ext uri="{9D8B030D-6E8A-4147-A177-3AD203B41FA5}">
                      <a16:colId xmlns:a16="http://schemas.microsoft.com/office/drawing/2014/main" val="1316415174"/>
                    </a:ext>
                  </a:extLst>
                </a:gridCol>
                <a:gridCol w="8067675">
                  <a:extLst>
                    <a:ext uri="{9D8B030D-6E8A-4147-A177-3AD203B41FA5}">
                      <a16:colId xmlns:a16="http://schemas.microsoft.com/office/drawing/2014/main" val="26316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70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WaitOne()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Захватывает семафор (уменьшает счетчик). Если счетчик = 0 — блокирует поток.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51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Release()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Освобождает семафор (увеличивает счетчик), разрешая доступ другому потоку.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21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WaitOne(</a:t>
                      </a:r>
                      <a:r>
                        <a:rPr lang="ru-RU" sz="2400" b="1">
                          <a:effectLst/>
                          <a:latin typeface="Bookman Old Style" panose="02050604050505020204" pitchFamily="18" charset="0"/>
                        </a:rPr>
                        <a:t>таймаут)</a:t>
                      </a:r>
                      <a:endParaRPr lang="ru-RU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Пытается захватить семафор с ожиданием (возвращает false, если не удалось).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93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Dispose()</a:t>
                      </a:r>
                      <a:endParaRPr lang="en-US" sz="240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Освобождает системные ресурсы (рекомендуется использовать </a:t>
                      </a:r>
                      <a:r>
                        <a:rPr lang="ru-RU" sz="2400" dirty="0" err="1">
                          <a:effectLst/>
                          <a:latin typeface="Bookman Old Style" panose="02050604050505020204" pitchFamily="18" charset="0"/>
                        </a:rPr>
                        <a:t>using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29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4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942" y="654355"/>
            <a:ext cx="116468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Ключевое отличие </a:t>
            </a:r>
            <a:r>
              <a:rPr lang="ru-RU" sz="2400" dirty="0" smtClean="0">
                <a:latin typeface="Bookman Old Style" panose="02050604050505020204" pitchFamily="18" charset="0"/>
              </a:rPr>
              <a:t>однопоточного режима от многопоточного: один процесс выполняется одним исполнителем.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Однопоточный режим выполнения на примере: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6396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1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12777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48166" y="2160495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Действие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Прямая со стрелкой 3"/>
          <p:cNvCxnSpPr>
            <a:stCxn id="2" idx="3"/>
            <a:endCxn id="5" idx="1"/>
          </p:cNvCxnSpPr>
          <p:nvPr/>
        </p:nvCxnSpPr>
        <p:spPr>
          <a:xfrm>
            <a:off x="2681008" y="2707342"/>
            <a:ext cx="9317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3"/>
          </p:cNvCxnSpPr>
          <p:nvPr/>
        </p:nvCxnSpPr>
        <p:spPr>
          <a:xfrm>
            <a:off x="5997389" y="2707342"/>
            <a:ext cx="10578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1"/>
          </p:cNvCxnSpPr>
          <p:nvPr/>
        </p:nvCxnSpPr>
        <p:spPr>
          <a:xfrm>
            <a:off x="7960659" y="2707342"/>
            <a:ext cx="8875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96396" y="4213481"/>
            <a:ext cx="1694329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Помыть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761129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Нарезать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Прямая со стрелкой 17"/>
          <p:cNvCxnSpPr>
            <a:stCxn id="15" idx="3"/>
            <a:endCxn id="16" idx="1"/>
          </p:cNvCxnSpPr>
          <p:nvPr/>
        </p:nvCxnSpPr>
        <p:spPr>
          <a:xfrm>
            <a:off x="1990725" y="4760328"/>
            <a:ext cx="7704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  <a:endCxn id="22" idx="1"/>
          </p:cNvCxnSpPr>
          <p:nvPr/>
        </p:nvCxnSpPr>
        <p:spPr>
          <a:xfrm>
            <a:off x="5145741" y="4760328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60141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Заправить маслом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126071" y="4213481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соль, перец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2" idx="3"/>
            <a:endCxn id="28" idx="1"/>
          </p:cNvCxnSpPr>
          <p:nvPr/>
        </p:nvCxnSpPr>
        <p:spPr>
          <a:xfrm>
            <a:off x="8444753" y="4760328"/>
            <a:ext cx="681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3675" y="120956"/>
            <a:ext cx="11595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(3, 3);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Максимум 3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1; i &lt;= 10; i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 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).Start(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ждет доступа..."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semaphore.WaitOne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Захватываем семафор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вошел в </a:t>
            </a:r>
            <a:r>
              <a:rPr lang="ru-RU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крит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Имитация работы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semaphore.Release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Освобождаем семафор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Поток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вышел."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9875" y="161925"/>
            <a:ext cx="11595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использовать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Semaphore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✅ Популярные сценарии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Ограничение подключений к БД/API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Управление доступом к общему файлу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пула потоков (например, ограничение параллельных задач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высоконагруженных приложений используйте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SemaphoreSlim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не стоит использовать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нужна эксклюзивная блокировка (лучше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Mutex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простых сценариев (иногда хватает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lock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025" y="295275"/>
            <a:ext cx="116776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вызов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метода</a:t>
            </a: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"Некоторые действия в методе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Main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имитация продолжительной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Hello 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 в консоль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3466982"/>
            <a:ext cx="11677650" cy="14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307" y="85998"/>
            <a:ext cx="116681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многопоточном режиме в рамках одного процесса решаются несколько задач разными потоками.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Многопоточный режим на примере домашних дел: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34229" y="4227846"/>
            <a:ext cx="11358283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Робот-пылесос убирает комнату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34229" y="2113747"/>
            <a:ext cx="1694329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Помыть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942958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Нарезать овощи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Прямая со стрелкой 17"/>
          <p:cNvCxnSpPr>
            <a:stCxn id="16" idx="3"/>
            <a:endCxn id="17" idx="1"/>
          </p:cNvCxnSpPr>
          <p:nvPr/>
        </p:nvCxnSpPr>
        <p:spPr>
          <a:xfrm>
            <a:off x="2028558" y="2660594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7" idx="3"/>
            <a:endCxn id="21" idx="1"/>
          </p:cNvCxnSpPr>
          <p:nvPr/>
        </p:nvCxnSpPr>
        <p:spPr>
          <a:xfrm>
            <a:off x="5327570" y="2660594"/>
            <a:ext cx="914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41970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Заправить маслом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307900" y="2113747"/>
            <a:ext cx="2384612" cy="10936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Добавить соль, перец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3" name="Прямая со стрелкой 22"/>
          <p:cNvCxnSpPr>
            <a:stCxn id="21" idx="3"/>
            <a:endCxn id="22" idx="1"/>
          </p:cNvCxnSpPr>
          <p:nvPr/>
        </p:nvCxnSpPr>
        <p:spPr>
          <a:xfrm>
            <a:off x="8626582" y="2660594"/>
            <a:ext cx="6813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2" idx="3"/>
          </p:cNvCxnSpPr>
          <p:nvPr/>
        </p:nvCxnSpPr>
        <p:spPr>
          <a:xfrm>
            <a:off x="11692512" y="2660594"/>
            <a:ext cx="4994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5" idx="3"/>
          </p:cNvCxnSpPr>
          <p:nvPr/>
        </p:nvCxnSpPr>
        <p:spPr>
          <a:xfrm>
            <a:off x="11692512" y="4774693"/>
            <a:ext cx="499488" cy="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5" idx="1"/>
          </p:cNvCxnSpPr>
          <p:nvPr/>
        </p:nvCxnSpPr>
        <p:spPr>
          <a:xfrm>
            <a:off x="0" y="4774692"/>
            <a:ext cx="33422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6" idx="1"/>
          </p:cNvCxnSpPr>
          <p:nvPr/>
        </p:nvCxnSpPr>
        <p:spPr>
          <a:xfrm>
            <a:off x="0" y="2660594"/>
            <a:ext cx="3342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23824" y="0"/>
            <a:ext cx="12068175" cy="667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Основные свойства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Thread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статическое свойство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CurrentThread</a:t>
            </a:r>
            <a:r>
              <a:rPr lang="ru-RU" sz="2400" dirty="0" smtClean="0">
                <a:latin typeface="Bookman Old Style" panose="02050604050505020204" pitchFamily="18" charset="0"/>
              </a:rPr>
              <a:t> позволяет </a:t>
            </a:r>
            <a:r>
              <a:rPr lang="ru-RU" sz="2400" dirty="0">
                <a:latin typeface="Bookman Old Style" panose="02050604050505020204" pitchFamily="18" charset="0"/>
              </a:rPr>
              <a:t>получить текущий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IsAlive</a:t>
            </a:r>
            <a:r>
              <a:rPr lang="ru-RU" sz="2400" dirty="0">
                <a:latin typeface="Bookman Old Style" panose="02050604050505020204" pitchFamily="18" charset="0"/>
              </a:rPr>
              <a:t>: указывает, работает ли поток в текущий </a:t>
            </a:r>
            <a:r>
              <a:rPr lang="ru-RU" sz="2400" dirty="0" smtClean="0">
                <a:latin typeface="Bookman Old Style" panose="02050604050505020204" pitchFamily="18" charset="0"/>
              </a:rPr>
              <a:t>момент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содержит имя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ManagedThreadId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числовой идентификатор текущего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Priority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хранит приоритет потока - значение перечисления </a:t>
            </a:r>
            <a:r>
              <a:rPr lang="en-US" sz="2400" b="1" dirty="0" err="1">
                <a:latin typeface="Bookman Old Style" panose="02050604050505020204" pitchFamily="18" charset="0"/>
              </a:rPr>
              <a:t>ThreadPriority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Lowest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ookman Old Style" panose="02050604050505020204" pitchFamily="18" charset="0"/>
              </a:rPr>
              <a:t>BelowNormal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Normal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по умолчанию</a:t>
            </a:r>
            <a:r>
              <a:rPr lang="en-US" sz="2400" dirty="0">
                <a:latin typeface="Bookman Old Style" panose="02050604050505020204" pitchFamily="18" charset="0"/>
              </a:rPr>
              <a:t>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ookman Old Style" panose="02050604050505020204" pitchFamily="18" charset="0"/>
              </a:rPr>
              <a:t>AboveNormal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Highest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программе на C# есть как минимум один поток - </a:t>
            </a:r>
            <a:r>
              <a:rPr lang="ru-RU" sz="2400" b="1" dirty="0">
                <a:latin typeface="Bookman Old Style" panose="02050604050505020204" pitchFamily="18" charset="0"/>
              </a:rPr>
              <a:t>главный поток</a:t>
            </a:r>
            <a:r>
              <a:rPr lang="ru-RU" sz="2400" dirty="0">
                <a:latin typeface="Bookman Old Style" panose="02050604050505020204" pitchFamily="18" charset="0"/>
              </a:rPr>
              <a:t>, в котором выполняется метод </a:t>
            </a:r>
            <a:r>
              <a:rPr lang="ru-RU" sz="2400" dirty="0" err="1">
                <a:latin typeface="Bookman Old Style" panose="02050604050505020204" pitchFamily="18" charset="0"/>
              </a:rPr>
              <a:t>Main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System.Threading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текущий поток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Thread.CurrentThread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//получаем имя потока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Метод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Запущен ли поток: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currentThread.IsAlive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currentThread.ManagedThreadId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Приоритет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currentThread.Priority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Статус потока: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currentThread.ThreadState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57" y="657043"/>
            <a:ext cx="5382376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10496"/>
            <a:ext cx="121073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Thread</a:t>
            </a:r>
            <a:r>
              <a:rPr lang="ru-RU" sz="2400" dirty="0">
                <a:latin typeface="Bookman Old Style" panose="02050604050505020204" pitchFamily="18" charset="0"/>
              </a:rPr>
              <a:t> определяет ряд методов для управления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потоком.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Основные </a:t>
            </a:r>
            <a:r>
              <a:rPr lang="ru-RU" sz="2400" dirty="0">
                <a:latin typeface="Bookman Old Style" panose="02050604050505020204" pitchFamily="18" charset="0"/>
              </a:rPr>
              <a:t>из них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Sleep</a:t>
            </a:r>
            <a:r>
              <a:rPr lang="ru-RU" sz="2400" dirty="0">
                <a:latin typeface="Bookman Old Style" panose="02050604050505020204" pitchFamily="18" charset="0"/>
              </a:rPr>
              <a:t> останавливает поток на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</a:rPr>
              <a:t>миллисекунд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Interrupt</a:t>
            </a:r>
            <a:r>
              <a:rPr lang="ru-RU" sz="2400" dirty="0">
                <a:latin typeface="Bookman Old Style" panose="02050604050505020204" pitchFamily="18" charset="0"/>
              </a:rPr>
              <a:t> прерывает поток, который находится в состоянии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WaitSleepJoin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>
                <a:latin typeface="Bookman Old Style" panose="02050604050505020204" pitchFamily="18" charset="0"/>
              </a:rPr>
              <a:t> блокирует выполнение вызвавшего его потока до тех пор, пока не завершится поток, для которого был вызван данный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>
                <a:latin typeface="Bookman Old Style" panose="02050604050505020204" pitchFamily="18" charset="0"/>
              </a:rPr>
              <a:t> запускает </a:t>
            </a:r>
            <a:r>
              <a:rPr lang="ru-RU" sz="2400" dirty="0" smtClean="0">
                <a:latin typeface="Bookman Old Style" panose="02050604050505020204" pitchFamily="18" charset="0"/>
              </a:rPr>
              <a:t>поток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14762</TotalTime>
  <Words>2615</Words>
  <Application>Microsoft Office PowerPoint</Application>
  <PresentationFormat>Широкоэкранный</PresentationFormat>
  <Paragraphs>540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5. Многопоточность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848</cp:revision>
  <dcterms:modified xsi:type="dcterms:W3CDTF">2025-04-03T14:27:23Z</dcterms:modified>
</cp:coreProperties>
</file>