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2"/>
  </p:notesMasterIdLst>
  <p:sldIdLst>
    <p:sldId id="273" r:id="rId2"/>
    <p:sldId id="970" r:id="rId3"/>
    <p:sldId id="971" r:id="rId4"/>
    <p:sldId id="989" r:id="rId5"/>
    <p:sldId id="972" r:id="rId6"/>
    <p:sldId id="996" r:id="rId7"/>
    <p:sldId id="1000" r:id="rId8"/>
    <p:sldId id="1001" r:id="rId9"/>
    <p:sldId id="1002" r:id="rId10"/>
    <p:sldId id="1003" r:id="rId11"/>
    <p:sldId id="974" r:id="rId12"/>
    <p:sldId id="999" r:id="rId13"/>
    <p:sldId id="998" r:id="rId14"/>
    <p:sldId id="997" r:id="rId15"/>
    <p:sldId id="990" r:id="rId16"/>
    <p:sldId id="975" r:id="rId17"/>
    <p:sldId id="991" r:id="rId18"/>
    <p:sldId id="976" r:id="rId19"/>
    <p:sldId id="973" r:id="rId20"/>
    <p:sldId id="1005" r:id="rId21"/>
    <p:sldId id="977" r:id="rId22"/>
    <p:sldId id="992" r:id="rId23"/>
    <p:sldId id="978" r:id="rId24"/>
    <p:sldId id="993" r:id="rId25"/>
    <p:sldId id="979" r:id="rId26"/>
    <p:sldId id="981" r:id="rId27"/>
    <p:sldId id="1006" r:id="rId28"/>
    <p:sldId id="994" r:id="rId29"/>
    <p:sldId id="995" r:id="rId30"/>
    <p:sldId id="9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2" autoAdjust="0"/>
    <p:restoredTop sz="95343" autoAdjust="0"/>
  </p:normalViewPr>
  <p:slideViewPr>
    <p:cSldViewPr snapToGrid="0">
      <p:cViewPr varScale="1">
        <p:scale>
          <a:sx n="152" d="100"/>
          <a:sy n="152" d="100"/>
        </p:scale>
        <p:origin x="276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78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1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46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30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30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34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3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Данные по сотруднику также можно было сохранить в виде текста вручную: сформировать самим строку определенного формата и сохранить ее, однако тогда нужно было бы продумать обратную операцию получения объекта из строки. Очевидно, что гораздо удобнее пользоваться готовым решением в виде </a:t>
            </a:r>
            <a:r>
              <a:rPr lang="en-US" sz="12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JSON.</a:t>
            </a:r>
            <a:endParaRPr lang="ru-RU" sz="12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81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7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8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7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14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0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9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78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695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98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04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4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2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1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94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1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7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37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581263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1959514"/>
            <a:ext cx="8978016" cy="2119635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3 семестр</a:t>
            </a:r>
            <a:b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4.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2" y="4079149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датами и временем</a:t>
            </a:r>
            <a:endParaRPr lang="en-US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Сериализация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и </a:t>
            </a:r>
            <a:r>
              <a:rPr lang="ru-RU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десериализация</a:t>
            </a: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(JSON)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Атрибуты (</a:t>
            </a: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Attribute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en-US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в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Windows Forms</a:t>
            </a:r>
            <a:endParaRPr lang="ru-RU" sz="28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0500" y="0"/>
            <a:ext cx="11760200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 помощью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MonthCalendar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также можно выбрать дату, только в данном случае этот элемент представляет сам календарь, который не надо раскрывать: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700113"/>
            <a:ext cx="3843618" cy="345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Сериализация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и </a:t>
            </a:r>
            <a:r>
              <a:rPr lang="ru-RU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десериализация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(JSON)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7800" y="691338"/>
            <a:ext cx="117983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JSON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JavaScript Object Notation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–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текстовый формат обмена данными, основанный на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Несмотря на происхождение от </a:t>
            </a:r>
            <a:r>
              <a:rPr lang="ru-RU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 считается независимым от языка и может использоваться практически с любым языком программирования.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многих языков существует готовый код для создания и обработки данных в формате JSON.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JSON-текст </a:t>
            </a:r>
            <a:r>
              <a:rPr lang="ru-RU" sz="2400" dirty="0" smtClean="0">
                <a:latin typeface="Bookman Old Style" panose="02050604050505020204" pitchFamily="18" charset="0"/>
              </a:rPr>
              <a:t>состоит из набора </a:t>
            </a:r>
            <a:r>
              <a:rPr lang="ru-RU" sz="2400" dirty="0">
                <a:latin typeface="Bookman Old Style" panose="02050604050505020204" pitchFamily="18" charset="0"/>
              </a:rPr>
              <a:t>пар </a:t>
            </a:r>
            <a:r>
              <a:rPr lang="ru-RU" sz="2400" i="1" dirty="0">
                <a:latin typeface="Bookman Old Style" panose="02050604050505020204" pitchFamily="18" charset="0"/>
              </a:rPr>
              <a:t>ключ: значение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Иван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Ключом </a:t>
            </a:r>
            <a:r>
              <a:rPr lang="ru-RU" sz="2400" dirty="0">
                <a:latin typeface="Bookman Old Style" panose="02050604050505020204" pitchFamily="18" charset="0"/>
              </a:rPr>
              <a:t>может быть только строка </a:t>
            </a:r>
            <a:r>
              <a:rPr lang="ru-RU" sz="2400" dirty="0" smtClean="0">
                <a:latin typeface="Bookman Old Style" panose="02050604050505020204" pitchFamily="18" charset="0"/>
              </a:rPr>
              <a:t>(регистрозависимость</a:t>
            </a:r>
            <a:r>
              <a:rPr lang="ru-RU" sz="2400" dirty="0">
                <a:latin typeface="Bookman Old Style" panose="02050604050505020204" pitchFamily="18" charset="0"/>
              </a:rPr>
              <a:t> не регулируется стандартом, это остаётся на усмотрение программного обеспечения. Как правило, регистр учитывается программами 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имена с буквами в разных регистрах считаются </a:t>
            </a:r>
            <a:r>
              <a:rPr lang="ru-RU" sz="2400" dirty="0" smtClean="0">
                <a:latin typeface="Bookman Old Style" panose="02050604050505020204" pitchFamily="18" charset="0"/>
              </a:rPr>
              <a:t>разными).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07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65100" y="157938"/>
            <a:ext cx="117983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Повторяющиеся </a:t>
            </a:r>
            <a:r>
              <a:rPr lang="ru-RU" sz="2400" dirty="0">
                <a:latin typeface="Bookman Old Style" panose="02050604050505020204" pitchFamily="18" charset="0"/>
              </a:rPr>
              <a:t>имена ключей допустимы, но не рекомендуются стандартом; обработка таких ситуаций происходит на усмотрение программного обеспечения, возможные варианты 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учитывать только первый такой ключ, учитывать только последний такой ключ, генерировать ошибку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качестве значений в JSON могут быть использованы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записи – пары </a:t>
            </a:r>
            <a:r>
              <a:rPr lang="ru-RU" sz="2400" dirty="0" err="1">
                <a:latin typeface="Bookman Old Style" panose="02050604050505020204" pitchFamily="18" charset="0"/>
              </a:rPr>
              <a:t>ключ:значение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заключённые </a:t>
            </a:r>
            <a:r>
              <a:rPr lang="ru-RU" sz="2400" dirty="0">
                <a:latin typeface="Bookman Old Style" panose="02050604050505020204" pitchFamily="18" charset="0"/>
              </a:rPr>
              <a:t>в фигурные скобки «{ }».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массивы </a:t>
            </a:r>
            <a:r>
              <a:rPr lang="ru-RU" sz="2400" dirty="0">
                <a:latin typeface="Bookman Old Style" panose="02050604050505020204" pitchFamily="18" charset="0"/>
              </a:rPr>
              <a:t>(одномерный) –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это упорядоченное множество </a:t>
            </a:r>
            <a:r>
              <a:rPr lang="ru-RU" sz="2400" dirty="0" smtClean="0">
                <a:latin typeface="Bookman Old Style" panose="02050604050505020204" pitchFamily="18" charset="0"/>
              </a:rPr>
              <a:t>значений в квадратны</a:t>
            </a:r>
            <a:r>
              <a:rPr lang="ru-RU" sz="2400" dirty="0">
                <a:latin typeface="Bookman Old Style" panose="02050604050505020204" pitchFamily="18" charset="0"/>
              </a:rPr>
              <a:t>х</a:t>
            </a:r>
            <a:r>
              <a:rPr lang="ru-RU" sz="2400" dirty="0" smtClean="0">
                <a:latin typeface="Bookman Old Style" panose="02050604050505020204" pitchFamily="18" charset="0"/>
              </a:rPr>
              <a:t> скобках </a:t>
            </a:r>
            <a:r>
              <a:rPr lang="ru-RU" sz="2400" dirty="0">
                <a:latin typeface="Bookman Old Style" panose="02050604050505020204" pitchFamily="18" charset="0"/>
              </a:rPr>
              <a:t>«[ ]».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числа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smtClean="0">
                <a:latin typeface="Bookman Old Style" panose="02050604050505020204" pitchFamily="18" charset="0"/>
              </a:rPr>
              <a:t>целые </a:t>
            </a:r>
            <a:r>
              <a:rPr lang="ru-RU" sz="2400" dirty="0">
                <a:latin typeface="Bookman Old Style" panose="02050604050505020204" pitchFamily="18" charset="0"/>
              </a:rPr>
              <a:t>или </a:t>
            </a:r>
            <a:r>
              <a:rPr lang="ru-RU" sz="2400" dirty="0" smtClean="0">
                <a:latin typeface="Bookman Old Style" panose="02050604050505020204" pitchFamily="18" charset="0"/>
              </a:rPr>
              <a:t>вещественные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литералы </a:t>
            </a:r>
            <a:r>
              <a:rPr lang="ru-RU" sz="2400" dirty="0" err="1" smtClean="0">
                <a:latin typeface="Bookman Old Style" panose="02050604050505020204" pitchFamily="18" charset="0"/>
              </a:rPr>
              <a:t>true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строка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54000" y="139700"/>
            <a:ext cx="11798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данных в формате 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json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Иван"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Иванов"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address"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streetAddress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Московское ш., 101, кв.101"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city"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Ленинград"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postalCode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101101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phoneNumbers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"812 123-1234"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"916 123-4567"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}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90500" y="386538"/>
            <a:ext cx="117983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Сериализация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это процесс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преобразования объекта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 поток байтов (в нашем случае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 строку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 для сохранения или передачи в память, базу данных или файл. Эта операция предназначена для того, чтобы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сохранить состояния объекта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последующего воссоздания при необходимости. Обратный процесс называется </a:t>
            </a: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десериализацией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Например, мы хотим создать объект типа </a:t>
            </a:r>
            <a:r>
              <a:rPr lang="en-US" sz="2400" dirty="0" smtClean="0"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сохранить его в файл, чтобы потом можно было загрузить с заполненными данными. 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7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261257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pPr lvl="4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4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4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salary)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Salary =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913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2229" y="4915"/>
            <a:ext cx="11669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начала нужно скачать с помощью 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NuGet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пакетов библиотеку </a:t>
            </a:r>
            <a:r>
              <a:rPr lang="en-US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Newtonsoft.JSON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28" y="1562872"/>
            <a:ext cx="10755086" cy="41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800" y="0"/>
            <a:ext cx="1149531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Создаем объект сотрудника, и </a:t>
            </a:r>
            <a:r>
              <a:rPr lang="ru-RU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сериализуем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в строку формата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JSON,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далее сохраняем в файл стандартным способом: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"John"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"Black"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3000);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JsonConvert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.SerializeObject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(employee);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.WriteAllText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file.json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ru-RU" sz="2400" dirty="0"/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данном случае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сериализуются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все публичные поля и свойства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!</a:t>
            </a:r>
            <a:endParaRPr lang="ru-RU" sz="24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десериализации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(получения объекта из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JSON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строки) нужно: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=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JsonConvert</a:t>
            </a:r>
            <a:r>
              <a:rPr lang="en-US" sz="2400" dirty="0" err="1" smtClean="0">
                <a:highlight>
                  <a:srgbClr val="FFFFFF"/>
                </a:highlight>
                <a:latin typeface="Cascadia Mono" panose="020B0609020000020004" pitchFamily="49" charset="0"/>
              </a:rPr>
              <a:t>.DeserializeObject</a:t>
            </a:r>
            <a:r>
              <a:rPr lang="en-US" sz="2400" dirty="0" smtClean="0"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13553" y="141502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Полученный файл:</a:t>
            </a: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файл можно открыть любым текстовым редактором, также удобно использовать </a:t>
            </a:r>
            <a:r>
              <a:rPr lang="en-US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VisualStudio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или 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Notepad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++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88" y="847463"/>
            <a:ext cx="2020047" cy="87353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b="7010"/>
          <a:stretch/>
        </p:blipFill>
        <p:spPr>
          <a:xfrm>
            <a:off x="4437566" y="331694"/>
            <a:ext cx="7252410" cy="364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Атрибуты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на примере </a:t>
            </a:r>
            <a:r>
              <a:rPr lang="ru-RU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сериализации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и десериализации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04800" y="691338"/>
            <a:ext cx="1150982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C# атрибуты представляют собой классы, наследующие от базового класса </a:t>
            </a:r>
            <a:r>
              <a:rPr lang="ru-RU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Attribute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Они предоставляют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специальные инструменты, которые позволяют встраивать в сборку дополнительные метаданные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Атрибуты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указываются в квадратных скобках, над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классом, методом,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полем или свойством.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Имя атрибута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</a:t>
            </a:r>
            <a:endParaRPr lang="ru-RU" sz="2400" dirty="0" smtClean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Имя 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атрибута</a:t>
            </a:r>
            <a:r>
              <a:rPr lang="ru-RU" sz="2400" dirty="0" smtClean="0">
                <a:highlight>
                  <a:srgbClr val="FFFFFF"/>
                </a:highlight>
                <a:latin typeface="Cascadia Mono" panose="020B0609020000020004" pitchFamily="49" charset="0"/>
              </a:rPr>
              <a:t>(Свойство = </a:t>
            </a:r>
            <a:r>
              <a:rPr lang="ru-RU" sz="2400" dirty="0" err="1" smtClean="0">
                <a:highlight>
                  <a:srgbClr val="FFFFFF"/>
                </a:highlight>
                <a:latin typeface="Cascadia Mono" panose="020B0609020000020004" pitchFamily="49" charset="0"/>
              </a:rPr>
              <a:t>значение_свойства</a:t>
            </a:r>
            <a:r>
              <a:rPr lang="ru-RU" sz="2400" dirty="0" smtClean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</a:t>
            </a:r>
            <a:endParaRPr lang="ru-RU" sz="2400" dirty="0" smtClean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Имя 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атрибута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Method</a:t>
            </a:r>
            <a:r>
              <a:rPr lang="en-US" sz="2400" dirty="0" smtClean="0"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endParaRPr lang="ru-RU" sz="24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0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Дата и время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66700" y="691338"/>
            <a:ext cx="117221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работы с датами и временем в .NET предназначена структура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DateTime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Она представляет дату и время от 00:00:00 1 января 0001 года до 23:59:59 31 декабря 9999 года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01.01.0001 0:00:00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date1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(2015, 7, 20, 18, 30, 25);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год - месяц - день - час - минута – секунда</a:t>
            </a:r>
            <a:endParaRPr lang="en-US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(date1);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18:30:25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DateTime.UtcNow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DateTime.Today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31785" b="7323"/>
          <a:stretch/>
        </p:blipFill>
        <p:spPr>
          <a:xfrm>
            <a:off x="8643985" y="4419600"/>
            <a:ext cx="3548015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75770" y="0"/>
            <a:ext cx="1164045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Чтобы явно указать,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что объект можно </a:t>
            </a: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сериализовать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нужно использовать </a:t>
            </a:r>
            <a:r>
              <a:rPr lang="en-US" sz="2400" dirty="0"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Serializable</a:t>
            </a:r>
            <a:r>
              <a:rPr lang="en-US" sz="2400" dirty="0" smtClean="0">
                <a:latin typeface="Cascadia Mono" panose="020B0609020000020004" pitchFamily="49" charset="0"/>
              </a:rPr>
              <a:t>]</a:t>
            </a:r>
            <a:endParaRPr lang="ru-RU" sz="2400" dirty="0" smtClean="0"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Чтобы задать имена у данных в файле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JSON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(и не только) можно использовать </a:t>
            </a:r>
            <a:r>
              <a:rPr lang="en-US" sz="2400" dirty="0" smtClean="0"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DataContract</a:t>
            </a:r>
            <a:r>
              <a:rPr lang="en-US" sz="2400" dirty="0" smtClean="0">
                <a:latin typeface="Cascadia Mono" panose="020B0609020000020004" pitchFamily="49" charset="0"/>
              </a:rPr>
              <a:t>]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перед именем класса, </a:t>
            </a:r>
            <a:r>
              <a:rPr lang="en-US" sz="2400" dirty="0" smtClean="0"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DataMember</a:t>
            </a:r>
            <a:r>
              <a:rPr lang="en-US" sz="2400" dirty="0" smtClean="0">
                <a:latin typeface="Cascadia Mono" panose="020B0609020000020004" pitchFamily="49" charset="0"/>
              </a:rPr>
              <a:t>]</a:t>
            </a:r>
            <a:r>
              <a:rPr lang="ru-RU" sz="2400" dirty="0" smtClean="0"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у полей и свойств.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Чтобы отметить нужный конструктор для десериализации, нужно использовать атрибут</a:t>
            </a:r>
            <a:r>
              <a:rPr lang="ru-RU" sz="2400" dirty="0" smtClean="0">
                <a:latin typeface="Cascadia Mono" panose="020B0609020000020004" pitchFamily="49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JsonConstructor</a:t>
            </a:r>
            <a:r>
              <a:rPr lang="en-US" sz="2400" dirty="0" smtClean="0">
                <a:latin typeface="Cascadia Mono" panose="020B0609020000020004" pitchFamily="49" charset="0"/>
              </a:rPr>
              <a:t>]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при этом имена переменных в конструкторе должны совпадать с именами соответствующих полей и свойств (без учета регистра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55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449944" y="0"/>
            <a:ext cx="1340394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 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DataContract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highlight>
                  <a:srgbClr val="FFFFFF"/>
                </a:highlight>
                <a:latin typeface="Cascadia Mono" panose="020B0609020000020004" pitchFamily="49" charset="0"/>
              </a:rPr>
              <a:t>(Name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Фамилия"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Зарплата"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JsonConstructor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salary)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Salary =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336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1159935"/>
            <a:ext cx="9121140" cy="517990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112520" y="448717"/>
            <a:ext cx="9121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Видим, что названия полей теперь русифицированы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8342" y="0"/>
            <a:ext cx="114808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сериализации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объекта класса, содержащего внутри себя другие классы:</a:t>
            </a:r>
            <a:endParaRPr lang="ru-RU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Serializable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DataContract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Директор"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Director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Сотрудники"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Employees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JsonConstructor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director,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employees)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Director = director;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Employees = employees;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2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9828" t="12374" b="32623"/>
          <a:stretch/>
        </p:blipFill>
        <p:spPr>
          <a:xfrm>
            <a:off x="0" y="0"/>
            <a:ext cx="5541255" cy="55930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9920" t="67042"/>
          <a:stretch/>
        </p:blipFill>
        <p:spPr>
          <a:xfrm>
            <a:off x="6118860" y="3180043"/>
            <a:ext cx="6073141" cy="36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1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91338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 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представляет собой обозреватель свойств объекта, его можно было видеть при работе со свойствами элементов в 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WindowsForm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16" y="1919060"/>
            <a:ext cx="4277322" cy="484890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28954"/>
          <a:stretch/>
        </p:blipFill>
        <p:spPr>
          <a:xfrm>
            <a:off x="5085641" y="1829022"/>
            <a:ext cx="6341940" cy="49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19314" y="157938"/>
            <a:ext cx="116404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Рассмотрим основные атрибуты: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ReadOnly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- можно ли редактировать данное свойство или поле,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Browsable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- отображается ли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свойство в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Category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– категория для группировки,</a:t>
            </a:r>
          </a:p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Description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– описание, отображается внизу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DisplayName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имя, отображаемое в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5150" y="3273515"/>
            <a:ext cx="1073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450850" y="950319"/>
            <a:ext cx="8705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1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90286" y="117693"/>
            <a:ext cx="116622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Рассмотрим работу с данным элементом на примере редактирования объекта из прошлого примера (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Employee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Добавим атрибуты каждому свойству:</a:t>
            </a:r>
          </a:p>
          <a:p>
            <a:pPr algn="just"/>
            <a:endParaRPr lang="en-US" sz="2400" dirty="0" smtClean="0"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Browsable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Category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ФИО"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Description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"Имя, используйте только буквы"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DisplayName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algn="just"/>
            <a:endParaRPr lang="en-US" sz="2400" dirty="0">
              <a:latin typeface="Cascadia Mono" panose="020B06090200000200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Первые 2 атрибута не обязательно добавлять, по умолчанию свойства и поля можно редактировать и они отображаются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автоматически, если они имеют модификатор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public.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5150" y="3273515"/>
            <a:ext cx="1073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450850" y="950319"/>
            <a:ext cx="8705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5324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Serializable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DataContract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Browsable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Category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ФИО"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Description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"Имя, используйте только буквы"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DisplayName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Browsable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Category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ФИО"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Description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"Фамилия, используйте только буквы"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DisplayName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Фамилия"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Фамилия"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57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4000" y="243512"/>
            <a:ext cx="1168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Browsable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Category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Зарплата"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Description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"Зарплата, используйте только цифры"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DisplayName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Зарплата"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Зарплата"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JsonConstructor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Salary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salary;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900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54000" y="0"/>
            <a:ext cx="11557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Операции с </a:t>
            </a:r>
            <a:r>
              <a:rPr lang="en-US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DateTime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Add(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TimeSpan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дате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значение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TimeSpanAddDays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(double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текущей дате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дни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AddHours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(double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текущей дате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часы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AddMinutes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(double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текущей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дате минуты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AddMonths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текущей дате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месяцы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AddYears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текущей дате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годы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3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75771" y="0"/>
            <a:ext cx="11625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Чтобы отобразить объект в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нужно использовать свойство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SelectedObject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"John"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"Black"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3000);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propertyGrid1.SelectedObject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employee;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69" y="1938992"/>
            <a:ext cx="5114861" cy="49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28600" y="110571"/>
            <a:ext cx="120931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date1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(2015, 7, 20, 18, 30, 25);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18:30:25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(date1.AddHours(3));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21:30:25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date2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(2015, 7, 20, 15, 30, 25);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15:30:25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(date1.Subtract(date2));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03:00:00</a:t>
            </a:r>
            <a:endParaRPr lang="ru-RU" sz="2400" dirty="0"/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59" y="2998843"/>
            <a:ext cx="3610282" cy="22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1300" y="0"/>
            <a:ext cx="11607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Форматирования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дат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400" dirty="0" smtClean="0"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date1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(2015, 7, 20, 18, 30, 25);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(date1.ToLocalTime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21:30:25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(date1.ToUniversalTime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15:30:25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(date1.ToLongDateString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июля 2015 г.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(date1.ToShortDateString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(date1.ToLongTimeString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18:30:25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(date1.ToShortTimeString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18:30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420" y="3046988"/>
            <a:ext cx="3471219" cy="376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0500" y="0"/>
            <a:ext cx="11760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работы с датами в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Windows Forms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имеются элементы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DateTimePicker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MonthCalendar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DateTimePicker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раскрывающийся по нажатию календарь, в котором можно выбрать дату. собой элемент, который с помощью перемещения ползунка позволяет вводить числовые значения.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862322"/>
            <a:ext cx="3984993" cy="383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0500" y="0"/>
            <a:ext cx="11760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dateTimePicker.Format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DateTimePickerFormat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dateTimePicker.ValueChanged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dateTimePicker1_ValueChanged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dateTimePicker1_ValueChanged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sender,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label.Text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 выбрали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dateTimePicker.Value.ToLongTimeString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0500" y="0"/>
            <a:ext cx="11760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работы с датами в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Windows Forms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имеются элементы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DateTimePicker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MonthCalendar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DateTimePicker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раскрывающийся по нажатию календарь, в котором можно выбрать дату. собой элемент, который с помощью перемещения ползунка позволяет вводить числовые значения.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862322"/>
            <a:ext cx="3984993" cy="383848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276165" y="2862322"/>
            <a:ext cx="7674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Свойство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хранит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DateTime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поэтому с ним можно работать как и с любой другой датой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0500" y="0"/>
            <a:ext cx="11760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dateTimePicker.Format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DateTimePickerFormat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dateTimePicker.ValueChanged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dateTimePicker1_ValueChanged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dateTimePicker1_ValueChanged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sender,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label.Text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 выбрали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dateTimePicker.Value.ToLongTimeString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14697</TotalTime>
  <Words>1486</Words>
  <Application>Microsoft Office PowerPoint</Application>
  <PresentationFormat>Широкоэкранный</PresentationFormat>
  <Paragraphs>287</Paragraphs>
  <Slides>30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3 семестр Лекция 4.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895</cp:revision>
  <dcterms:modified xsi:type="dcterms:W3CDTF">2025-05-02T14:13:46Z</dcterms:modified>
</cp:coreProperties>
</file>