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9"/>
  </p:notesMasterIdLst>
  <p:sldIdLst>
    <p:sldId id="273" r:id="rId2"/>
    <p:sldId id="1147" r:id="rId3"/>
    <p:sldId id="1146" r:id="rId4"/>
    <p:sldId id="1148" r:id="rId5"/>
    <p:sldId id="1156" r:id="rId6"/>
    <p:sldId id="1157" r:id="rId7"/>
    <p:sldId id="1158" r:id="rId8"/>
    <p:sldId id="1159" r:id="rId9"/>
    <p:sldId id="1160" r:id="rId10"/>
    <p:sldId id="1161" r:id="rId11"/>
    <p:sldId id="1162" r:id="rId12"/>
    <p:sldId id="1163" r:id="rId13"/>
    <p:sldId id="1164" r:id="rId14"/>
    <p:sldId id="1165" r:id="rId15"/>
    <p:sldId id="1166" r:id="rId16"/>
    <p:sldId id="1167" r:id="rId17"/>
    <p:sldId id="1168" r:id="rId18"/>
    <p:sldId id="1169" r:id="rId19"/>
    <p:sldId id="1170" r:id="rId20"/>
    <p:sldId id="1171" r:id="rId21"/>
    <p:sldId id="1172" r:id="rId22"/>
    <p:sldId id="1173" r:id="rId23"/>
    <p:sldId id="1174" r:id="rId24"/>
    <p:sldId id="1175" r:id="rId25"/>
    <p:sldId id="1177" r:id="rId26"/>
    <p:sldId id="1176" r:id="rId27"/>
    <p:sldId id="1178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26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05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714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873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215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95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69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78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61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739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80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61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8854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456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8039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60021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21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2237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429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94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7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745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Обратите внимание, что в данном случае мы получаем только все публичные компоненты класса, и нам не выводится информация о приватной переменной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name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для свойства выводятся методы доступа - геттер (здесь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get_Age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и сеттер (здесь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set_Age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Третий момент, который надо отметить, что по умолчанию мы получаем весь функционал, в том числе унаследованный от базовых классов (в данном случае функционал базового класса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Object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0004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96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131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5.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Рефлексия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Исследование типов, методов, сборок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Позднее связывание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Создание плагина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информации о </a:t>
            </a:r>
            <a:r>
              <a:rPr lang="ru-RU" sz="2400" b="1" dirty="0" smtClean="0">
                <a:latin typeface="Bookman Old Style" panose="02050604050505020204" pitchFamily="18" charset="0"/>
              </a:rPr>
              <a:t>методах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Методы:"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MethodInfo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GetMethods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если метод статический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IsStatic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"static 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если метод виртуальный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IsVirtual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"virtual 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ReturnType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 ()"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r="5935"/>
          <a:stretch/>
        </p:blipFill>
        <p:spPr>
          <a:xfrm>
            <a:off x="8747125" y="219075"/>
            <a:ext cx="3321050" cy="308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252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1999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Определение класса принтера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331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Исследование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параметров метода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метода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GetParameters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можно получить все параметры метода в виде массива объектов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ParameterInfo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times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9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MethodInfo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Printer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GetMethods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ReturnType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("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все параметры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ParameterInfo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method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GetParameters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Код на следующем слайде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")"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42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получаем модификаторы параметра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 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"in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IsOut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"out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ParameterType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modificator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	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если параметр имеет значение по умолчанию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HasDefaultValue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$"={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param</a:t>
            </a:r>
            <a:r>
              <a:rPr lang="en-US" sz="2400" dirty="0" err="1" smtClean="0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DefaultValue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если не последний параметр, добавляем запятую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parameters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Length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1705"/>
            <a:ext cx="6096000" cy="215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3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1999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и изменение значения </a:t>
            </a:r>
            <a:r>
              <a:rPr lang="ru-RU" sz="2400" b="1" dirty="0" smtClean="0">
                <a:latin typeface="Bookman Old Style" panose="02050604050505020204" pitchFamily="18" charset="0"/>
              </a:rPr>
              <a:t>поля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получения одного поля по имени применяется метод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GetField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в который передается имя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поля.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GetField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endParaRPr lang="ru-RU" sz="2400" dirty="0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minAge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-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98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37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приватное поле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GetField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значение поля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Tom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изменяем значение поля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name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SetValue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"Bob"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    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Bob -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37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7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1999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Динамическая загрузка сборок и позднее </a:t>
            </a:r>
            <a:r>
              <a:rPr lang="ru-RU" sz="2400" b="1" dirty="0" smtClean="0">
                <a:latin typeface="Bookman Old Style" panose="02050604050505020204" pitchFamily="18" charset="0"/>
              </a:rPr>
              <a:t>связывание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разработке приложения определяется набор используемых сборок. В проекте указываются ссылки на эти сборки, и во время выполнения приложения они автоматически загружаются при обращении к их функционалу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того, существует возможность </a:t>
            </a:r>
            <a:r>
              <a:rPr lang="ru-RU" sz="2400" b="1" dirty="0">
                <a:latin typeface="Bookman Old Style" panose="02050604050505020204" pitchFamily="18" charset="0"/>
              </a:rPr>
              <a:t>динамической загрузки </a:t>
            </a:r>
            <a:r>
              <a:rPr lang="ru-RU" sz="2400" dirty="0" smtClean="0">
                <a:latin typeface="Bookman Old Style" panose="02050604050505020204" pitchFamily="18" charset="0"/>
              </a:rPr>
              <a:t>сборок</a:t>
            </a:r>
            <a:r>
              <a:rPr lang="ru-RU" sz="2400" dirty="0">
                <a:latin typeface="Bookman Old Style" panose="02050604050505020204" pitchFamily="18" charset="0"/>
              </a:rPr>
              <a:t>, на которые отсутствуют прямые ссылки в проекте. Управление сборками осуществляется с помощью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Assembly</a:t>
            </a:r>
            <a:r>
              <a:rPr lang="ru-RU" sz="2400" dirty="0">
                <a:latin typeface="Bookman Old Style" panose="02050604050505020204" pitchFamily="18" charset="0"/>
              </a:rPr>
              <a:t> из пространства имен </a:t>
            </a:r>
            <a:r>
              <a:rPr lang="ru-RU" sz="2400" b="1" dirty="0" err="1">
                <a:latin typeface="Bookman Old Style" panose="02050604050505020204" pitchFamily="18" charset="0"/>
              </a:rPr>
              <a:t>System.Reflection</a:t>
            </a:r>
            <a:r>
              <a:rPr lang="ru-RU" sz="2400" dirty="0">
                <a:latin typeface="Bookman Old Style" panose="02050604050505020204" pitchFamily="18" charset="0"/>
              </a:rPr>
              <a:t>, который позволяет загружать и анализировать их содержимое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динамической загрузки сборок применяются статические методы </a:t>
            </a:r>
            <a:r>
              <a:rPr lang="ru-RU" sz="2400" dirty="0" err="1">
                <a:latin typeface="Bookman Old Style" panose="02050604050505020204" pitchFamily="18" charset="0"/>
              </a:rPr>
              <a:t>Assembly.Load</a:t>
            </a:r>
            <a:r>
              <a:rPr lang="ru-RU" sz="2400" dirty="0">
                <a:latin typeface="Bookman Old Style" panose="02050604050505020204" pitchFamily="18" charset="0"/>
              </a:rPr>
              <a:t>() и </a:t>
            </a:r>
            <a:r>
              <a:rPr lang="ru-RU" sz="2400" dirty="0" err="1">
                <a:latin typeface="Bookman Old Style" panose="02050604050505020204" pitchFamily="18" charset="0"/>
              </a:rPr>
              <a:t>Assembly.LoadFrom</a:t>
            </a:r>
            <a:r>
              <a:rPr lang="ru-RU" sz="2400" dirty="0" smtClean="0">
                <a:latin typeface="Bookman Old Style" panose="02050604050505020204" pitchFamily="18" charset="0"/>
              </a:rPr>
              <a:t>().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1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Пусть в проекте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MyApp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который компилируется в сборку MyApp.dll, имеется файл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Program.cs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 следующим кодом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"Tom"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$"Hello,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tom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0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507831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 другом проект исследуем сборку MyApp.dll на наличие в ней различных типов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solidFill>
                <a:srgbClr val="000000"/>
              </a:solidFill>
              <a:latin typeface="-apple-system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LoadFrom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"MyApp.dll"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все типы из сборки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MyApp.dll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types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GetTypes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types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8451" y="4445000"/>
            <a:ext cx="8083549" cy="241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587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Рефлексия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654355"/>
            <a:ext cx="12192000" cy="452431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Reflection </a:t>
            </a:r>
            <a:r>
              <a:rPr lang="ru-RU" sz="2400" dirty="0" smtClean="0">
                <a:latin typeface="Bookman Old Style" panose="02050604050505020204" pitchFamily="18" charset="0"/>
              </a:rPr>
              <a:t>(Рефлексия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отражение) </a:t>
            </a:r>
            <a:r>
              <a:rPr lang="ru-RU" sz="2400" dirty="0">
                <a:latin typeface="Bookman Old Style" panose="02050604050505020204" pitchFamily="18" charset="0"/>
              </a:rPr>
              <a:t>— это </a:t>
            </a:r>
            <a:r>
              <a:rPr lang="ru-RU" sz="2400" dirty="0" smtClean="0">
                <a:latin typeface="Bookman Old Style" panose="02050604050505020204" pitchFamily="18" charset="0"/>
              </a:rPr>
              <a:t>механизм, </a:t>
            </a:r>
            <a:r>
              <a:rPr lang="ru-RU" sz="2400" dirty="0">
                <a:latin typeface="Bookman Old Style" panose="02050604050505020204" pitchFamily="18" charset="0"/>
              </a:rPr>
              <a:t>позволяющий </a:t>
            </a:r>
            <a:r>
              <a:rPr lang="ru-RU" sz="2400" dirty="0" smtClean="0">
                <a:latin typeface="Bookman Old Style" panose="02050604050505020204" pitchFamily="18" charset="0"/>
              </a:rPr>
              <a:t>исследовать сборки, типы, интерфейсы, методы </a:t>
            </a:r>
            <a:r>
              <a:rPr lang="ru-RU" sz="2400" dirty="0">
                <a:latin typeface="Bookman Old Style" panose="02050604050505020204" pitchFamily="18" charset="0"/>
              </a:rPr>
              <a:t>с их параметрами, </a:t>
            </a:r>
            <a:r>
              <a:rPr lang="ru-RU" sz="2400" dirty="0" smtClean="0">
                <a:latin typeface="Bookman Old Style" panose="02050604050505020204" pitchFamily="18" charset="0"/>
              </a:rPr>
              <a:t>поля, свойства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ru-RU" sz="2400" dirty="0" smtClean="0">
                <a:latin typeface="Bookman Old Style" panose="02050604050505020204" pitchFamily="18" charset="0"/>
              </a:rPr>
              <a:t>события </a:t>
            </a:r>
            <a:r>
              <a:rPr lang="ru-RU" sz="2400" dirty="0">
                <a:latin typeface="Bookman Old Style" panose="02050604050505020204" pitchFamily="18" charset="0"/>
              </a:rPr>
              <a:t>путем получения информации, описывающей их структуру. Эта информация хранится в метаданных сборки и получить ее можно, используя предназначенные для этого объекты и методы API отражения. Она может потребоваться как просто для получения метаданных об интересуемых объектах, так и для генерации используемого их кода в момент работы </a:t>
            </a:r>
            <a:r>
              <a:rPr lang="ru-RU" sz="2400" dirty="0" smtClean="0">
                <a:latin typeface="Bookman Old Style" panose="02050604050505020204" pitchFamily="18" charset="0"/>
              </a:rPr>
              <a:t>приложения.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Как видно из вывода, полное название сборки: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MyApp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Version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=1.0.0.0,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Culture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neutral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PublicKeyToken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=</a:t>
            </a:r>
            <a:r>
              <a:rPr lang="ru-RU" sz="2400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null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А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сама сборка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MyApp.dll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содержит пять типов - кроме класса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определяемого класса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Program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добавляется еще три автоматически генерируемых класса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 smtClean="0">
                <a:solidFill>
                  <a:srgbClr val="000000"/>
                </a:solidFill>
                <a:latin typeface="Bookman Old Style" panose="02050604050505020204" pitchFamily="18" charset="0"/>
              </a:rPr>
              <a:t>Load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() действует аналогично, только в качестве его параметра передается дружественное имя сборки, которое нередко совпадает с именем приложения: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MyApp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Получив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все типы сборки с помощью метода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GetTypes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(), мы опять же можем применить к каждому типу все те методы, которые были рассмотрены в прошлой теме.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1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Позднее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связывание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 помощью динамической загрузки мы можем реализовать технологию позднего связывания. 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Позднее связывание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позволяет создавать экземпляры некоторого типа, а также использовать его во время выполнения приложения.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Использование позднего связывания менее безопасно в том плане, что при жестком кодировании всех типов (ранее связывание) на этапе компиляции мы можем отследить многие ошибки. В то же время позднее связывание позволяет создавать расширяемые приложения, когда дополнительный функционал программы неизвестен, и его могут разработать и подключить сторонние разработчики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0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динамически загрузим сборку и вызовем у ней некоторый метод. Допустим, загружаемая сборка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MyApp.exe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представляет следующую программу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Program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Квадрат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равен 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6464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Теперь динамически подключим сборку с этой программой в другой программе и вызовем ее методы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LoadFrom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"MyApp.dll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ссылку на исследуемую сборку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asm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"Program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получаем тип - класс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Program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получаем метод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Square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MethodInfo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GetMethod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"Square"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вызываем метод, передаем ему значения для параметров и получаем результат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Invoke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});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49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380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?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result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square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?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Invoke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{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Здесь первый параметр представляет объект, для которого вызывается метод, а второй - набор параметров в виде массива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[]. Однако поскольку вызываемый метод - статический и не относится к какому-то определенному объекту, то первым аргументом в метод передается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Так как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Square</a:t>
            </a:r>
            <a:r>
              <a:rPr lang="ru-RU" sz="2400" dirty="0">
                <a:latin typeface="Bookman Old Style" panose="02050604050505020204" pitchFamily="18" charset="0"/>
              </a:rPr>
              <a:t> возвращает некоторое значение, то мы можем его получить из метода в виде объекта типа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Если бы метод не принимал параметров, то вместо массива объектов использовалось бы значение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dirty="0">
                <a:latin typeface="Bookman Old Style" panose="02050604050505020204" pitchFamily="18" charset="0"/>
              </a:rPr>
              <a:t>: </a:t>
            </a:r>
            <a:r>
              <a:rPr lang="ru-RU" sz="2400" b="1" dirty="0" err="1">
                <a:latin typeface="Bookman Old Style" panose="02050604050505020204" pitchFamily="18" charset="0"/>
              </a:rPr>
              <a:t>method.Invoke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b="1" dirty="0">
                <a:latin typeface="Bookman Old Style" panose="02050604050505020204" pitchFamily="18" charset="0"/>
              </a:rPr>
              <a:t>, </a:t>
            </a:r>
            <a:r>
              <a:rPr lang="ru-RU" sz="2400" b="1" dirty="0" err="1">
                <a:latin typeface="Bookman Old Style" panose="02050604050505020204" pitchFamily="18" charset="0"/>
              </a:rPr>
              <a:t>null</a:t>
            </a:r>
            <a:r>
              <a:rPr lang="ru-RU" sz="2400" b="1" dirty="0">
                <a:latin typeface="Bookman Old Style" panose="02050604050505020204" pitchFamily="18" charset="0"/>
              </a:rPr>
              <a:t>)</a:t>
            </a:r>
            <a:endParaRPr lang="en-US" sz="2400" b="1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5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Ключевую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роль в позднем связывании играет класс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System.Activator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. С помощью его статического метода 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Activator.CreateInstance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 можно создавать экземпляры заданного типа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создания плагина с использованием позднего связывания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Плаги́н</a:t>
            </a:r>
            <a:r>
              <a:rPr lang="ru-RU" sz="2400" dirty="0">
                <a:latin typeface="Bookman Old Style" panose="02050604050505020204" pitchFamily="18" charset="0"/>
              </a:rPr>
              <a:t> 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plug-in</a:t>
            </a:r>
            <a:r>
              <a:rPr lang="ru-RU" sz="2400" dirty="0">
                <a:latin typeface="Bookman Old Style" panose="02050604050505020204" pitchFamily="18" charset="0"/>
              </a:rPr>
              <a:t>, от </a:t>
            </a:r>
            <a:r>
              <a:rPr lang="ru-RU" sz="2400" i="1" dirty="0" err="1">
                <a:latin typeface="Bookman Old Style" panose="02050604050505020204" pitchFamily="18" charset="0"/>
              </a:rPr>
              <a:t>plug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latin typeface="Bookman Old Style" panose="02050604050505020204" pitchFamily="18" charset="0"/>
              </a:rPr>
              <a:t>in</a:t>
            </a:r>
            <a:r>
              <a:rPr lang="ru-RU" sz="2400" dirty="0">
                <a:latin typeface="Bookman Old Style" panose="02050604050505020204" pitchFamily="18" charset="0"/>
              </a:rPr>
              <a:t> «подключать») — независимо компилируемый программный модуль, динамически подключаемый к основной программе и предназначенный для расширения и/или использования её возможностей. Плагины обычно выполняются в виде библиотек общего 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3583705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190500"/>
            <a:ext cx="12192000" cy="6555641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Сначала </a:t>
            </a: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создадим интерфейс для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плагинов:</a:t>
            </a: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 startAt="2"/>
              <a:tabLst>
                <a:tab pos="457200" algn="l"/>
              </a:tabLs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Затем создадим класс плагина, который реализует этот 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интерфейс: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endParaRPr lang="ru-RU" dirty="0" smtClean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MyPlugin.cs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MyPlugin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MyPlugin</a:t>
            </a:r>
            <a:r>
              <a:rPr lang="en-US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executed!"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  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11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marL="457200" lvl="0" indent="-457200" algn="just">
              <a:spcAft>
                <a:spcPts val="0"/>
              </a:spcAft>
              <a:buFont typeface="+mj-lt"/>
              <a:buAutoNum type="arabicPeriod" startAt="3"/>
              <a:tabLst>
                <a:tab pos="457200" algn="l"/>
              </a:tabLst>
            </a:pPr>
            <a:r>
              <a:rPr lang="ru-RU" sz="2400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Теперь создадим основной класс, который будет загружать сборку плагина и вызывать метод </a:t>
            </a:r>
            <a:r>
              <a:rPr lang="ru-RU" sz="2400" dirty="0" err="1">
                <a:latin typeface="Bookman Old Style" panose="02050604050505020204" pitchFamily="18" charset="0"/>
                <a:ea typeface="Times New Roman" panose="02020603050405020304" pitchFamily="18" charset="0"/>
              </a:rPr>
              <a:t>Execute</a:t>
            </a:r>
            <a:r>
              <a:rPr lang="ru-RU" sz="2400" dirty="0" smtClean="0">
                <a:latin typeface="Bookman Old Style" panose="02050604050505020204" pitchFamily="18" charset="0"/>
                <a:ea typeface="Times New Roman" panose="020206030504050203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  <a:ea typeface="Times New Roman" panose="02020603050405020304" pitchFamily="18" charset="0"/>
            </a:endParaRPr>
          </a:p>
          <a:p>
            <a:r>
              <a:rPr lang="ru-RU" sz="2400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string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pluginPath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"MyPlugin.dll</a:t>
            </a:r>
            <a:r>
              <a:rPr lang="ru-RU" sz="2400" dirty="0" smtClean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"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;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// Путь к сборке </a:t>
            </a: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плагина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 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Загружаем сборку плагина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Assembly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pluginAssembly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Assembly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LoadFrom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pluginPath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Ищем типы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,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реализующие интерфейс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err="1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pluginAssembly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GetTypes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AF00D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if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IsAssignableFrom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 smtClean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1"/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&amp;&amp;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 err="1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IsInterface</a:t>
            </a:r>
            <a:endParaRPr lang="ru-RU" sz="2400" dirty="0" smtClean="0">
              <a:solidFill>
                <a:srgbClr val="001080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lvl="1"/>
            <a:r>
              <a:rPr lang="ru-RU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&amp;&amp;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!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IsAbstract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{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Создаем экземпляр плагина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pluginInstance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</a:t>
            </a: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							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IPlugin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</a:t>
            </a:r>
            <a:r>
              <a:rPr lang="en-US" sz="2400" dirty="0" err="1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Activator</a:t>
            </a:r>
            <a:r>
              <a:rPr lang="en-US" sz="2400" dirty="0" err="1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CreateInstance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);</a:t>
            </a:r>
            <a:endParaRPr lang="ru-RU" sz="2400" dirty="0">
              <a:solidFill>
                <a:srgbClr val="3B3B3B"/>
              </a:solidFill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r>
              <a:rPr lang="ru-RU" sz="2400" dirty="0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	</a:t>
            </a:r>
            <a:r>
              <a:rPr lang="en-US" sz="2400" dirty="0" err="1" smtClean="0">
                <a:solidFill>
                  <a:srgbClr val="00108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pluginInstance</a:t>
            </a:r>
            <a:r>
              <a:rPr lang="en-US" sz="2400" dirty="0" err="1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r>
              <a:rPr lang="en-US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();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	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Вызываем метод</a:t>
            </a:r>
            <a:r>
              <a:rPr lang="en-US" sz="2400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Execute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	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400" dirty="0" smtClean="0">
                <a:solidFill>
                  <a:srgbClr val="3B3B3B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553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912250"/>
          </a:xfrm>
          <a:prstGeom prst="rect">
            <a:avLst/>
          </a:prstGeom>
        </p:spPr>
        <p:txBody>
          <a:bodyPr wrap="square" lIns="360000" tIns="468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Примеры применения рефлексии: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Создание фильтра по свойствам </a:t>
            </a:r>
            <a:r>
              <a:rPr lang="ru-RU" sz="2400" i="1" dirty="0" smtClean="0">
                <a:latin typeface="Bookman Old Style" panose="02050604050505020204" pitchFamily="18" charset="0"/>
              </a:rPr>
              <a:t>(цена, бренд, название и т.д.)</a:t>
            </a:r>
            <a:r>
              <a:rPr lang="ru-RU" sz="2400" dirty="0" smtClean="0">
                <a:latin typeface="Bookman Old Style" panose="02050604050505020204" pitchFamily="18" charset="0"/>
              </a:rPr>
              <a:t> класса. </a:t>
            </a:r>
            <a:r>
              <a:rPr lang="ru-RU" sz="2400" i="1" dirty="0" smtClean="0">
                <a:latin typeface="Bookman Old Style" panose="02050604050505020204" pitchFamily="18" charset="0"/>
              </a:rPr>
              <a:t>Без использования рефлексии необходимо будет вручную прописать каждый фильтр.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Сериализация</a:t>
            </a:r>
            <a:r>
              <a:rPr lang="ru-RU" sz="2400" dirty="0" smtClean="0">
                <a:latin typeface="Bookman Old Style" panose="02050604050505020204" pitchFamily="18" charset="0"/>
              </a:rPr>
              <a:t>/</a:t>
            </a:r>
            <a:r>
              <a:rPr lang="ru-RU" sz="2400" dirty="0" err="1" smtClean="0">
                <a:latin typeface="Bookman Old Style" panose="02050604050505020204" pitchFamily="18" charset="0"/>
              </a:rPr>
              <a:t>десериализация</a:t>
            </a:r>
            <a:r>
              <a:rPr lang="ru-RU" sz="2400" dirty="0" smtClean="0">
                <a:latin typeface="Bookman Old Style" panose="02050604050505020204" pitchFamily="18" charset="0"/>
              </a:rPr>
              <a:t> данных. </a:t>
            </a:r>
            <a:r>
              <a:rPr lang="ru-RU" sz="2400" i="1" dirty="0" smtClean="0">
                <a:latin typeface="Bookman Old Style" panose="02050604050505020204" pitchFamily="18" charset="0"/>
              </a:rPr>
              <a:t>Например, в </a:t>
            </a:r>
            <a:r>
              <a:rPr lang="en-US" sz="2400" i="1" dirty="0" smtClean="0">
                <a:latin typeface="Bookman Old Style" panose="02050604050505020204" pitchFamily="18" charset="0"/>
              </a:rPr>
              <a:t>JSON</a:t>
            </a:r>
            <a:r>
              <a:rPr lang="ru-RU" sz="2400" i="1" dirty="0" smtClean="0">
                <a:latin typeface="Bookman Old Style" panose="02050604050505020204" pitchFamily="18" charset="0"/>
              </a:rPr>
              <a:t>. Заранее неизвестно, что находится в классе и чтобы не писать конвертер для каждого класса можно использовать рефлексию.</a:t>
            </a:r>
            <a:endParaRPr lang="ru-RU" sz="2400" i="1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Автоматизация тестирования. </a:t>
            </a:r>
            <a:r>
              <a:rPr lang="ru-RU" sz="2400" i="1" dirty="0" smtClean="0">
                <a:latin typeface="Bookman Old Style" panose="02050604050505020204" pitchFamily="18" charset="0"/>
              </a:rPr>
              <a:t>Автоматический вызов тестовых методов на основе определённых атрибутов.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latin typeface="Bookman Old Style" panose="02050604050505020204" pitchFamily="18" charset="0"/>
              </a:rPr>
              <a:t>ORM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>
                <a:latin typeface="Bookman Old Style" panose="02050604050505020204" pitchFamily="18" charset="0"/>
              </a:rPr>
              <a:t>Object-Relational Mapping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системы. </a:t>
            </a:r>
            <a:r>
              <a:rPr lang="ru-RU" sz="2400" i="1" dirty="0" smtClean="0">
                <a:latin typeface="Bookman Old Style" panose="02050604050505020204" pitchFamily="18" charset="0"/>
              </a:rPr>
              <a:t>Сопоставление свойств с таблицами БД.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Плагины и др.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64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</a:t>
            </a:r>
            <a:r>
              <a:rPr lang="ru-RU" sz="2400" b="1" dirty="0" smtClean="0">
                <a:latin typeface="Bookman Old Style" panose="02050604050505020204" pitchFamily="18" charset="0"/>
              </a:rPr>
              <a:t>типа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управлять типом и получать всю информацию о нем, нам надо сперва получить данный тип. Это можно сделать тремя способами: с помощью оператора </a:t>
            </a:r>
            <a:r>
              <a:rPr lang="ru-RU" sz="2400" b="1" dirty="0" err="1">
                <a:latin typeface="Bookman Old Style" panose="02050604050505020204" pitchFamily="18" charset="0"/>
              </a:rPr>
              <a:t>typeof</a:t>
            </a:r>
            <a:r>
              <a:rPr lang="ru-RU" sz="2400" dirty="0">
                <a:latin typeface="Bookman Old Style" panose="02050604050505020204" pitchFamily="18" charset="0"/>
              </a:rPr>
              <a:t>,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GetType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Object</a:t>
            </a:r>
            <a:r>
              <a:rPr lang="ru-RU" sz="2400" dirty="0">
                <a:latin typeface="Bookman Old Style" panose="02050604050505020204" pitchFamily="18" charset="0"/>
              </a:rPr>
              <a:t> и применяя статический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Type.GetType</a:t>
            </a:r>
            <a:r>
              <a:rPr lang="ru-RU" sz="2400" b="1" dirty="0" smtClean="0"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PeopleTypes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краткое имя типа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$"Full Name: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FullName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полное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имя типа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$"Namespace: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 </a:t>
            </a:r>
          </a:p>
          <a:p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$"Is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struct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IsValueType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структура?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$"Is class: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IsClass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класс?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267F99"/>
                </a:solidFill>
                <a:latin typeface="Consolas" panose="020B0609020204030204" pitchFamily="49" charset="0"/>
              </a:rPr>
              <a:t>PeopleTypes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5262979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Реализованные интерфейсы:"</a:t>
            </a:r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GetInterfaces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IEater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IMovable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eats"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moves"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30900" y="5145465"/>
            <a:ext cx="62611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IMovable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485900" y="5145465"/>
            <a:ext cx="444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IEater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8461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Получение всех компонентов </a:t>
            </a:r>
            <a:r>
              <a:rPr lang="ru-RU" sz="2400" b="1" dirty="0" smtClean="0">
                <a:latin typeface="Bookman Old Style" panose="02050604050505020204" pitchFamily="18" charset="0"/>
              </a:rPr>
              <a:t>типа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en-US" sz="2400" dirty="0" err="1">
                <a:latin typeface="Bookman Old Style" panose="02050604050505020204" pitchFamily="18" charset="0"/>
              </a:rPr>
              <a:t>GetMembers</a:t>
            </a:r>
            <a:r>
              <a:rPr lang="en-US" sz="2400" dirty="0">
                <a:latin typeface="Bookman Old Style" panose="02050604050505020204" pitchFamily="18" charset="0"/>
              </a:rPr>
              <a:t>() </a:t>
            </a:r>
            <a:r>
              <a:rPr lang="ru-RU" sz="2400" dirty="0">
                <a:latin typeface="Bookman Old Style" panose="02050604050505020204" pitchFamily="18" charset="0"/>
              </a:rPr>
              <a:t>возвращает все доступные компоненты типа в виде объекта </a:t>
            </a:r>
            <a:r>
              <a:rPr lang="en-US" sz="2400" dirty="0" err="1">
                <a:latin typeface="Bookman Old Style" panose="02050604050505020204" pitchFamily="18" charset="0"/>
              </a:rPr>
              <a:t>MemberInfo</a:t>
            </a:r>
            <a:r>
              <a:rPr lang="en-US" sz="2400" dirty="0">
                <a:latin typeface="Bookman Old Style" panose="02050604050505020204" pitchFamily="18" charset="0"/>
              </a:rPr>
              <a:t>. </a:t>
            </a:r>
            <a:r>
              <a:rPr lang="ru-RU" sz="2400" dirty="0">
                <a:latin typeface="Bookman Old Style" panose="02050604050505020204" pitchFamily="18" charset="0"/>
              </a:rPr>
              <a:t>Этот объект позволяет извлечь некоторую информацию о компоненте типа. В частности, некоторые его свойства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Bookman Old Style" panose="02050604050505020204" pitchFamily="18" charset="0"/>
              </a:rPr>
              <a:t>DeclaringType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возвращает полное название типа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>
                <a:latin typeface="Bookman Old Style" panose="02050604050505020204" pitchFamily="18" charset="0"/>
              </a:rPr>
              <a:t>MemberType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возвращает значение из перечисления </a:t>
            </a:r>
            <a:r>
              <a:rPr lang="en-US" sz="2400" dirty="0" err="1">
                <a:latin typeface="Bookman Old Style" panose="02050604050505020204" pitchFamily="18" charset="0"/>
              </a:rPr>
              <a:t>MemberTypes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MemberTypes.Constructor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MemberTypes.Method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MemberTypes.Field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MemberTypes.Event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MemberTypes.Property</a:t>
            </a:r>
            <a:endParaRPr lang="en-US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latin typeface="Bookman Old Style" panose="02050604050505020204" pitchFamily="18" charset="0"/>
              </a:rPr>
              <a:t>MemberTypes.NestedType</a:t>
            </a:r>
            <a:r>
              <a:rPr lang="en-US" sz="2400" dirty="0" smtClean="0">
                <a:latin typeface="Bookman Old Style" panose="02050604050505020204" pitchFamily="18" charset="0"/>
              </a:rPr>
              <a:t>    9. Name</a:t>
            </a:r>
            <a:r>
              <a:rPr lang="en-US" sz="2400" dirty="0">
                <a:latin typeface="Bookman Old Style" panose="02050604050505020204" pitchFamily="18" charset="0"/>
              </a:rPr>
              <a:t>: </a:t>
            </a:r>
            <a:r>
              <a:rPr lang="ru-RU" sz="2400" dirty="0">
                <a:latin typeface="Bookman Old Style" panose="02050604050505020204" pitchFamily="18" charset="0"/>
              </a:rPr>
              <a:t>возвращает название компонента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82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подключаем функционал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рефлексии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MemberInfo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GetMembers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DeclaringType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</a:t>
            </a:r>
            <a:r>
              <a:rPr lang="en-US" sz="2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=&gt;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:{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Age:{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6792" y="2021510"/>
            <a:ext cx="4706565" cy="3812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74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6677662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err="1" smtClean="0">
                <a:latin typeface="Bookman Old Style" panose="02050604050505020204" pitchFamily="18" charset="0"/>
              </a:rPr>
              <a:t>BindingFlags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примере выше использовалась простая форма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GetMembers</a:t>
            </a:r>
            <a:r>
              <a:rPr lang="ru-RU" sz="2400" dirty="0">
                <a:latin typeface="Bookman Old Style" panose="02050604050505020204" pitchFamily="18" charset="0"/>
              </a:rPr>
              <a:t>(), которая извлекает все общедоступные публичные методы. Но мы можем использовать и другую форму метода: </a:t>
            </a:r>
            <a:r>
              <a:rPr lang="ru-RU" sz="2400" b="1" dirty="0" err="1">
                <a:latin typeface="Bookman Old Style" panose="02050604050505020204" pitchFamily="18" charset="0"/>
              </a:rPr>
              <a:t>MembersInfo</a:t>
            </a:r>
            <a:r>
              <a:rPr lang="ru-RU" sz="2400" dirty="0">
                <a:latin typeface="Bookman Old Style" panose="02050604050505020204" pitchFamily="18" charset="0"/>
              </a:rPr>
              <a:t>[] </a:t>
            </a:r>
            <a:r>
              <a:rPr lang="ru-RU" sz="2400" b="1" dirty="0" err="1">
                <a:latin typeface="Bookman Old Style" panose="02050604050505020204" pitchFamily="18" charset="0"/>
              </a:rPr>
              <a:t>GetMembers</a:t>
            </a:r>
            <a:r>
              <a:rPr lang="ru-RU" sz="2400" b="1" dirty="0">
                <a:latin typeface="Bookman Old Style" panose="02050604050505020204" pitchFamily="18" charset="0"/>
              </a:rPr>
              <a:t>(</a:t>
            </a:r>
            <a:r>
              <a:rPr lang="ru-RU" sz="2400" b="1" dirty="0" err="1">
                <a:latin typeface="Bookman Old Style" panose="02050604050505020204" pitchFamily="18" charset="0"/>
              </a:rPr>
              <a:t>BindingFlags</a:t>
            </a:r>
            <a:r>
              <a:rPr lang="ru-RU" sz="2400" dirty="0">
                <a:latin typeface="Bookman Old Style" panose="02050604050505020204" pitchFamily="18" charset="0"/>
              </a:rPr>
              <a:t>). Перечисление </a:t>
            </a:r>
            <a:r>
              <a:rPr lang="ru-RU" sz="2400" b="1" dirty="0" err="1">
                <a:latin typeface="Bookman Old Style" panose="02050604050505020204" pitchFamily="18" charset="0"/>
              </a:rPr>
              <a:t>BindingFlags</a:t>
            </a:r>
            <a:r>
              <a:rPr lang="ru-RU" sz="2400" dirty="0">
                <a:latin typeface="Bookman Old Style" panose="02050604050505020204" pitchFamily="18" charset="0"/>
              </a:rPr>
              <a:t> может принимать различные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DeclaredOnly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методы непосредственно данного класса, унаследованные методы не </a:t>
            </a:r>
            <a:r>
              <a:rPr lang="ru-RU" sz="2400" dirty="0" smtClean="0">
                <a:latin typeface="Bookman Old Style" panose="02050604050505020204" pitchFamily="18" charset="0"/>
              </a:rPr>
              <a:t>извлекаются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Instance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методы </a:t>
            </a:r>
            <a:r>
              <a:rPr lang="ru-RU" sz="2400" dirty="0" smtClean="0">
                <a:latin typeface="Bookman Old Style" panose="02050604050505020204" pitchFamily="18" charset="0"/>
              </a:rPr>
              <a:t>экземпляра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NonPublic</a:t>
            </a:r>
            <a:r>
              <a:rPr lang="ru-RU" sz="2400" dirty="0">
                <a:latin typeface="Bookman Old Style" panose="02050604050505020204" pitchFamily="18" charset="0"/>
              </a:rPr>
              <a:t>: извлекает не публичные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Public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публичные </a:t>
            </a:r>
            <a:r>
              <a:rPr lang="ru-RU" sz="2400" dirty="0" smtClean="0">
                <a:latin typeface="Bookman Old Style" panose="02050604050505020204" pitchFamily="18" charset="0"/>
              </a:rPr>
              <a:t>методы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</a:rPr>
              <a:t>: получает только статические методы</a:t>
            </a:r>
            <a:endParaRPr lang="en-US" sz="240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0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/>
          <p:cNvSpPr/>
          <p:nvPr/>
        </p:nvSpPr>
        <p:spPr>
          <a:xfrm>
            <a:off x="0" y="0"/>
            <a:ext cx="12192000" cy="4154984"/>
          </a:xfrm>
          <a:prstGeom prst="rect">
            <a:avLst/>
          </a:prstGeom>
        </p:spPr>
        <p:txBody>
          <a:bodyPr wrap="square" lIns="360000" rIns="360000">
            <a:spAutoFit/>
          </a:bodyPr>
          <a:lstStyle/>
          <a:p>
            <a:endParaRPr lang="ru-RU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smtClean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Reflection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;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подключаем функционал </a:t>
            </a:r>
            <a:r>
              <a:rPr lang="ru-RU" sz="2400" dirty="0" smtClean="0">
                <a:solidFill>
                  <a:srgbClr val="008000"/>
                </a:solidFill>
                <a:latin typeface="Consolas" panose="020B0609020204030204" pitchFamily="49" charset="0"/>
              </a:rPr>
              <a:t>рефлексии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 smtClean="0">
              <a:solidFill>
                <a:srgbClr val="AF00DB"/>
              </a:solidFill>
              <a:latin typeface="Consolas" panose="020B0609020204030204" pitchFamily="49" charset="0"/>
            </a:endParaRPr>
          </a:p>
          <a:p>
            <a:r>
              <a:rPr lang="en-US" sz="2400" dirty="0" err="1" smtClean="0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MemberInfo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myType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GetMembers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b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	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DeclaredOnly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Instance</a:t>
            </a:r>
            <a:endParaRPr lang="en-US" sz="2400" dirty="0" smtClean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001080"/>
                </a:solidFill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NonPublic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														</a:t>
            </a:r>
            <a:r>
              <a:rPr lang="en-US" sz="2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BindingFlags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$"{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DeclaringType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MemberType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} 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										{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member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24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}"</a:t>
            </a:r>
            <a:r>
              <a:rPr lang="en-US" sz="24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659" y="3788558"/>
            <a:ext cx="4652542" cy="283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0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15747</TotalTime>
  <Words>1030</Words>
  <Application>Microsoft Office PowerPoint</Application>
  <PresentationFormat>Широкоэкранный</PresentationFormat>
  <Paragraphs>339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6" baseType="lpstr">
      <vt:lpstr>-apple-system</vt:lpstr>
      <vt:lpstr>Arial</vt:lpstr>
      <vt:lpstr>Bookman Old Style</vt:lpstr>
      <vt:lpstr>Calibri</vt:lpstr>
      <vt:lpstr>Calibri Light</vt:lpstr>
      <vt:lpstr>Consolas</vt:lpstr>
      <vt:lpstr>Courier New</vt:lpstr>
      <vt:lpstr>Times New Roman</vt:lpstr>
      <vt:lpstr>Тема Office</vt:lpstr>
      <vt:lpstr>3 семестр Лекция 5.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929</cp:revision>
  <dcterms:modified xsi:type="dcterms:W3CDTF">2025-05-02T14:22:59Z</dcterms:modified>
</cp:coreProperties>
</file>