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73" r:id="rId2"/>
    <p:sldId id="969" r:id="rId3"/>
    <p:sldId id="1125" r:id="rId4"/>
    <p:sldId id="1126" r:id="rId5"/>
    <p:sldId id="1127" r:id="rId6"/>
    <p:sldId id="1092" r:id="rId7"/>
    <p:sldId id="1108" r:id="rId8"/>
    <p:sldId id="1110" r:id="rId9"/>
    <p:sldId id="1122" r:id="rId10"/>
    <p:sldId id="1111" r:id="rId11"/>
    <p:sldId id="1112" r:id="rId12"/>
    <p:sldId id="1113" r:id="rId13"/>
    <p:sldId id="1114" r:id="rId14"/>
    <p:sldId id="1115" r:id="rId15"/>
    <p:sldId id="1123" r:id="rId16"/>
    <p:sldId id="1116" r:id="rId17"/>
    <p:sldId id="1124" r:id="rId18"/>
    <p:sldId id="1117" r:id="rId19"/>
    <p:sldId id="1118" r:id="rId20"/>
    <p:sldId id="1129" r:id="rId21"/>
    <p:sldId id="1130" r:id="rId22"/>
    <p:sldId id="1131" r:id="rId23"/>
    <p:sldId id="1132" r:id="rId24"/>
    <p:sldId id="1133" r:id="rId25"/>
    <p:sldId id="1134" r:id="rId26"/>
    <p:sldId id="113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3" autoAdjust="0"/>
    <p:restoredTop sz="95343" autoAdjust="0"/>
  </p:normalViewPr>
  <p:slideViewPr>
    <p:cSldViewPr snapToGrid="0">
      <p:cViewPr varScale="1">
        <p:scale>
          <a:sx n="87" d="100"/>
          <a:sy n="87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6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5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9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6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8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Примеры определения 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Threads"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$"Hello Threads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Thread.GetCurrentProcessorId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запуска нового потока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58" y="2057401"/>
            <a:ext cx="4593842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потоки в цикле: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запускаем поток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 главном потоке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Главный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(400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потоке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Второй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(400);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33" y="381000"/>
            <a:ext cx="3987967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</a:t>
            </a:r>
            <a:r>
              <a:rPr lang="en-US" sz="2400" dirty="0" smtClean="0">
                <a:latin typeface="Bookman Old Style" panose="02050604050505020204" pitchFamily="18" charset="0"/>
              </a:rPr>
              <a:t> 1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новые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ParameterizedThreadStart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Thread(message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Salut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message)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(message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2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= 4;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n * n =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потокке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 * n = 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 * n}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7693"/>
            <a:ext cx="121073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Пример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7693"/>
            <a:ext cx="1210733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37);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$"Age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88614"/>
            <a:ext cx="121073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потоки, принадлежащие одному процессу, разделяют некоторые общие ресурсы (адресное пространство, открытые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</a:t>
            </a:r>
            <a:r>
              <a:rPr lang="ru-RU" sz="2400" dirty="0">
                <a:latin typeface="Bookman Old Style" panose="02050604050505020204" pitchFamily="18" charset="0"/>
              </a:rPr>
              <a:t>произойдет, если один поток еще не закончил работать с каким-либо общим ресурсом, а система переключилась на другой поток, использующий тот же ресурс</a:t>
            </a:r>
            <a:r>
              <a:rPr lang="ru-RU" sz="2400" dirty="0" smtClean="0">
                <a:latin typeface="Bookman Old Style" panose="02050604050505020204" pitchFamily="18" charset="0"/>
              </a:rPr>
              <a:t>?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два или более потоков имеют доступ к одному разделенному ресурсу, они нуждаются в обеспечении того, что ресурс будет использован только одним потоком одновременно. Процесс, с помощью которого это достигается, называется </a:t>
            </a:r>
            <a:r>
              <a:rPr lang="ru-RU" sz="2400" b="1" dirty="0">
                <a:latin typeface="Bookman Old Style" panose="02050604050505020204" pitchFamily="18" charset="0"/>
              </a:rPr>
              <a:t>синхронизацией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общей переменной «</a:t>
            </a:r>
            <a:r>
              <a:rPr lang="en-US" sz="2400" b="1" dirty="0" smtClean="0">
                <a:latin typeface="Bookman Old Style" panose="02050604050505020204" pitchFamily="18" charset="0"/>
              </a:rPr>
              <a:t>x</a:t>
            </a:r>
            <a:r>
              <a:rPr lang="ru-RU" sz="2400" dirty="0" smtClean="0">
                <a:latin typeface="Bookman Old Style" panose="02050604050505020204" pitchFamily="18" charset="0"/>
              </a:rPr>
              <a:t>».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 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пять потоков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имя для каждого потока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x = 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x++;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8974"/>
          <a:stretch/>
        </p:blipFill>
        <p:spPr>
          <a:xfrm>
            <a:off x="9359900" y="35382"/>
            <a:ext cx="2832100" cy="68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Решение проблемы состоит в том, чтобы синхронизировать потоки и ограничить доступ к разделяемым ресурсам на время их использования каким-нибудь потоком. Для этого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latin typeface="Bookman Old Style" panose="02050604050505020204" pitchFamily="18" charset="0"/>
              </a:rPr>
              <a:t>. Оператор </a:t>
            </a:r>
            <a:r>
              <a:rPr lang="ru-RU" sz="2400" b="1" dirty="0" err="1"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latin typeface="Bookman Old Style" panose="02050604050505020204" pitchFamily="18" charset="0"/>
              </a:rPr>
              <a:t> определяет блок кода, внутри которого весь код блокируется и становится недоступным для других потоков до завершения работы текущего потока. </a:t>
            </a:r>
            <a:r>
              <a:rPr lang="ru-RU" sz="2400" dirty="0" smtClean="0">
                <a:latin typeface="Bookman Old Style" panose="02050604050505020204" pitchFamily="18" charset="0"/>
              </a:rPr>
              <a:t>Остальные </a:t>
            </a:r>
            <a:r>
              <a:rPr lang="ru-RU" sz="2400" dirty="0">
                <a:latin typeface="Bookman Old Style" panose="02050604050505020204" pitchFamily="18" charset="0"/>
              </a:rPr>
              <a:t>потоки помещаются в очередь ожидания и ждут, пока текущий поток не освободит данный блок кода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 = 0;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объект-заглушка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пять потоков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= 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6;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x++;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0218"/>
          <a:stretch/>
        </p:blipFill>
        <p:spPr>
          <a:xfrm>
            <a:off x="7619362" y="-3"/>
            <a:ext cx="2286319" cy="65151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9549"/>
          <a:stretch/>
        </p:blipFill>
        <p:spPr>
          <a:xfrm>
            <a:off x="9905681" y="2106681"/>
            <a:ext cx="2286319" cy="44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latin typeface="Bookman Old Style" panose="02050604050505020204" pitchFamily="18" charset="0"/>
              </a:rPr>
              <a:t> — это основная единица, которой операционная система выделяет время процессора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помощи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выделить в приложении несколько потоков, которые будут выполнять различные задачи одновременно.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, обработку данных и отображение результатов можно выделить в разные потоки, чтобы на время расчета программа не «зависала».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Основной функционал для использования потоков в приложении сосредоточен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>
                <a:latin typeface="Bookman Old Style" panose="02050604050505020204" pitchFamily="18" charset="0"/>
              </a:rPr>
              <a:t>. В нем определен класс, представляющий отдельный поток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scadia Mono" panose="020B0609020000020004" pitchFamily="49" charset="0"/>
              </a:rPr>
              <a:t>Напишем код для многопоточного расчета числа Пи.</a:t>
            </a: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iterations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)1e8;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объект-заглушка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0.0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(iterations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(pi);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)n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(from, to));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//Ждем пока потоки досчитают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thread.Join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+= 4 * sign / (2 * i + 1.0);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Из-за обращения к общей переменной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pi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ответ будет меняться при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перезапусках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программы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00" y="4373419"/>
            <a:ext cx="6544588" cy="7049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00" y="5078366"/>
            <a:ext cx="6544588" cy="7194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00" y="5797771"/>
            <a:ext cx="654458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lock.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4 * sign / (2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+ 1.0);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pi += 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Видно, что ответ больше не «скачет»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72" y="4714576"/>
            <a:ext cx="6554115" cy="704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72" y="5419524"/>
            <a:ext cx="6163535" cy="743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72" y="6162578"/>
            <a:ext cx="625879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Оптимизируем программу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iterations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)1e10;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объект-заглушка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(iterations);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subSum += sign / (2 * i + 1.0);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+= 4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28762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)n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(()=&gt;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pi));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//Ждем пока потоки досчитают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thread.Join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результате оптимизации программа стала работать 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~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50 раз быстрее, при этом ответ не изменился.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0801"/>
          <a:stretch/>
        </p:blipFill>
        <p:spPr>
          <a:xfrm>
            <a:off x="1" y="830997"/>
            <a:ext cx="3965825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Однопоточные и многопоточные процессы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Ключевое отличие </a:t>
            </a:r>
            <a:r>
              <a:rPr lang="ru-RU" sz="2400" dirty="0" smtClean="0">
                <a:latin typeface="Bookman Old Style" panose="02050604050505020204" pitchFamily="18" charset="0"/>
              </a:rPr>
              <a:t>однопоточного режима от многопоточного: один процесс выполняется одним исполнителем.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Однопоточный режим выполнения на примере: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8942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1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2777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48166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3"/>
            <a:endCxn id="5" idx="1"/>
          </p:cNvCxnSpPr>
          <p:nvPr/>
        </p:nvCxnSpPr>
        <p:spPr>
          <a:xfrm>
            <a:off x="2653554" y="2707342"/>
            <a:ext cx="959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5997389" y="2707342"/>
            <a:ext cx="10578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1"/>
          </p:cNvCxnSpPr>
          <p:nvPr/>
        </p:nvCxnSpPr>
        <p:spPr>
          <a:xfrm>
            <a:off x="7960659" y="2707342"/>
            <a:ext cx="8875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2400" y="4213481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61129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5" idx="3"/>
            <a:endCxn id="16" idx="1"/>
          </p:cNvCxnSpPr>
          <p:nvPr/>
        </p:nvCxnSpPr>
        <p:spPr>
          <a:xfrm>
            <a:off x="1846729" y="47603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  <a:endCxn id="22" idx="1"/>
          </p:cNvCxnSpPr>
          <p:nvPr/>
        </p:nvCxnSpPr>
        <p:spPr>
          <a:xfrm>
            <a:off x="5145741" y="47603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6014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12607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2" idx="3"/>
            <a:endCxn id="28" idx="1"/>
          </p:cNvCxnSpPr>
          <p:nvPr/>
        </p:nvCxnSpPr>
        <p:spPr>
          <a:xfrm>
            <a:off x="8444753" y="4760328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вызов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"Некоторые действия в методе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имитация продолжительной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Hello 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 в консоль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29000"/>
            <a:ext cx="12192000" cy="14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многопоточном режиме в рамках одного процесса решаются несколько задач разными потоками.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Многопоточный режим на примере домашних дел: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34229" y="4227846"/>
            <a:ext cx="11358283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Робот-пылесос убирает комнату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34229" y="2113747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42958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3"/>
            <a:endCxn id="17" idx="1"/>
          </p:cNvCxnSpPr>
          <p:nvPr/>
        </p:nvCxnSpPr>
        <p:spPr>
          <a:xfrm>
            <a:off x="2028558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3"/>
            <a:endCxn id="21" idx="1"/>
          </p:cNvCxnSpPr>
          <p:nvPr/>
        </p:nvCxnSpPr>
        <p:spPr>
          <a:xfrm>
            <a:off x="5327570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4197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0790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8626582" y="2660594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2" idx="3"/>
          </p:cNvCxnSpPr>
          <p:nvPr/>
        </p:nvCxnSpPr>
        <p:spPr>
          <a:xfrm>
            <a:off x="11692512" y="2660594"/>
            <a:ext cx="4994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3"/>
          </p:cNvCxnSpPr>
          <p:nvPr/>
        </p:nvCxnSpPr>
        <p:spPr>
          <a:xfrm>
            <a:off x="11692512" y="4774693"/>
            <a:ext cx="499488" cy="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1"/>
          </p:cNvCxnSpPr>
          <p:nvPr/>
        </p:nvCxnSpPr>
        <p:spPr>
          <a:xfrm>
            <a:off x="0" y="4774692"/>
            <a:ext cx="33422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6" idx="1"/>
          </p:cNvCxnSpPr>
          <p:nvPr/>
        </p:nvCxnSpPr>
        <p:spPr>
          <a:xfrm>
            <a:off x="0" y="2660594"/>
            <a:ext cx="3342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67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свойства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статическое свойство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CurrentThread</a:t>
            </a:r>
            <a:r>
              <a:rPr lang="ru-RU" sz="2400" dirty="0" smtClean="0">
                <a:latin typeface="Bookman Old Style" panose="02050604050505020204" pitchFamily="18" charset="0"/>
              </a:rPr>
              <a:t> позволяет </a:t>
            </a:r>
            <a:r>
              <a:rPr lang="ru-RU" sz="2400" dirty="0">
                <a:latin typeface="Bookman Old Style" panose="02050604050505020204" pitchFamily="18" charset="0"/>
              </a:rPr>
              <a:t>получить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IsAlive</a:t>
            </a:r>
            <a:r>
              <a:rPr lang="ru-RU" sz="2400" dirty="0">
                <a:latin typeface="Bookman Old Style" panose="02050604050505020204" pitchFamily="18" charset="0"/>
              </a:rPr>
              <a:t>: указывает, работает ли поток в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момент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содержит имя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ManagedThreadId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числовой идентификатор текущего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Priority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хранит приоритет потока - значение перечисления </a:t>
            </a:r>
            <a:r>
              <a:rPr lang="en-US" sz="2400" b="1" dirty="0" err="1">
                <a:latin typeface="Bookman Old Style" panose="02050604050505020204" pitchFamily="18" charset="0"/>
              </a:rPr>
              <a:t>ThreadPriority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Lowest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BelowNormal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Normal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по умолчанию</a:t>
            </a:r>
            <a:r>
              <a:rPr lang="en-US" sz="2400" dirty="0">
                <a:latin typeface="Bookman Old Style" panose="02050604050505020204" pitchFamily="18" charset="0"/>
              </a:rPr>
              <a:t>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AboveNormal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Highest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программе на C# есть как минимум один поток - </a:t>
            </a:r>
            <a:r>
              <a:rPr lang="ru-RU" sz="2400" b="1" dirty="0">
                <a:latin typeface="Bookman Old Style" panose="02050604050505020204" pitchFamily="18" charset="0"/>
              </a:rPr>
              <a:t>главный поток</a:t>
            </a:r>
            <a:r>
              <a:rPr lang="ru-RU" sz="2400" dirty="0">
                <a:latin typeface="Bookman Old Style" panose="02050604050505020204" pitchFamily="18" charset="0"/>
              </a:rPr>
              <a:t>, в котором выполняется метод </a:t>
            </a:r>
            <a:r>
              <a:rPr lang="ru-RU" sz="2400" dirty="0" err="1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текущий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//получаем имя потока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Метод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 ли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currentThread.IsAlive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currentThread.ManagedThreadId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Приоритет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currentThread.Priority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Статус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currentThread.ThreadState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57" y="657043"/>
            <a:ext cx="538237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latin typeface="Bookman Old Style" panose="02050604050505020204" pitchFamily="18" charset="0"/>
              </a:rPr>
              <a:t> определяет ряд методов для управления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потоком.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dirty="0">
                <a:latin typeface="Bookman Old Style" panose="02050604050505020204" pitchFamily="18" charset="0"/>
              </a:rPr>
              <a:t>из них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останавливает поток на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миллисекунд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Interrupt</a:t>
            </a:r>
            <a:r>
              <a:rPr lang="ru-RU" sz="2400" dirty="0">
                <a:latin typeface="Bookman Old Style" panose="02050604050505020204" pitchFamily="18" charset="0"/>
              </a:rPr>
              <a:t> прерывает поток, который находится в состоянии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WaitSleepJoin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>
                <a:latin typeface="Bookman Old Style" panose="02050604050505020204" pitchFamily="18" charset="0"/>
              </a:rPr>
              <a:t> блокирует выполнение вызвавшего его потока до тех пор, пока не завершится поток, для которого был вызван данный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запускает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применим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для задания задержки выполнения приложения: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(500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задержка выполнения на 500 миллисекунд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14626</TotalTime>
  <Words>1705</Words>
  <Application>Microsoft Office PowerPoint</Application>
  <PresentationFormat>Широкоэкранный</PresentationFormat>
  <Paragraphs>347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5. Многопоточность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821</cp:revision>
  <dcterms:modified xsi:type="dcterms:W3CDTF">2024-11-01T12:29:30Z</dcterms:modified>
</cp:coreProperties>
</file>