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87"/>
  </p:notesMasterIdLst>
  <p:sldIdLst>
    <p:sldId id="273" r:id="rId2"/>
    <p:sldId id="1147" r:id="rId3"/>
    <p:sldId id="1158" r:id="rId4"/>
    <p:sldId id="1159" r:id="rId5"/>
    <p:sldId id="1156" r:id="rId6"/>
    <p:sldId id="1148" r:id="rId7"/>
    <p:sldId id="1149" r:id="rId8"/>
    <p:sldId id="1150" r:id="rId9"/>
    <p:sldId id="1151" r:id="rId10"/>
    <p:sldId id="1152" r:id="rId11"/>
    <p:sldId id="1153" r:id="rId12"/>
    <p:sldId id="1154" r:id="rId13"/>
    <p:sldId id="1155" r:id="rId14"/>
    <p:sldId id="1161" r:id="rId15"/>
    <p:sldId id="1162" r:id="rId16"/>
    <p:sldId id="1163" r:id="rId17"/>
    <p:sldId id="1165" r:id="rId18"/>
    <p:sldId id="1164" r:id="rId19"/>
    <p:sldId id="1166" r:id="rId20"/>
    <p:sldId id="1167" r:id="rId21"/>
    <p:sldId id="1168" r:id="rId22"/>
    <p:sldId id="1169" r:id="rId23"/>
    <p:sldId id="1170" r:id="rId24"/>
    <p:sldId id="1230" r:id="rId25"/>
    <p:sldId id="1229" r:id="rId26"/>
    <p:sldId id="1231" r:id="rId27"/>
    <p:sldId id="1232" r:id="rId28"/>
    <p:sldId id="1233" r:id="rId29"/>
    <p:sldId id="1234" r:id="rId30"/>
    <p:sldId id="1171" r:id="rId31"/>
    <p:sldId id="1172" r:id="rId32"/>
    <p:sldId id="1174" r:id="rId33"/>
    <p:sldId id="1175" r:id="rId34"/>
    <p:sldId id="1176" r:id="rId35"/>
    <p:sldId id="1177" r:id="rId36"/>
    <p:sldId id="1178" r:id="rId37"/>
    <p:sldId id="1179" r:id="rId38"/>
    <p:sldId id="1181" r:id="rId39"/>
    <p:sldId id="1180" r:id="rId40"/>
    <p:sldId id="1182" r:id="rId41"/>
    <p:sldId id="1183" r:id="rId42"/>
    <p:sldId id="1207" r:id="rId43"/>
    <p:sldId id="1184" r:id="rId44"/>
    <p:sldId id="1208" r:id="rId45"/>
    <p:sldId id="1186" r:id="rId46"/>
    <p:sldId id="1187" r:id="rId47"/>
    <p:sldId id="1185" r:id="rId48"/>
    <p:sldId id="1188" r:id="rId49"/>
    <p:sldId id="1189" r:id="rId50"/>
    <p:sldId id="1190" r:id="rId51"/>
    <p:sldId id="1191" r:id="rId52"/>
    <p:sldId id="1192" r:id="rId53"/>
    <p:sldId id="1194" r:id="rId54"/>
    <p:sldId id="1193" r:id="rId55"/>
    <p:sldId id="1195" r:id="rId56"/>
    <p:sldId id="1196" r:id="rId57"/>
    <p:sldId id="1197" r:id="rId58"/>
    <p:sldId id="1198" r:id="rId59"/>
    <p:sldId id="1199" r:id="rId60"/>
    <p:sldId id="1200" r:id="rId61"/>
    <p:sldId id="1201" r:id="rId62"/>
    <p:sldId id="1202" r:id="rId63"/>
    <p:sldId id="1203" r:id="rId64"/>
    <p:sldId id="1205" r:id="rId65"/>
    <p:sldId id="1204" r:id="rId66"/>
    <p:sldId id="1206" r:id="rId67"/>
    <p:sldId id="1209" r:id="rId68"/>
    <p:sldId id="1210" r:id="rId69"/>
    <p:sldId id="1211" r:id="rId70"/>
    <p:sldId id="1212" r:id="rId71"/>
    <p:sldId id="1226" r:id="rId72"/>
    <p:sldId id="1227" r:id="rId73"/>
    <p:sldId id="1213" r:id="rId74"/>
    <p:sldId id="1214" r:id="rId75"/>
    <p:sldId id="1215" r:id="rId76"/>
    <p:sldId id="1216" r:id="rId77"/>
    <p:sldId id="1217" r:id="rId78"/>
    <p:sldId id="1220" r:id="rId79"/>
    <p:sldId id="1221" r:id="rId80"/>
    <p:sldId id="1222" r:id="rId81"/>
    <p:sldId id="1223" r:id="rId82"/>
    <p:sldId id="1224" r:id="rId83"/>
    <p:sldId id="1157" r:id="rId84"/>
    <p:sldId id="1228" r:id="rId85"/>
    <p:sldId id="1225" r:id="rId8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60400"/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 autoAdjust="0"/>
    <p:restoredTop sz="82509" autoAdjust="0"/>
  </p:normalViewPr>
  <p:slideViewPr>
    <p:cSldViewPr snapToGrid="0">
      <p:cViewPr varScale="1">
        <p:scale>
          <a:sx n="131" d="100"/>
          <a:sy n="131" d="100"/>
        </p:scale>
        <p:origin x="1266" y="132"/>
      </p:cViewPr>
      <p:guideLst>
        <p:guide orient="horz" pos="2137"/>
        <p:guide pos="3863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10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558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66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13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5605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21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33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90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672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58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4089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6000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90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0630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709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5238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170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50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944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4148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653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5260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6398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5455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74561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7289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3597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2461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81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31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632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19878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39463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88668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934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11509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187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4760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9732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1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075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177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9732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5712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503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1916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3442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90291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3816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205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48957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38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30405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2067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26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16436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13558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64688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221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43830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86638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7048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367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8482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2568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9793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80312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39044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8908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17108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0251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2248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95495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3255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77860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971584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9601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947665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350265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75848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399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381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ocker.com/get-started/" TargetMode="External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8879806/docker-desktop-wsl-update-failed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ru-ru/ef/core/cli/dotnet" TargetMode="Externa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dalis/cleanarchitecture" TargetMode="External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uget.org/packages/Ardalis.CleanArchitecture.Template/" TargetMode="Externa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 smtClean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Объектно-ориентированное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1" y="2428899"/>
            <a:ext cx="10670534" cy="1381102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4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6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. </a:t>
            </a:r>
            <a:r>
              <a:rPr lang="en-US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ASP NET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</a:t>
            </a: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</a:t>
            </a:r>
            <a:r>
              <a:rPr lang="ru-RU" sz="1800" b="1" dirty="0" smtClean="0">
                <a:solidFill>
                  <a:srgbClr val="292929"/>
                </a:solidFill>
                <a:latin typeface="Bookman Old Style" pitchFamily="18" charset="0"/>
              </a:rPr>
              <a:t>ст. преподаватель каф</a:t>
            </a:r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3867682"/>
            <a:ext cx="1104134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Пример приложения</a:t>
            </a:r>
            <a:endParaRPr lang="en-US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Docker</a:t>
            </a:r>
            <a:r>
              <a:rPr lang="en-US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</a:t>
            </a:r>
            <a:r>
              <a:rPr lang="en-US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Swagger, EF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, Миграции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Приложение для составления заметок.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1027" y="1204602"/>
            <a:ext cx="8316486" cy="444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955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Структура проекта (папок):</a:t>
            </a: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latin typeface="Bookman Old Style" panose="02050604050505020204" pitchFamily="18" charset="0"/>
              </a:rPr>
              <a:t>Notes_fullstack_project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NotesBackend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	- </a:t>
            </a:r>
            <a:r>
              <a:rPr lang="en-US" sz="2400" dirty="0" smtClean="0">
                <a:latin typeface="Bookman Old Style" panose="02050604050505020204" pitchFamily="18" charset="0"/>
              </a:rPr>
              <a:t>Core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		- </a:t>
            </a:r>
            <a:r>
              <a:rPr lang="en-US" sz="2400" dirty="0" smtClean="0"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latin typeface="Bookman Old Style" panose="02050604050505020204" pitchFamily="18" charset="0"/>
              </a:rPr>
              <a:t>		- 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Application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Api</a:t>
            </a:r>
            <a:endParaRPr lang="en-US" sz="2400" dirty="0" smtClean="0">
              <a:effectLst>
                <a:glow rad="228600">
                  <a:schemeClr val="accent6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- </a:t>
            </a:r>
            <a:r>
              <a:rPr lang="en-US" sz="2400" dirty="0" smtClean="0"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  <a:latin typeface="Bookman Old Style" panose="02050604050505020204" pitchFamily="18" charset="0"/>
              </a:rPr>
              <a:t>Infrastructure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Persistence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effectLst/>
                <a:latin typeface="Bookman Old Style" panose="02050604050505020204" pitchFamily="18" charset="0"/>
              </a:rPr>
              <a:t>	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		- 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другие внешние </a:t>
            </a:r>
            <a:r>
              <a:rPr lang="ru-RU" sz="2400" dirty="0" err="1" smtClean="0">
                <a:effectLst/>
                <a:latin typeface="Bookman Old Style" panose="02050604050505020204" pitchFamily="18" charset="0"/>
              </a:rPr>
              <a:t>фреймворки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 (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Kafka /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effectLst/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effectLst/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effectLst/>
                <a:latin typeface="Bookman Old Style" panose="02050604050505020204" pitchFamily="18" charset="0"/>
              </a:rPr>
              <a:t>)</a:t>
            </a:r>
            <a:endParaRPr lang="ru-RU" sz="2400" dirty="0">
              <a:effectLst>
                <a:glow rad="228600">
                  <a:schemeClr val="accent2">
                    <a:satMod val="175000"/>
                    <a:alpha val="40000"/>
                  </a:schemeClr>
                </a:glow>
              </a:effectLs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	</a:t>
            </a:r>
            <a:r>
              <a:rPr lang="ru-RU" sz="2400" dirty="0" smtClean="0">
                <a:latin typeface="Bookman Old Style" panose="02050604050505020204" pitchFamily="18" charset="0"/>
              </a:rPr>
              <a:t>- </a:t>
            </a:r>
            <a:r>
              <a:rPr lang="en-US" sz="2400" dirty="0" err="1" smtClean="0">
                <a:latin typeface="Bookman Old Style" panose="02050604050505020204" pitchFamily="18" charset="0"/>
              </a:rPr>
              <a:t>NotesFrontend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500" y="0"/>
            <a:ext cx="6159500" cy="452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3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Проектирование классов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Важно: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Необходимо начинать с Домена (бизнес модели и логики)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Внутренние слои не знают о внешних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Внутренний слой общается с внешними слоями через инверсию зависимости (через интерфейсы)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Внешние слои знают о внутренних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Обращение через слой не хорошо, но допустимо</a:t>
            </a:r>
          </a:p>
        </p:txBody>
      </p:sp>
    </p:spTree>
    <p:extLst>
      <p:ext uri="{BB962C8B-B14F-4D97-AF65-F5344CB8AC3E}">
        <p14:creationId xmlns:p14="http://schemas.microsoft.com/office/powerpoint/2010/main" val="1557895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28021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Domain, </a:t>
            </a:r>
            <a:r>
              <a:rPr lang="ru-RU" sz="2400" b="1" dirty="0" smtClean="0">
                <a:latin typeface="Bookman Old Style" panose="02050604050505020204" pitchFamily="18" charset="0"/>
              </a:rPr>
              <a:t>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MAX_TITLE_LENGTH = 256;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– Global unique id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MAX_TITLE_LENGTH)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ArgumentException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$"Title mustn`t be bigger than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{MAX_TITLE_LENGTH}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Id = id;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Title = title;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Description = description;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//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Продолжение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далее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22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885564" y="563297"/>
            <a:ext cx="63064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конец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4971637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Rich </a:t>
            </a:r>
            <a:r>
              <a:rPr lang="ru-RU" sz="2400" b="1" dirty="0" smtClean="0">
                <a:latin typeface="Bookman Old Style" panose="02050604050505020204" pitchFamily="18" charset="0"/>
              </a:rPr>
              <a:t>(богатая) модель </a:t>
            </a:r>
            <a:r>
              <a:rPr lang="ru-RU" sz="2400" dirty="0" smtClean="0">
                <a:latin typeface="Bookman Old Style" panose="02050604050505020204" pitchFamily="18" charset="0"/>
              </a:rPr>
              <a:t>– модель с логикой (действиями).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принято создавать </a:t>
            </a:r>
            <a:r>
              <a:rPr lang="en-US" sz="2400" dirty="0" smtClean="0">
                <a:latin typeface="Bookman Old Style" panose="02050604050505020204" pitchFamily="18" charset="0"/>
              </a:rPr>
              <a:t>rich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модели.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Противоположность – </a:t>
            </a:r>
            <a:r>
              <a:rPr lang="en-US" sz="2400" dirty="0" smtClean="0">
                <a:latin typeface="Bookman Old Style" panose="02050604050505020204" pitchFamily="18" charset="0"/>
              </a:rPr>
              <a:t>anemic</a:t>
            </a:r>
            <a:r>
              <a:rPr lang="ru-RU" sz="2400" dirty="0" smtClean="0">
                <a:latin typeface="Bookman Old Style" panose="02050604050505020204" pitchFamily="18" charset="0"/>
              </a:rPr>
              <a:t> (анемичная)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– модель без логики.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580671"/>
            <a:ext cx="5189322" cy="439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791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Допустим, у нашей бизнес логики должна быть возможность получать, добавлять, изменять, удалять заметки (</a:t>
            </a:r>
            <a:r>
              <a:rPr lang="en-US" sz="2400" b="1" dirty="0" smtClean="0">
                <a:latin typeface="Bookman Old Style" panose="02050604050505020204" pitchFamily="18" charset="0"/>
              </a:rPr>
              <a:t>CRUD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- операции).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интерфейс (</a:t>
            </a:r>
            <a:r>
              <a:rPr lang="ru-RU" sz="2400" b="1" dirty="0" smtClean="0">
                <a:latin typeface="Bookman Old Style" panose="02050604050505020204" pitchFamily="18" charset="0"/>
              </a:rPr>
              <a:t>паттерн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030" y="2380774"/>
            <a:ext cx="5441186" cy="2393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87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Также создадим интерфейсы для нужных нам сервисов, например, который предоставляет наибольшую заметку.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16" y="2757714"/>
            <a:ext cx="5512634" cy="30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696700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по созданию, удалению и редактированию заметок.</a:t>
            </a:r>
          </a:p>
          <a:p>
            <a:pPr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interface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10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703016"/>
            <a:ext cx="12192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Используем принцип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Inversion of Control (</a:t>
            </a:r>
            <a:r>
              <a:rPr lang="en-US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IoC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который реализован в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подходе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Dependency Injection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33350" y="0"/>
            <a:ext cx="116967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интерфейсы сервисов.</a:t>
            </a: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 только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291" y="600164"/>
            <a:ext cx="5192759" cy="2102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27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notesRepository.GetAll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notes.MaxBy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n.Description.Length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77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0" y="752011"/>
            <a:ext cx="74974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Роберт </a:t>
            </a:r>
            <a:r>
              <a:rPr lang="ru-RU" sz="2400" b="1" dirty="0" err="1" smtClean="0">
                <a:solidFill>
                  <a:srgbClr val="202122"/>
                </a:solidFill>
                <a:latin typeface="Bookman Old Style" panose="02050604050505020204" pitchFamily="18" charset="0"/>
              </a:rPr>
              <a:t>Сесил</a:t>
            </a:r>
            <a:r>
              <a:rPr lang="ru-RU" sz="2400" b="1" dirty="0" smtClean="0">
                <a:solidFill>
                  <a:srgbClr val="202122"/>
                </a:solidFill>
                <a:latin typeface="Bookman Old Style" panose="02050604050505020204" pitchFamily="18" charset="0"/>
              </a:rPr>
              <a:t> Мартин.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Чистая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архитектура. Искусство разработки программного 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обеспечения. 2017 </a:t>
            </a:r>
            <a:r>
              <a:rPr lang="ru-RU" sz="2400" dirty="0">
                <a:solidFill>
                  <a:srgbClr val="1F1F1F"/>
                </a:solidFill>
                <a:latin typeface="Bookman Old Style" panose="02050604050505020204" pitchFamily="18" charset="0"/>
              </a:rPr>
              <a:t>г</a:t>
            </a:r>
            <a:r>
              <a:rPr lang="ru-RU" sz="2400" dirty="0" smtClean="0">
                <a:solidFill>
                  <a:srgbClr val="1F1F1F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/>
            <a:endParaRPr lang="ru-RU" sz="2400" dirty="0" smtClean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/>
            <a:endParaRPr lang="ru-RU" sz="2400" dirty="0">
              <a:solidFill>
                <a:srgbClr val="1F1F1F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"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Если вы считаете, что хорошая архитектура дорого, попробуйте плохую архитектуру". - </a:t>
            </a:r>
            <a:r>
              <a:rPr lang="ru-RU" sz="2400" i="1" dirty="0">
                <a:solidFill>
                  <a:srgbClr val="161616"/>
                </a:solidFill>
                <a:latin typeface="Bookman Old Style" panose="02050604050505020204" pitchFamily="18" charset="0"/>
              </a:rPr>
              <a:t>Брайан Колон и Джозеф </a:t>
            </a:r>
            <a:r>
              <a:rPr lang="ru-RU" sz="2400" i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Yoder</a:t>
            </a:r>
            <a:endParaRPr lang="ru-RU" sz="2400" b="1" i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082" y="752011"/>
            <a:ext cx="4373918" cy="610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69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3350" y="2339542"/>
            <a:ext cx="121920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_repository;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repository)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_repository = repository;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0"/>
            <a:ext cx="116967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Application (Use-cases) </a:t>
            </a:r>
            <a:r>
              <a:rPr lang="ru-RU" sz="2400" b="1" dirty="0" smtClean="0">
                <a:latin typeface="Bookman Old Style" panose="02050604050505020204" pitchFamily="18" charset="0"/>
              </a:rPr>
              <a:t>/ Слой приложения (сценарии использования)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Реализуем интерфейс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в </a:t>
            </a:r>
            <a:r>
              <a:rPr lang="ru-RU" sz="2400" dirty="0" smtClean="0">
                <a:latin typeface="Bookman Old Style" panose="02050604050505020204" pitchFamily="18" charset="0"/>
              </a:rPr>
              <a:t>классе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ru-RU" sz="2400" dirty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который управляет заметками.</a:t>
            </a:r>
          </a:p>
        </p:txBody>
      </p:sp>
    </p:spTree>
    <p:extLst>
      <p:ext uri="{BB962C8B-B14F-4D97-AF65-F5344CB8AC3E}">
        <p14:creationId xmlns:p14="http://schemas.microsoft.com/office/powerpoint/2010/main" val="3427322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78493" y="293645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.NewGuid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repository.Create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repository.Delete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72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99758" y="117693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(note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throw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Exception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"Note not found"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updated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(id,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title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description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.UtcNow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repository.Update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(updated);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63346" y="0"/>
            <a:ext cx="1156670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 / Слой инфраструктуры</a:t>
            </a: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 </a:t>
            </a:r>
            <a:r>
              <a:rPr lang="ru-RU" sz="2400" dirty="0" smtClean="0">
                <a:latin typeface="Bookman Old Style" panose="02050604050505020204" pitchFamily="18" charset="0"/>
              </a:rPr>
              <a:t>Здесь мы можем ссылаться на </a:t>
            </a:r>
            <a:r>
              <a:rPr lang="en-US" sz="2400" dirty="0" smtClean="0">
                <a:latin typeface="Bookman Old Style" panose="02050604050505020204" pitchFamily="18" charset="0"/>
              </a:rPr>
              <a:t>Domain</a:t>
            </a:r>
            <a:r>
              <a:rPr lang="ru-RU" sz="2400" dirty="0" smtClean="0">
                <a:latin typeface="Bookman Old Style" panose="02050604050505020204" pitchFamily="18" charset="0"/>
              </a:rPr>
              <a:t> и </a:t>
            </a:r>
            <a:r>
              <a:rPr lang="en-US" sz="2400" dirty="0" smtClean="0">
                <a:latin typeface="Bookman Old Style" panose="02050604050505020204" pitchFamily="18" charset="0"/>
              </a:rPr>
              <a:t>Application.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данном слое возможно обращение к БД</a:t>
            </a:r>
            <a:r>
              <a:rPr lang="en-US" sz="2400" dirty="0" smtClean="0">
                <a:latin typeface="Bookman Old Style" panose="02050604050505020204" pitchFamily="18" charset="0"/>
              </a:rPr>
              <a:t> (Dapper, Entity Framework)</a:t>
            </a:r>
            <a:r>
              <a:rPr lang="ru-RU" sz="2400" dirty="0" smtClean="0">
                <a:latin typeface="Bookman Old Style" panose="02050604050505020204" pitchFamily="18" charset="0"/>
              </a:rPr>
              <a:t>, использование Фреймворков для кеширования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ru-RU" sz="2400" dirty="0" smtClean="0">
                <a:latin typeface="Bookman Old Style" panose="02050604050505020204" pitchFamily="18" charset="0"/>
              </a:rPr>
              <a:t>),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r>
              <a:rPr lang="ru-RU" sz="2400" dirty="0" smtClean="0">
                <a:latin typeface="Bookman Old Style" panose="02050604050505020204" pitchFamily="18" charset="0"/>
              </a:rPr>
              <a:t>, брокеров сообщений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RabbitMQ</a:t>
            </a:r>
            <a:r>
              <a:rPr lang="en-US" sz="2400" dirty="0" smtClean="0">
                <a:latin typeface="Bookman Old Style" panose="02050604050505020204" pitchFamily="18" charset="0"/>
              </a:rPr>
              <a:t>, Kafka).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Проект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отвечает за обращение к БД через </a:t>
            </a:r>
            <a:r>
              <a:rPr lang="en-US" sz="2400" dirty="0" smtClean="0">
                <a:latin typeface="Bookman Old Style" panose="02050604050505020204" pitchFamily="18" charset="0"/>
              </a:rPr>
              <a:t>ORM (Object-Relation Mapping) Entity Framework</a:t>
            </a:r>
            <a:r>
              <a:rPr lang="ru-RU" sz="2400" dirty="0" smtClean="0">
                <a:latin typeface="Bookman Old Style" panose="02050604050505020204" pitchFamily="18" charset="0"/>
              </a:rPr>
              <a:t>. Все остальные сервисы (</a:t>
            </a:r>
            <a:r>
              <a:rPr lang="en-US" sz="2400" dirty="0" err="1" smtClean="0">
                <a:latin typeface="Bookman Old Style" panose="02050604050505020204" pitchFamily="18" charset="0"/>
              </a:rPr>
              <a:t>Reddis</a:t>
            </a:r>
            <a:r>
              <a:rPr lang="en-US" sz="2400" dirty="0" smtClean="0">
                <a:latin typeface="Bookman Old Style" panose="02050604050505020204" pitchFamily="18" charset="0"/>
              </a:rPr>
              <a:t>, Kafka </a:t>
            </a:r>
            <a:r>
              <a:rPr lang="ru-RU" sz="2400" dirty="0" smtClean="0">
                <a:latin typeface="Bookman Old Style" panose="02050604050505020204" pitchFamily="18" charset="0"/>
              </a:rPr>
              <a:t>и т.п.) необходимо располагать в других отдельных проектах в слое </a:t>
            </a: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Персистентность</a:t>
            </a:r>
            <a:r>
              <a:rPr lang="ru-RU" sz="2400" dirty="0">
                <a:latin typeface="Bookman Old Style" panose="02050604050505020204" pitchFamily="18" charset="0"/>
              </a:rPr>
              <a:t> - это возможность хранить объекты постоянно, даже между выполнениями программы.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63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349265" y="374073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Принято разделять модели на 3 вида: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Domain Model (</a:t>
            </a:r>
            <a:r>
              <a:rPr lang="ru-RU" sz="2400" dirty="0">
                <a:latin typeface="Bookman Old Style" panose="02050604050505020204" pitchFamily="18" charset="0"/>
              </a:rPr>
              <a:t>Доменная модель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Entity (</a:t>
            </a:r>
            <a:r>
              <a:rPr lang="ru-RU" sz="2400" dirty="0">
                <a:latin typeface="Bookman Old Style" panose="02050604050505020204" pitchFamily="18" charset="0"/>
              </a:rPr>
              <a:t>Модель БД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;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>
                <a:latin typeface="Bookman Old Style" panose="02050604050505020204" pitchFamily="18" charset="0"/>
              </a:rPr>
              <a:t>DTO (Data Transfer </a:t>
            </a:r>
            <a:r>
              <a:rPr lang="en-US" sz="2400" dirty="0" smtClean="0">
                <a:latin typeface="Bookman Old Style" panose="02050604050505020204" pitchFamily="18" charset="0"/>
              </a:rPr>
              <a:t>Object – </a:t>
            </a:r>
            <a:r>
              <a:rPr lang="ru-RU" sz="2400" dirty="0" smtClean="0">
                <a:latin typeface="Bookman Old Style" panose="02050604050505020204" pitchFamily="18" charset="0"/>
              </a:rPr>
              <a:t>модель для передачи данных</a:t>
            </a:r>
            <a:r>
              <a:rPr lang="en-US" sz="2400" dirty="0" smtClean="0">
                <a:latin typeface="Bookman Old Style" panose="02050604050505020204" pitchFamily="18" charset="0"/>
              </a:rPr>
              <a:t>).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Замечание: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небольших проектах без сложной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бизнес-логики </a:t>
            </a:r>
            <a:r>
              <a:rPr lang="en-US" sz="2400" dirty="0" smtClean="0">
                <a:latin typeface="Bookman Old Style" panose="02050604050505020204" pitchFamily="18" charset="0"/>
              </a:rPr>
              <a:t>Domain </a:t>
            </a:r>
            <a:r>
              <a:rPr lang="ru-RU" sz="2400" dirty="0" smtClean="0">
                <a:latin typeface="Bookman Old Style" panose="02050604050505020204" pitchFamily="18" charset="0"/>
              </a:rPr>
              <a:t>и </a:t>
            </a:r>
            <a:r>
              <a:rPr lang="en-US" sz="2400" dirty="0" smtClean="0">
                <a:latin typeface="Bookman Old Style" panose="02050604050505020204" pitchFamily="18" charset="0"/>
              </a:rPr>
              <a:t>Entity</a:t>
            </a:r>
            <a:r>
              <a:rPr lang="ru-RU" sz="2400" dirty="0" smtClean="0">
                <a:latin typeface="Bookman Old Style" panose="02050604050505020204" pitchFamily="18" charset="0"/>
              </a:rPr>
              <a:t> модели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зачастую объединяются.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8391" y="3341681"/>
            <a:ext cx="5047370" cy="328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11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1</a:t>
            </a:r>
            <a:r>
              <a:rPr lang="ru-RU" sz="2400" dirty="0">
                <a:latin typeface="Bookman Old Style" panose="02050604050505020204" pitchFamily="18" charset="0"/>
              </a:rPr>
              <a:t>. </a:t>
            </a:r>
            <a:r>
              <a:rPr lang="ru-RU" sz="2400" dirty="0" err="1">
                <a:latin typeface="Bookman Old Style" panose="02050604050505020204" pitchFamily="18" charset="0"/>
              </a:rPr>
              <a:t>Domain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Model</a:t>
            </a:r>
            <a:r>
              <a:rPr lang="ru-RU" sz="2400" dirty="0">
                <a:latin typeface="Bookman Old Style" panose="02050604050505020204" pitchFamily="18" charset="0"/>
              </a:rPr>
              <a:t> (Доменная модель)</a:t>
            </a:r>
          </a:p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Что 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Ядро бизнес-логики приложения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Содержит правила, </a:t>
            </a:r>
            <a:r>
              <a:rPr lang="ru-RU" sz="2400" dirty="0" err="1">
                <a:latin typeface="Bookman Old Style" panose="02050604050505020204" pitchFamily="18" charset="0"/>
              </a:rPr>
              <a:t>валидацию</a:t>
            </a:r>
            <a:r>
              <a:rPr lang="ru-RU" sz="2400" dirty="0">
                <a:latin typeface="Bookman Old Style" panose="02050604050505020204" pitchFamily="18" charset="0"/>
              </a:rPr>
              <a:t> и методы для работы с данными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Инкапсуляция (приватные поля, методы)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Бизнес-правила (например, </a:t>
            </a:r>
            <a:r>
              <a:rPr lang="ru-RU" sz="2400" dirty="0" err="1">
                <a:latin typeface="Bookman Old Style" panose="02050604050505020204" pitchFamily="18" charset="0"/>
              </a:rPr>
              <a:t>Student.CanEnroll</a:t>
            </a:r>
            <a:r>
              <a:rPr lang="ru-RU" sz="2400" dirty="0">
                <a:latin typeface="Bookman Old Style" panose="02050604050505020204" pitchFamily="18" charset="0"/>
              </a:rPr>
              <a:t>())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Независимость от инфраструктуры (БД, API)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150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>
                <a:latin typeface="Bookman Old Style" panose="02050604050505020204" pitchFamily="18" charset="0"/>
              </a:rPr>
              <a:t>2</a:t>
            </a:r>
            <a:r>
              <a:rPr lang="ru-RU" sz="2400" dirty="0" smtClean="0">
                <a:latin typeface="Bookman Old Style" panose="02050604050505020204" pitchFamily="18" charset="0"/>
              </a:rPr>
              <a:t>. </a:t>
            </a:r>
            <a:r>
              <a:rPr lang="en-US" sz="2400" dirty="0">
                <a:latin typeface="Bookman Old Style" panose="02050604050505020204" pitchFamily="18" charset="0"/>
              </a:rPr>
              <a:t>Entity (</a:t>
            </a:r>
            <a:r>
              <a:rPr lang="ru-RU" sz="2400" dirty="0">
                <a:latin typeface="Bookman Old Style" panose="02050604050505020204" pitchFamily="18" charset="0"/>
              </a:rPr>
              <a:t>Модель БД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 </a:t>
            </a:r>
            <a:r>
              <a:rPr lang="ru-RU" sz="2400" b="1" dirty="0">
                <a:latin typeface="Bookman Old Style" panose="02050604050505020204" pitchFamily="18" charset="0"/>
              </a:rPr>
              <a:t>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Представление данных для работы с базой (EF </a:t>
            </a:r>
            <a:r>
              <a:rPr lang="ru-RU" sz="2400" dirty="0" err="1"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Содержит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реляционные </a:t>
            </a:r>
            <a:r>
              <a:rPr lang="ru-RU" sz="2400" dirty="0">
                <a:latin typeface="Bookman Old Style" panose="02050604050505020204" pitchFamily="18" charset="0"/>
              </a:rPr>
              <a:t>аннотации ([</a:t>
            </a:r>
            <a:r>
              <a:rPr lang="ru-RU" sz="2400" dirty="0" err="1">
                <a:latin typeface="Bookman Old Style" panose="02050604050505020204" pitchFamily="18" charset="0"/>
              </a:rPr>
              <a:t>Key</a:t>
            </a:r>
            <a:r>
              <a:rPr lang="ru-RU" sz="2400" dirty="0">
                <a:latin typeface="Bookman Old Style" panose="02050604050505020204" pitchFamily="18" charset="0"/>
              </a:rPr>
              <a:t>]) или </a:t>
            </a:r>
            <a:r>
              <a:rPr lang="ru-RU" sz="2400" dirty="0" err="1">
                <a:latin typeface="Bookman Old Style" panose="02050604050505020204" pitchFamily="18" charset="0"/>
              </a:rPr>
              <a:t>Fluent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API-конфигурации.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Публичные сеттеры (для </a:t>
            </a:r>
            <a:r>
              <a:rPr lang="en-US" sz="2400" dirty="0">
                <a:latin typeface="Bookman Old Style" panose="02050604050505020204" pitchFamily="18" charset="0"/>
              </a:rPr>
              <a:t>ORM)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Навигационные свойства (</a:t>
            </a:r>
            <a:r>
              <a:rPr lang="en-US" sz="2400" dirty="0" err="1">
                <a:latin typeface="Bookman Old Style" panose="02050604050505020204" pitchFamily="18" charset="0"/>
              </a:rPr>
              <a:t>ICollection</a:t>
            </a:r>
            <a:r>
              <a:rPr lang="en-US" sz="2400" dirty="0">
                <a:latin typeface="Bookman Old Style" panose="02050604050505020204" pitchFamily="18" charset="0"/>
              </a:rPr>
              <a:t>&lt;Grade&gt;)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Атрибуты БД ([</a:t>
            </a:r>
            <a:r>
              <a:rPr lang="en-US" sz="2400" dirty="0" err="1">
                <a:latin typeface="Bookman Old Style" panose="02050604050505020204" pitchFamily="18" charset="0"/>
              </a:rPr>
              <a:t>MaxLength</a:t>
            </a:r>
            <a:r>
              <a:rPr lang="en-US" sz="2400" dirty="0">
                <a:latin typeface="Bookman Old Style" panose="02050604050505020204" pitchFamily="18" charset="0"/>
              </a:rPr>
              <a:t>], [</a:t>
            </a:r>
            <a:r>
              <a:rPr lang="en-US" sz="2400" dirty="0" err="1">
                <a:latin typeface="Bookman Old Style" panose="02050604050505020204" pitchFamily="18" charset="0"/>
              </a:rPr>
              <a:t>ForeignKey</a:t>
            </a:r>
            <a:r>
              <a:rPr lang="en-US" sz="2400" dirty="0">
                <a:latin typeface="Bookman Old Style" panose="02050604050505020204" pitchFamily="18" charset="0"/>
              </a:rPr>
              <a:t>])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6999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3. </a:t>
            </a:r>
            <a:r>
              <a:rPr lang="en-US" sz="2400" dirty="0">
                <a:latin typeface="Bookman Old Style" panose="02050604050505020204" pitchFamily="18" charset="0"/>
              </a:rPr>
              <a:t>DTO (Data Transfer Object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Что </a:t>
            </a:r>
            <a:r>
              <a:rPr lang="ru-RU" sz="2400" b="1" dirty="0">
                <a:latin typeface="Bookman Old Style" panose="02050604050505020204" pitchFamily="18" charset="0"/>
              </a:rPr>
              <a:t>это</a:t>
            </a:r>
            <a:r>
              <a:rPr lang="ru-RU" sz="2400" b="1" dirty="0" smtClean="0">
                <a:latin typeface="Bookman Old Style" panose="02050604050505020204" pitchFamily="18" charset="0"/>
              </a:rPr>
              <a:t>?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Объект для передачи данных между слоями (API ↔ </a:t>
            </a:r>
            <a:r>
              <a:rPr lang="ru-RU" sz="2400" dirty="0" err="1">
                <a:latin typeface="Bookman Old Style" panose="02050604050505020204" pitchFamily="18" charset="0"/>
              </a:rPr>
              <a:t>Frontend</a:t>
            </a:r>
            <a:r>
              <a:rPr lang="ru-RU" sz="2400" dirty="0">
                <a:latin typeface="Bookman Old Style" panose="02050604050505020204" pitchFamily="18" charset="0"/>
              </a:rPr>
              <a:t>).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latin typeface="Bookman Old Style" panose="02050604050505020204" pitchFamily="18" charset="0"/>
              </a:rPr>
              <a:t>Нет </a:t>
            </a:r>
            <a:r>
              <a:rPr lang="ru-RU" sz="2400" dirty="0">
                <a:latin typeface="Bookman Old Style" panose="02050604050505020204" pitchFamily="18" charset="0"/>
              </a:rPr>
              <a:t>логики — только данные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Характеристики</a:t>
            </a:r>
            <a:r>
              <a:rPr lang="ru-RU" sz="2400" b="1" dirty="0">
                <a:latin typeface="Bookman Old Style" panose="02050604050505020204" pitchFamily="18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Плоская структура (без сложных связей)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Оптимизирован для клиента (только нужные поля)</a:t>
            </a:r>
          </a:p>
          <a:p>
            <a:pPr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✅ </a:t>
            </a:r>
            <a:r>
              <a:rPr lang="ru-RU" sz="2400" dirty="0" err="1">
                <a:latin typeface="Bookman Old Style" panose="02050604050505020204" pitchFamily="18" charset="0"/>
              </a:rPr>
              <a:t>Сериализуем</a:t>
            </a:r>
            <a:r>
              <a:rPr lang="ru-RU" sz="2400" dirty="0">
                <a:latin typeface="Bookman Old Style" panose="02050604050505020204" pitchFamily="18" charset="0"/>
              </a:rPr>
              <a:t> в JSON/XML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869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8727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Цепочка вызовов классов в жестком следовании чистой архитектуре: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Клиент отправляет запрос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CreateNoteRequest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DTO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в наш </a:t>
            </a:r>
            <a:r>
              <a:rPr lang="en-US" sz="2400" dirty="0" smtClean="0">
                <a:latin typeface="Bookman Old Style" panose="02050604050505020204" pitchFamily="18" charset="0"/>
              </a:rPr>
              <a:t>API.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принимает запрос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преобразует во внутренний контракт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CreateNoteCommand</a:t>
            </a:r>
            <a:r>
              <a:rPr lang="en-US" sz="2400" b="1" dirty="0" smtClean="0">
                <a:latin typeface="Bookman Old Style" panose="02050604050505020204" pitchFamily="18" charset="0"/>
              </a:rPr>
              <a:t> (DTO)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передает команду в нужный сервис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Сервис принимает команду, создает доменную модель </a:t>
            </a:r>
            <a:r>
              <a:rPr lang="en-US" sz="2400" b="1" dirty="0" smtClean="0">
                <a:latin typeface="Bookman Old Style" panose="02050604050505020204" pitchFamily="18" charset="0"/>
              </a:rPr>
              <a:t>Note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и передаёт в </a:t>
            </a: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для сохранения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err="1" smtClean="0">
                <a:latin typeface="Bookman Old Style" panose="02050604050505020204" pitchFamily="18" charset="0"/>
              </a:rPr>
              <a:t>Репозиторий</a:t>
            </a:r>
            <a:r>
              <a:rPr lang="ru-RU" sz="2400" dirty="0" smtClean="0">
                <a:latin typeface="Bookman Old Style" panose="02050604050505020204" pitchFamily="18" charset="0"/>
              </a:rPr>
              <a:t> принимает доменную модель и создаёт модель БД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NoteEntity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Гибкость приложения достигается за счёт </a:t>
            </a:r>
            <a:r>
              <a:rPr lang="ru-RU" sz="2400" strike="sngStrike" dirty="0">
                <a:latin typeface="Bookman Old Style" panose="02050604050505020204" pitchFamily="18" charset="0"/>
              </a:rPr>
              <a:t>огромного количества одинаковых классов </a:t>
            </a:r>
            <a:r>
              <a:rPr lang="ru-RU" sz="2400" dirty="0">
                <a:latin typeface="Bookman Old Style" panose="02050604050505020204" pitchFamily="18" charset="0"/>
              </a:rPr>
              <a:t>разделения программы на слои и создания контрактов между этими слоями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58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1156649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Плюсы разделения: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Каждый класс живёт в своём слое,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Изменения в одном месте не вызывают “эффекта домино”,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– Система становится как </a:t>
            </a:r>
            <a:r>
              <a:rPr lang="ru-RU" sz="2400" dirty="0" err="1" smtClean="0">
                <a:latin typeface="Bookman Old Style" panose="02050604050505020204" pitchFamily="18" charset="0"/>
              </a:rPr>
              <a:t>Lego</a:t>
            </a:r>
            <a:r>
              <a:rPr lang="ru-RU" sz="2400" dirty="0" smtClean="0">
                <a:latin typeface="Bookman Old Style" panose="02050604050505020204" pitchFamily="18" charset="0"/>
              </a:rPr>
              <a:t> — собирается из независимых блоков.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малых приложениях </a:t>
            </a:r>
            <a:r>
              <a:rPr lang="ru-RU" sz="2400" dirty="0">
                <a:latin typeface="Bookman Old Style" panose="02050604050505020204" pitchFamily="18" charset="0"/>
              </a:rPr>
              <a:t>с целью ускорения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разработки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latin typeface="Bookman Old Style" panose="02050604050505020204" pitchFamily="18" charset="0"/>
              </a:rPr>
              <a:t> и </a:t>
            </a:r>
            <a:r>
              <a:rPr lang="en-US" sz="2400" b="1" dirty="0" smtClean="0">
                <a:latin typeface="Bookman Old Style" panose="02050604050505020204" pitchFamily="18" charset="0"/>
              </a:rPr>
              <a:t>Command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объединяются, также</a:t>
            </a:r>
            <a:r>
              <a:rPr lang="ru-RU" sz="2400" dirty="0">
                <a:latin typeface="Bookman Old Style" panose="02050604050505020204" pitchFamily="18" charset="0"/>
              </a:rPr>
              <a:t>, как и 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Domain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>
                <a:latin typeface="Bookman Old Style" panose="02050604050505020204" pitchFamily="18" charset="0"/>
              </a:rPr>
              <a:t>и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</a:t>
            </a:r>
            <a:r>
              <a:rPr lang="ru-RU" sz="2400" b="1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ценой масштабируемости.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1161" y="4132161"/>
            <a:ext cx="4315257" cy="247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2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  <p:sp>
        <p:nvSpPr>
          <p:cNvPr id="9" name="Прямоугольник 8"/>
          <p:cNvSpPr/>
          <p:nvPr/>
        </p:nvSpPr>
        <p:spPr>
          <a:xfrm>
            <a:off x="320586" y="154627"/>
            <a:ext cx="6154642" cy="55690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рамках чистой архитектуры центральным элементом приложения являются его бизнес-логика и модель. </a:t>
            </a:r>
          </a:p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В этом случае бизнес-логика не зависит от доступа к данным или другим инфраструктурам, то есть стандартная зависимость инвертируется: инфраструктура и детали реализации зависят от ядра приложения.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649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99922" y="0"/>
            <a:ext cx="682389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структуру хранимых данных. Зачастую данные модели и БД не совпадают. Поэтому для хранения используются отдельные классы, которые называются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Entities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17814" y="3845075"/>
            <a:ext cx="1205865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!;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DateTime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5400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812" y="168280"/>
            <a:ext cx="4763387" cy="4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контекст данных.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1065910"/>
            <a:ext cx="1177157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DbContextOptions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options)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base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{}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Конфигурирование таблиц БД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protected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override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OnModelCreating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Вынесем конфигурацию заметки в отдельный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класс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modelBuilder.ApplyConfiguration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// С помощью метода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инициализируем коллекцию заметок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DbSet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 =&gt; Set&lt;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6723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6990464" cy="58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Конфигурирование таблицы заметок.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33350" y="583045"/>
            <a:ext cx="1205865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NoteConfiguration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IEntityTypeConfiguration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Configure(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EntityTypeBuilder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builder.HasKey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(x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x.Id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.MAX_TITLE_LENGTH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По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умолчанию конфигурация будет такой же,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кроме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 //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HasMaxLength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Note.MAX_TITLE_LENGTH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</a:t>
            </a:r>
            <a:r>
              <a:rPr lang="en-US" sz="2400" dirty="0" err="1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IsRequired</a:t>
            </a:r>
            <a:r>
              <a:rPr lang="en-US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делает свойство необходим при добавлении заметки</a:t>
            </a:r>
            <a:endParaRPr lang="en-US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91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Реализуем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репозиторий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b="1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_context;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context)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_context = context;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//Добавление заметки в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Entities.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context.AddAsync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context.SaveChangesAsync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4250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endParaRPr lang="ru-RU" sz="2400" dirty="0" smtClean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//Получаем все заметки из БД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GetAll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notesEntities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// Чтобы 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данные не помещались в кэш, применяется метод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</a:t>
            </a:r>
            <a:r>
              <a:rPr lang="ru-RU" sz="2400" dirty="0" err="1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ru-RU" sz="2400" dirty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notesEntities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116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GetById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SingleOrDefaultAsync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 Если заметки есть и она 1, то мы её получим, иначе будет </a:t>
            </a:r>
            <a:r>
              <a:rPr lang="en-US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noteEntity.CreatedAt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31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ExecuteUpdateAsync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(s =&gt; s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note.Description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SetProperty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622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33350" y="0"/>
            <a:ext cx="1175385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context.Notes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.Where(n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id)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ExecuteDeleteAsync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08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Infrastructure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Persistence</a:t>
            </a:r>
            <a:r>
              <a:rPr lang="ru-RU" sz="2400" b="1" dirty="0" smtClean="0"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Папка </a:t>
            </a:r>
            <a:r>
              <a:rPr lang="en-US" sz="2400" b="1" dirty="0" smtClean="0">
                <a:latin typeface="Bookman Old Style" panose="02050604050505020204" pitchFamily="18" charset="0"/>
              </a:rPr>
              <a:t>Migrations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создаётся автоматически при создании миграций с помощью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</a:t>
            </a:r>
            <a:r>
              <a:rPr lang="en-US" sz="2400" dirty="0" smtClean="0">
                <a:latin typeface="Bookman Old Style" panose="02050604050505020204" pitchFamily="18" charset="0"/>
              </a:rPr>
              <a:t>. </a:t>
            </a:r>
            <a:r>
              <a:rPr lang="ru-RU" sz="2400" dirty="0" smtClean="0">
                <a:latin typeface="Bookman Old Style" panose="02050604050505020204" pitchFamily="18" charset="0"/>
              </a:rPr>
              <a:t>Рассмотрим позже, когда будем настраивать проект.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67" y="1799653"/>
            <a:ext cx="4763387" cy="454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246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20586" y="154627"/>
            <a:ext cx="615464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Эта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функциональность достигается путем определения абстракций или интерфейсов в ядре приложения, которые реализуются типами, определенными в слое инфраструктуры. Такую архитектуру обычно рисуют в виде серии окружностей с общим центром, которая внешне напоминает срез луковицы.</a:t>
            </a:r>
            <a:endParaRPr lang="ru-RU" sz="2400" b="1" dirty="0" smtClean="0">
              <a:solidFill>
                <a:srgbClr val="000000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43" t="13035" r="25327"/>
          <a:stretch/>
        </p:blipFill>
        <p:spPr>
          <a:xfrm>
            <a:off x="6475228" y="154627"/>
            <a:ext cx="5523753" cy="49379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39" t="69457" r="-1"/>
          <a:stretch/>
        </p:blipFill>
        <p:spPr>
          <a:xfrm>
            <a:off x="9237104" y="5092530"/>
            <a:ext cx="2419043" cy="1706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070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Рассмотрим последний слой – слой веб приложения. На наше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будут приходит запросы</a:t>
            </a:r>
            <a:r>
              <a:rPr lang="en-US" sz="2400" dirty="0" smtClean="0">
                <a:latin typeface="Bookman Old Style" panose="02050604050505020204" pitchFamily="18" charset="0"/>
              </a:rPr>
              <a:t> (</a:t>
            </a:r>
            <a:r>
              <a:rPr lang="en-US" sz="2400" b="1" dirty="0" smtClean="0">
                <a:latin typeface="Bookman Old Style" panose="02050604050505020204" pitchFamily="18" charset="0"/>
              </a:rPr>
              <a:t>request</a:t>
            </a:r>
            <a:r>
              <a:rPr lang="en-US" sz="2400" dirty="0" smtClean="0">
                <a:latin typeface="Bookman Old Style" panose="02050604050505020204" pitchFamily="18" charset="0"/>
              </a:rPr>
              <a:t>)</a:t>
            </a:r>
            <a:r>
              <a:rPr lang="ru-RU" sz="2400" dirty="0" smtClean="0">
                <a:latin typeface="Bookman Old Style" panose="02050604050505020204" pitchFamily="18" charset="0"/>
              </a:rPr>
              <a:t> от клиентов (</a:t>
            </a:r>
            <a:r>
              <a:rPr lang="en-US" sz="2400" b="1" dirty="0" smtClean="0">
                <a:latin typeface="Bookman Old Style" panose="02050604050505020204" pitchFamily="18" charset="0"/>
              </a:rPr>
              <a:t>frontend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а наше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должно обрабатывать их и отправлять ответы (</a:t>
            </a:r>
            <a:r>
              <a:rPr lang="en-US" sz="2400" b="1" dirty="0" smtClean="0">
                <a:latin typeface="Bookman Old Style" panose="02050604050505020204" pitchFamily="18" charset="0"/>
              </a:rPr>
              <a:t>response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Наш </a:t>
            </a:r>
            <a:r>
              <a:rPr lang="en-US" sz="2400" b="1" dirty="0" smtClean="0">
                <a:latin typeface="Bookman Old Style" panose="02050604050505020204" pitchFamily="18" charset="0"/>
              </a:rPr>
              <a:t>Web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Api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состоит из компонентов: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Точка входа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которая включает, подключение сервисов и конфигурирование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Контроллеры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Контракты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b="1" dirty="0" smtClean="0">
                <a:latin typeface="Bookman Old Style" panose="02050604050505020204" pitchFamily="18" charset="0"/>
              </a:rPr>
              <a:t>Конфигурационные файлы</a:t>
            </a:r>
            <a:r>
              <a:rPr lang="ru-RU" sz="2400" dirty="0" smtClean="0">
                <a:latin typeface="Bookman Old Style" panose="02050604050505020204" pitchFamily="18" charset="0"/>
              </a:rPr>
              <a:t>: </a:t>
            </a:r>
            <a:r>
              <a:rPr lang="en-US" sz="2400" dirty="0" err="1" smtClean="0"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dirty="0" err="1" smtClean="0">
                <a:latin typeface="Bookman Old Style" panose="02050604050505020204" pitchFamily="18" charset="0"/>
              </a:rPr>
              <a:t>docker-compose.yml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en-US" sz="2400" i="1" dirty="0" smtClean="0"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latin typeface="Bookman Old Style" panose="02050604050505020204" pitchFamily="18" charset="0"/>
              </a:rPr>
              <a:t>launchSettings.json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630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Program. </a:t>
            </a:r>
            <a:r>
              <a:rPr lang="ru-RU" sz="2400" dirty="0" smtClean="0">
                <a:latin typeface="Bookman Old Style" panose="02050604050505020204" pitchFamily="18" charset="0"/>
              </a:rPr>
              <a:t>Подключаем сервисы.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Т.к. мы используем контроллеры, то нужно написать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альтернативно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или совместно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можно использовать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Minimal API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Подключаем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</a:t>
            </a:r>
            <a:r>
              <a:rPr lang="en-US" sz="2400" dirty="0" smtClean="0">
                <a:latin typeface="Bookman Old Style" panose="02050604050505020204" pitchFamily="18" charset="0"/>
              </a:rPr>
              <a:t> - </a:t>
            </a:r>
            <a:r>
              <a:rPr lang="ru-RU" sz="2400" dirty="0" smtClean="0">
                <a:latin typeface="Bookman Old Style" panose="02050604050505020204" pitchFamily="18" charset="0"/>
              </a:rPr>
              <a:t>набор инструментов, который позволяет автоматически описывать API на основе его кода</a:t>
            </a:r>
            <a:r>
              <a:rPr lang="en-US" sz="2400" dirty="0">
                <a:latin typeface="Bookman Old Style" panose="02050604050505020204" pitchFamily="18" charset="0"/>
              </a:rPr>
              <a:t> </a:t>
            </a:r>
            <a:r>
              <a:rPr lang="en-US" sz="2400" dirty="0" smtClean="0">
                <a:latin typeface="Bookman Old Style" panose="02050604050505020204" pitchFamily="18" charset="0"/>
              </a:rPr>
              <a:t>(</a:t>
            </a:r>
            <a:r>
              <a:rPr lang="ru-RU" sz="2400" dirty="0" smtClean="0">
                <a:latin typeface="Bookman Old Style" panose="02050604050505020204" pitchFamily="18" charset="0"/>
              </a:rPr>
              <a:t>отправлять и получать запросы в удобном </a:t>
            </a:r>
            <a:r>
              <a:rPr lang="en-US" sz="2400" dirty="0" smtClean="0">
                <a:latin typeface="Bookman Old Style" panose="02050604050505020204" pitchFamily="18" charset="0"/>
              </a:rPr>
              <a:t>UI).</a:t>
            </a:r>
            <a:endParaRPr lang="en-US" sz="2400" b="1" dirty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Main(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[]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builder =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WebApplication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.CreateBuilder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args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builder.Services.AddSwaggerGen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builder.Services.AddControllers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11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454150" y="754743"/>
            <a:ext cx="991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Swagger </a:t>
            </a:r>
            <a:r>
              <a:rPr lang="ru-RU" sz="2400" b="1" dirty="0" smtClean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 smtClean="0">
                <a:latin typeface="Bookman Old Style" panose="02050604050505020204" pitchFamily="18" charset="0"/>
              </a:rPr>
              <a:t>NuGet</a:t>
            </a:r>
            <a:endParaRPr lang="en-US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66" y="2133602"/>
            <a:ext cx="12001706" cy="265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154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&gt;(options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builder.Configuration.GetConnectionString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nameof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});</a:t>
            </a:r>
          </a:p>
          <a:p>
            <a:endParaRPr lang="ru-RU" sz="2400" dirty="0">
              <a:solidFill>
                <a:srgbClr val="00B05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nameof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(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выдаст строку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en-US" sz="2400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NotesDbContext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"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Здесь мы явно указываем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UseNpgsql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-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какую БД будем использовать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PostgreSQL.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3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84131" y="304801"/>
            <a:ext cx="11913338" cy="5806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Entity Framework </a:t>
            </a:r>
            <a:r>
              <a:rPr lang="ru-RU" sz="2400" b="1" dirty="0">
                <a:latin typeface="Bookman Old Style" panose="02050604050505020204" pitchFamily="18" charset="0"/>
              </a:rPr>
              <a:t>через менеджер пакетов </a:t>
            </a:r>
            <a:r>
              <a:rPr lang="en-US" sz="2400" b="1" dirty="0" err="1">
                <a:latin typeface="Bookman Old Style" panose="02050604050505020204" pitchFamily="18" charset="0"/>
              </a:rPr>
              <a:t>NuGet</a:t>
            </a:r>
            <a:endParaRPr lang="en-US" sz="2400" b="1" dirty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0" y="885473"/>
            <a:ext cx="12102399" cy="558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79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Cross-Origin Resource Sharing (CORS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)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«совместное использование ресурсов между разными источниками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»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— технология современных браузеров, которая позволяет предоставить веб-страницам доступ к ресурсам другого домена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Т.к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.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frontend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предполагается писать на другом языке, то необходимо подключить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CORS.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builder.Services.AddCors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(options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options.AddDefaultPolicy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(policy =&gt;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policy.WithOrigins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policy.AllowAnyHeader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policy.AllowAnyMethod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});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07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 smtClean="0">
                <a:latin typeface="Bookman Old Style" panose="02050604050505020204" pitchFamily="18" charset="0"/>
              </a:rPr>
              <a:t>Web</a:t>
            </a:r>
            <a:r>
              <a:rPr lang="ru-RU" sz="2400" b="1" dirty="0" smtClean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Program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Настраиваем сервисы, каждому интерфейсу сопоставляем конкретную реализацию. Сервисы помещаются в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DI Container (Dependency Injection Container)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– контейнер инъекции зависимости. Контейнер автоматически передаёт нужную реализацию, когда необходимо.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LargestDescriptionNoteService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NotesRepository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builder.Services.AddScoped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&gt;();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9680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Program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Если проект запускается в режиме разработки, то добавляем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swagger.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Не забываем добавить маршрутизацию к действиям контроллеров.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app =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builder.Build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app.Environment.IsDevelopment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())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app.UseSwaggerUI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app.MapControllers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app.Run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278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816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атрибут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ru-RU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– что данный класс – контроллер. Атрибут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</a:t>
            </a:r>
            <a:r>
              <a:rPr lang="en-US" sz="2400" dirty="0" smtClean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задаёт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общий маршрут для всех методов контроллера. В () скобках указан шаблон, который означает, что маршрут это название контроллера –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Notes.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Т.е. данный контроллер слушает запросы, вида 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/Notes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ApiController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Route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73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[controller]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ControllerBase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81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Подключаем сервисы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private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readonly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NotesController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INotesService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73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Чистая архитектура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20586" y="654357"/>
            <a:ext cx="11623854" cy="11346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Чистую архитектуру можно описать фразой </a:t>
            </a: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- строй приложение вокруг </a:t>
            </a:r>
            <a:r>
              <a:rPr lang="ru-RU" sz="2400" b="1" dirty="0" smtClean="0">
                <a:solidFill>
                  <a:srgbClr val="000000"/>
                </a:solidFill>
                <a:latin typeface="Bookman Old Style" panose="02050604050505020204" pitchFamily="18" charset="0"/>
              </a:rPr>
              <a:t>бизнес-логики.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0585" y="1789027"/>
            <a:ext cx="465665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solidFill>
                  <a:srgbClr val="000000"/>
                </a:solidFill>
                <a:latin typeface="Bookman Old Style" panose="02050604050505020204" pitchFamily="18" charset="0"/>
              </a:rPr>
              <a:t>Entities</a:t>
            </a:r>
            <a:endParaRPr lang="ru-RU" sz="2400" b="1" dirty="0">
              <a:solidFill>
                <a:srgbClr val="000000"/>
              </a:solidFill>
              <a:latin typeface="Bookman Old Style" panose="02050604050505020204" pitchFamily="18" charset="0"/>
            </a:endParaRP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Сущности, которые содержат самую важную логику/алгоритмы</a:t>
            </a:r>
          </a:p>
          <a:p>
            <a:pPr marL="176213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solidFill>
                  <a:srgbClr val="000000"/>
                </a:solidFill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solidFill>
                  <a:srgbClr val="000000"/>
                </a:solidFill>
                <a:latin typeface="Bookman Old Style" panose="02050604050505020204" pitchFamily="18" charset="0"/>
              </a:rPr>
              <a:t>расчет угла броска снаряда</a:t>
            </a:r>
          </a:p>
        </p:txBody>
      </p:sp>
    </p:spTree>
    <p:extLst>
      <p:ext uri="{BB962C8B-B14F-4D97-AF65-F5344CB8AC3E}">
        <p14:creationId xmlns:p14="http://schemas.microsoft.com/office/powerpoint/2010/main" val="1752147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Указываем маршрут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, данный метод обрабатывает запросы по адресу: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https://</a:t>
            </a:r>
            <a:r>
              <a:rPr lang="ru-RU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Notes/Create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Атрибут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означает, что данные (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request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) поступают из тела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Post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запроса.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HttpPost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"Create"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Create(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noteService.CreateNote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455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 Конечная точка или </a:t>
            </a:r>
            <a:r>
              <a:rPr lang="ru-RU" sz="2400" b="1" dirty="0" err="1"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представляет некоторый код, который обрабатывает запрос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Get(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notesDbContext.Notes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AsNoTracking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!=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lower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request.Search.ToLower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.Where(n =&gt;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n.Title.ToLower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().Contains(lower));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  <a:r>
              <a:rPr lang="ru-RU" sz="2400" dirty="0" smtClean="0">
                <a:solidFill>
                  <a:srgbClr val="00B05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//Продолжение следует далее</a:t>
            </a:r>
          </a:p>
        </p:txBody>
      </p:sp>
    </p:spTree>
    <p:extLst>
      <p:ext uri="{BB962C8B-B14F-4D97-AF65-F5344CB8AC3E}">
        <p14:creationId xmlns:p14="http://schemas.microsoft.com/office/powerpoint/2010/main" val="667444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Expression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Func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Entities.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object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request.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?.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ToLower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"date"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note.CreatedAt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"title"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note.Title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note =&gt;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note.Id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};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desc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?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notesQuery.OrderByDescending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: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notesQuery.OrderBy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selectorKey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notesQuery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.Select(n =&gt; 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n.CreatedAt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.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ToListAsync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(notes));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76541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HttpDelete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"Delete"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Delete(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noteService.DeleteNote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31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Update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HttpPatch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"Update"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Update(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	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FromBody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]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request)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noteService.UpdateNote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request.Title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																	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request.Description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(note));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0079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 smtClean="0">
                <a:latin typeface="Bookman Old Style" panose="02050604050505020204" pitchFamily="18" charset="0"/>
              </a:rPr>
              <a:t>Controllers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Пишем </a:t>
            </a:r>
            <a:r>
              <a:rPr lang="en-US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endpoint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для </a:t>
            </a:r>
            <a:r>
              <a:rPr lang="en-US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запроса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 адресу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endParaRPr lang="ru-RU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https</a:t>
            </a:r>
            <a:r>
              <a:rPr lang="en-US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://</a:t>
            </a:r>
            <a:r>
              <a:rPr lang="ru-RU" sz="2400" b="1" dirty="0">
                <a:highlight>
                  <a:srgbClr val="FFFFFF"/>
                </a:highlight>
                <a:latin typeface="Bookman Old Style" panose="02050604050505020204" pitchFamily="18" charset="0"/>
              </a:rPr>
              <a:t>домен/</a:t>
            </a:r>
            <a:r>
              <a:rPr lang="en-US" sz="2400" b="1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Notes/</a:t>
            </a:r>
            <a:r>
              <a:rPr lang="en-US" sz="2400" b="1" dirty="0" err="1" smtClean="0">
                <a:highlight>
                  <a:srgbClr val="FFFFFF"/>
                </a:highlight>
                <a:latin typeface="Bookman Old Style" panose="02050604050505020204" pitchFamily="18" charset="0"/>
              </a:rPr>
              <a:t>LargestNote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[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HttpGet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)]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async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Task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IActionResult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err="1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await</a:t>
            </a:r>
            <a:endParaRPr lang="ru-RU" sz="2400" dirty="0" smtClean="0">
              <a:solidFill>
                <a:srgbClr val="0000FF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</a:t>
            </a:r>
            <a:r>
              <a:rPr lang="ru-RU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									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_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largestNoteService.GetLargestNote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();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"No notes"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Ok(</a:t>
            </a:r>
            <a:r>
              <a:rPr lang="en-US" sz="2400" dirty="0" smtClean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new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largestNote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));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</a:t>
            </a:r>
          </a:p>
          <a:p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4684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Каждый запрос и ответ поместим в контракты и создадим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record.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создания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CreateNoteResponse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7297" y="1257479"/>
            <a:ext cx="5105541" cy="190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404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удаления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DeleteNoteRequest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DeleteNoteResponse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1797" y="1276350"/>
            <a:ext cx="5155059" cy="156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16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Ответ для самой большой заметки.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GetLargestNoteResponse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4714" y="1010693"/>
            <a:ext cx="6091974" cy="106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83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получения заметок.</a:t>
            </a: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Search,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SortItem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</a:t>
            </a:r>
            <a:r>
              <a:rPr lang="en-US" sz="2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SortOrder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GetNotesResponse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Notes);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1" y="1284852"/>
            <a:ext cx="5302988" cy="1729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94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87438" y="0"/>
            <a:ext cx="4488818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Cases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Наши бизнес-процессы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Этот слой содержит прикладную логику - логику нашей предметной области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Занимается тем, что манипулирует </a:t>
            </a:r>
            <a:r>
              <a:rPr lang="ru-RU" sz="2400" dirty="0" err="1">
                <a:latin typeface="Bookman Old Style" panose="02050604050505020204" pitchFamily="18" charset="0"/>
              </a:rPr>
              <a:t>Entities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приложения для расчета угла удара в бильярде и траектории выстрела из пушки</a:t>
            </a:r>
          </a:p>
        </p:txBody>
      </p:sp>
    </p:spTree>
    <p:extLst>
      <p:ext uri="{BB962C8B-B14F-4D97-AF65-F5344CB8AC3E}">
        <p14:creationId xmlns:p14="http://schemas.microsoft.com/office/powerpoint/2010/main" val="424534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en-US" sz="2400" b="1" dirty="0">
                <a:latin typeface="Bookman Old Style" panose="02050604050505020204" pitchFamily="18" charset="0"/>
              </a:rPr>
              <a:t>Contracts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Запрос и ответ для изменение заметок.</a:t>
            </a: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UpdateNoteRequest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Guid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Id,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Title,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? Description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record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UpdateNoteResponse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2400" dirty="0" smtClean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Note);</a:t>
            </a:r>
            <a:endParaRPr lang="ru-RU" sz="2400" dirty="0" smtClean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7834" y="1135032"/>
            <a:ext cx="5518854" cy="1700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7343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Настроим строку подключения к БД. Зайдем в файл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appsettings.json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и добавим:</a:t>
            </a:r>
            <a:endParaRPr lang="ru-RU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ConnectionStrings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NotesDbContext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"Server=localhost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lvl="8"/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Port=5433;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Database=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User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Id=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pPr lvl="8"/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;"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},</a:t>
            </a:r>
            <a:endParaRPr lang="ru-RU" sz="2400" b="1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Server=localhost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 – адрес сервера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.</a:t>
            </a:r>
            <a:endParaRPr lang="en-US" sz="2400" dirty="0" smtClean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Port=5433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любой, главное, чтобы не был занят и в докере был такой же.</a:t>
            </a:r>
            <a:endParaRPr lang="ru-RU" sz="2400" dirty="0"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Database=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r>
              <a:rPr lang="en-US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имя БД, любое.</a:t>
            </a: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User Id=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имя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пользователя, по умолчанию.</a:t>
            </a:r>
            <a:endParaRPr lang="ru-RU" sz="2400" dirty="0" smtClean="0">
              <a:solidFill>
                <a:srgbClr val="A31515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pPr algn="just">
              <a:lnSpc>
                <a:spcPct val="130000"/>
              </a:lnSpc>
            </a:pP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Password=</a:t>
            </a:r>
            <a:r>
              <a:rPr lang="en-US" sz="2400" dirty="0" err="1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пароль, </a:t>
            </a:r>
            <a:r>
              <a:rPr lang="ru-RU" sz="2400" dirty="0">
                <a:highlight>
                  <a:srgbClr val="FFFFFF"/>
                </a:highlight>
                <a:latin typeface="Bookman Old Style" panose="02050604050505020204" pitchFamily="18" charset="0"/>
              </a:rPr>
              <a:t>по </a:t>
            </a:r>
            <a:r>
              <a:rPr lang="ru-RU" sz="2400" dirty="0" smtClean="0">
                <a:highlight>
                  <a:srgbClr val="FFFFFF"/>
                </a:highlight>
                <a:latin typeface="Bookman Old Style" panose="02050604050505020204" pitchFamily="18" charset="0"/>
              </a:rPr>
              <a:t>умолчанию.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4843" y="0"/>
            <a:ext cx="4767357" cy="74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08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Проверим конфигурацию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http.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Зайдем в  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Properties/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launchSettings.json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Во всех частях программы адрес должен быть одинаковый.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://</a:t>
            </a:r>
            <a:r>
              <a:rPr lang="en-US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localhost:7164"</a:t>
            </a:r>
            <a:r>
              <a:rPr lang="ru-RU" sz="2400" dirty="0" smtClean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Порт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любой,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главное,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чтобы не был занят.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commandName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"Project"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dotnetRunMessages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launchBrowser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true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applicationUrl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"https://localhost:7164"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 err="1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environmentVariables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{</a:t>
            </a: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2E75B6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"ASPNETCORE_ENVIRONMENT"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"Development"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}</a:t>
            </a: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},</a:t>
            </a:r>
            <a:endParaRPr lang="ru-RU" sz="2400" b="1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410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pPr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Создадим докер файл.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Назовём </a:t>
            </a:r>
            <a:r>
              <a:rPr lang="en-US" sz="2400" dirty="0" err="1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docker-compose.yml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976" y="1200329"/>
            <a:ext cx="4727712" cy="445231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133350" y="1200329"/>
            <a:ext cx="718562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— это платформа с открытым исходным кодом для автоматизации разработки, доставки и развертывания приложений. Ее основная идея — создание стандартного и предсказуемого окружения, где приложения могут работать независимо от операционной системы или инфраструктуры. 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62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solidFill>
                  <a:srgbClr val="092433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широко применяется в сферах разработки ПО, </a:t>
            </a:r>
            <a:r>
              <a:rPr lang="ru-RU" sz="2400" b="1" dirty="0" err="1">
                <a:solidFill>
                  <a:srgbClr val="092433"/>
                </a:solidFill>
                <a:latin typeface="Bookman Old Style" panose="02050604050505020204" pitchFamily="18" charset="0"/>
              </a:rPr>
              <a:t>DevOps</a:t>
            </a:r>
            <a:r>
              <a:rPr lang="ru-RU" sz="2400" dirty="0">
                <a:solidFill>
                  <a:srgbClr val="092433"/>
                </a:solidFill>
                <a:latin typeface="Bookman Old Style" panose="02050604050505020204" pitchFamily="18" charset="0"/>
              </a:rPr>
              <a:t> и управления IT-инфраструктурой. Благодаря нему можно ускорить разработку и упростить перенос приложений между окружениями</a:t>
            </a:r>
            <a:r>
              <a:rPr lang="ru-RU" sz="2400" dirty="0" smtClean="0">
                <a:solidFill>
                  <a:srgbClr val="092433"/>
                </a:solidFill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solidFill>
                <a:srgbClr val="092433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Сценарии использования: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упаковывание 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вашего приложения (и так же используемых компонент) в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контейнеры;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раздача и доставка этих контейнеров вашим командам для разработки и тестирования;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выкладывания этих контейнеров на ваши </a:t>
            </a:r>
            <a:r>
              <a:rPr lang="ru-RU" sz="2400" dirty="0" err="1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продакшены</a:t>
            </a:r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, как в дата центры так и в облака.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4800" y="1687332"/>
            <a:ext cx="6661888" cy="168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97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latin typeface="Bookman Old Style" panose="02050604050505020204" pitchFamily="18" charset="0"/>
              </a:rPr>
              <a:t>Web</a:t>
            </a:r>
            <a:r>
              <a:rPr lang="ru-RU" sz="2400" b="1" dirty="0">
                <a:latin typeface="Bookman Old Style" panose="02050604050505020204" pitchFamily="18" charset="0"/>
              </a:rPr>
              <a:t>. </a:t>
            </a:r>
            <a:r>
              <a:rPr lang="ru-RU" sz="2400" b="1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Конфигурационные </a:t>
            </a:r>
            <a:r>
              <a:rPr lang="ru-RU" sz="2400" b="1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файлы</a:t>
            </a: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services: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container_name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image: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postgres:latest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restart: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always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environment: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POSTGRES_DB: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my_notes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POSTGRES_USER: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POSTGRES_PASSWORD:</a:t>
            </a: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/lib/</a:t>
            </a:r>
            <a:r>
              <a:rPr lang="en-US" sz="2400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postgresql</a:t>
            </a:r>
            <a:r>
              <a:rPr lang="en-US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/data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ports: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- </a:t>
            </a:r>
            <a:r>
              <a:rPr lang="ru-RU" sz="2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5433:5432</a:t>
            </a:r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volumes:</a:t>
            </a:r>
            <a:endParaRPr lang="en-US" sz="2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2400" dirty="0" err="1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postgres</a:t>
            </a:r>
            <a:r>
              <a:rPr lang="en-US" sz="2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-data:</a:t>
            </a: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688" y="0"/>
            <a:ext cx="4318000" cy="406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0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Переходим на сайт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</a:t>
            </a:r>
            <a:r>
              <a:rPr lang="ru-RU" sz="2400" b="1" dirty="0" smtClean="0">
                <a:latin typeface="Bookman Old Style" panose="02050604050505020204" pitchFamily="18" charset="0"/>
              </a:rPr>
              <a:t>и скачиваем </a:t>
            </a:r>
            <a:r>
              <a:rPr lang="en-US" sz="2400" b="1" dirty="0" smtClean="0">
                <a:latin typeface="Bookman Old Style" panose="02050604050505020204" pitchFamily="18" charset="0"/>
              </a:rPr>
              <a:t>Docker Desktop.</a:t>
            </a:r>
          </a:p>
          <a:p>
            <a:pPr>
              <a:lnSpc>
                <a:spcPct val="150000"/>
              </a:lnSpc>
            </a:pPr>
            <a:endParaRPr lang="en-US" sz="2400" dirty="0" smtClean="0">
              <a:solidFill>
                <a:srgbClr val="000000"/>
              </a:solidFill>
              <a:highlight>
                <a:srgbClr val="FFFFFF"/>
              </a:highlight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https://www.docker.com/get-started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  <a:hlinkClick r:id="rId3"/>
              </a:rPr>
              <a:t>/</a:t>
            </a:r>
            <a:r>
              <a:rPr lang="en-US" sz="2400" dirty="0" smtClean="0">
                <a:solidFill>
                  <a:srgbClr val="000000"/>
                </a:solidFill>
                <a:highlight>
                  <a:srgbClr val="FFFFFF"/>
                </a:highlight>
                <a:latin typeface="Bookman Old Style" panose="02050604050505020204" pitchFamily="18" charset="0"/>
              </a:rPr>
              <a:t>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33" y="1959429"/>
            <a:ext cx="10361901" cy="3124819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2335" y="5289351"/>
            <a:ext cx="5831498" cy="890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679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1191333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Запускаем докер. </a:t>
            </a:r>
            <a:r>
              <a:rPr lang="ru-RU" sz="2400" dirty="0" smtClean="0">
                <a:latin typeface="Bookman Old Style" panose="02050604050505020204" pitchFamily="18" charset="0"/>
              </a:rPr>
              <a:t>Если движок запустился, значит всё установилось верно, иначе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пробуем руководство:</a:t>
            </a:r>
            <a:endParaRPr lang="ru-RU" sz="24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latin typeface="Bookman Old Style" panose="02050604050505020204" pitchFamily="18" charset="0"/>
                <a:hlinkClick r:id="rId3"/>
              </a:rPr>
              <a:t>stackoverflow.com/questions/78879806/docker-desktop-wsl-update-failed</a:t>
            </a:r>
            <a:r>
              <a:rPr lang="ru-RU" sz="2400" dirty="0" smtClean="0">
                <a:latin typeface="Bookman Old Style" panose="02050604050505020204" pitchFamily="18" charset="0"/>
              </a:rPr>
              <a:t> </a:t>
            </a: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Убедитесь, что нет ожидающих обновлений </a:t>
            </a:r>
            <a:r>
              <a:rPr lang="ru-RU" sz="2400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При желании вы можете удалить "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". 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 fontAlgn="base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 (</a:t>
            </a:r>
            <a:r>
              <a:rPr lang="ru-RU" sz="2400" i="1" dirty="0" smtClean="0">
                <a:solidFill>
                  <a:srgbClr val="FF0000"/>
                </a:solidFill>
                <a:latin typeface="Bookman Old Style" panose="02050604050505020204" pitchFamily="18" charset="0"/>
              </a:rPr>
              <a:t>на следующем слайде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последнюю версию WSL 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wsl</a:t>
            </a:r>
            <a:r>
              <a:rPr lang="ru-RU" sz="2400" b="1" dirty="0" smtClean="0">
                <a:latin typeface="Bookman Old Style" panose="02050604050505020204" pitchFamily="18" charset="0"/>
              </a:rPr>
              <a:t> 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install</a:t>
            </a:r>
            <a:endParaRPr lang="ru-RU" sz="2400" b="1" dirty="0" smtClean="0"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Запустите </a:t>
            </a:r>
            <a:r>
              <a:rPr lang="ru-RU" sz="2400" b="1" dirty="0" err="1">
                <a:latin typeface="Bookman Old Style" panose="02050604050505020204" pitchFamily="18" charset="0"/>
              </a:rPr>
              <a:t>wsl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smtClean="0">
                <a:latin typeface="Bookman Old Style" panose="02050604050505020204" pitchFamily="18" charset="0"/>
              </a:rPr>
              <a:t>--</a:t>
            </a:r>
            <a:r>
              <a:rPr lang="ru-RU" sz="2400" b="1" dirty="0" err="1" smtClean="0">
                <a:latin typeface="Bookman Old Style" panose="02050604050505020204" pitchFamily="18" charset="0"/>
              </a:rPr>
              <a:t>status</a:t>
            </a:r>
            <a:r>
              <a:rPr lang="ru-RU" sz="2400" dirty="0" smtClean="0">
                <a:latin typeface="Bookman Old Style" panose="02050604050505020204" pitchFamily="18" charset="0"/>
              </a:rPr>
              <a:t> для </a:t>
            </a:r>
            <a:r>
              <a:rPr lang="ru-RU" sz="2400" dirty="0">
                <a:latin typeface="Bookman Old Style" panose="02050604050505020204" pitchFamily="18" charset="0"/>
              </a:rPr>
              <a:t>подтверждения установки.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Установите «</a:t>
            </a:r>
            <a:r>
              <a:rPr lang="ru-RU" sz="2400" dirty="0" err="1">
                <a:latin typeface="Bookman Old Style" panose="02050604050505020204" pitchFamily="18" charset="0"/>
              </a:rPr>
              <a:t>Docker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latin typeface="Bookman Old Style" panose="02050604050505020204" pitchFamily="18" charset="0"/>
              </a:rPr>
              <a:t>Desktop</a:t>
            </a:r>
            <a:r>
              <a:rPr lang="ru-RU" sz="2400" dirty="0">
                <a:latin typeface="Bookman Old Style" panose="02050604050505020204" pitchFamily="18" charset="0"/>
              </a:rPr>
              <a:t>» еще </a:t>
            </a:r>
            <a:r>
              <a:rPr lang="ru-RU" sz="2400" dirty="0" smtClean="0">
                <a:latin typeface="Bookman Old Style" panose="02050604050505020204" pitchFamily="18" charset="0"/>
              </a:rPr>
              <a:t>раз.</a:t>
            </a:r>
          </a:p>
        </p:txBody>
      </p:sp>
    </p:spTree>
    <p:extLst>
      <p:ext uri="{BB962C8B-B14F-4D97-AF65-F5344CB8AC3E}">
        <p14:creationId xmlns:p14="http://schemas.microsoft.com/office/powerpoint/2010/main" val="8609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50" y="0"/>
            <a:ext cx="647065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Приложение к п.3 инструкции: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Отключите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«Подсистему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 для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Linux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» в разделе «Включение и отключение компонентов </a:t>
            </a:r>
            <a:r>
              <a:rPr lang="ru-RU" sz="2400" dirty="0" err="1">
                <a:solidFill>
                  <a:srgbClr val="0C0D0E"/>
                </a:solidFill>
                <a:latin typeface="Bookman Old Style" panose="02050604050505020204" pitchFamily="18" charset="0"/>
              </a:rPr>
              <a:t>Windows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».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4000" y="103214"/>
            <a:ext cx="5440817" cy="664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813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Когда докер запущен, вводим команду терминал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: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</a:t>
            </a:r>
            <a:r>
              <a:rPr lang="en-US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-compose up –d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Терминал должен быть запущен из папки, где находится файл </a:t>
            </a: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docker-compose.yml</a:t>
            </a:r>
            <a:endParaRPr lang="en-US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Можно ввести в терминале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68" y="2975429"/>
            <a:ext cx="12143132" cy="238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07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76805" y="191327"/>
            <a:ext cx="48748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Контроллеры/</a:t>
            </a:r>
            <a:r>
              <a:rPr lang="ru-RU" sz="2400" b="1" dirty="0" err="1">
                <a:latin typeface="Bookman Old Style" panose="02050604050505020204" pitchFamily="18" charset="0"/>
              </a:rPr>
              <a:t>Презентеры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Те, с кем внешний мир взаимодействует</a:t>
            </a:r>
          </a:p>
          <a:p>
            <a:pPr marL="176213" lvl="1" indent="-176213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MVC контроллеры, заглушка для </a:t>
            </a:r>
            <a:r>
              <a:rPr lang="en-US" sz="2400" dirty="0" smtClean="0">
                <a:latin typeface="Bookman Old Style" panose="02050604050505020204" pitchFamily="18" charset="0"/>
              </a:rPr>
              <a:t>HTTP</a:t>
            </a:r>
            <a:r>
              <a:rPr lang="ru-RU" sz="2400" dirty="0" smtClean="0">
                <a:latin typeface="Bookman Old Style" panose="02050604050505020204" pitchFamily="18" charset="0"/>
              </a:rPr>
              <a:t>, </a:t>
            </a:r>
            <a:r>
              <a:rPr lang="ru-RU" sz="2400" dirty="0">
                <a:latin typeface="Bookman Old Style" panose="02050604050505020204" pitchFamily="18" charset="0"/>
              </a:rPr>
              <a:t>модель представления (MVVM)</a:t>
            </a:r>
          </a:p>
        </p:txBody>
      </p:sp>
    </p:spTree>
    <p:extLst>
      <p:ext uri="{BB962C8B-B14F-4D97-AF65-F5344CB8AC3E}">
        <p14:creationId xmlns:p14="http://schemas.microsoft.com/office/powerpoint/2010/main" val="415196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данной команды подключится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запустится контейнер с БД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PostgreSQL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6873" y="1200329"/>
            <a:ext cx="10195127" cy="564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607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 миграциях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Модели данных могут изменяться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по мере реализации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функций, при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добавлении или изменении новых сущностей или свойств схемы базы данных должны быть соответствующим образом изменены для синхронизации с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приложением.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Функция 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в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позволяет последовательно применять изменения схемы к базе данных, чтобы синхронизировать ее с моделью данных в приложении без потери существующих данных.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208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677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Миграции </a:t>
            </a:r>
            <a:r>
              <a:rPr lang="ru-RU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работают следующим образом.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При изменении модели данных разработчик использует средства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для добавления соответствующей миграции, описывающей обновления, необходимые для синхронизации схемы базы данных.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сравнивает текущую модель с моментальным снимком старой модели, чтобы определить различия и создать исходные файлы миграции; файлы можно отслеживать в системе управления версиями проекта, как и любой другой исходный файл.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Созданную миграцию можно применять к базе данных различными способами. EF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записывает все примененные миграции в специальную таблицу журнала, из которой будет ясно, какие миграции были применены, а какие нет.</a:t>
            </a:r>
            <a:endParaRPr lang="ru-RU" sz="2400" b="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180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Далее необходимо создать миграцию.</a:t>
            </a:r>
          </a:p>
          <a:p>
            <a:pPr algn="just" fontAlgn="base">
              <a:lnSpc>
                <a:spcPct val="150000"/>
              </a:lnSpc>
            </a:pPr>
            <a:r>
              <a:rPr lang="ru-RU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Руководство: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https://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  <a:hlinkClick r:id="rId3"/>
              </a:rPr>
              <a:t>learn.microsoft.com/ru-ru/ef/core/cli/dotnet</a:t>
            </a:r>
            <a:endParaRPr lang="ru-RU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Необходимо открыть терминал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Power Shell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или терминал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Visual Studio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установить инструменты: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tool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install</a:t>
            </a:r>
            <a:r>
              <a:rPr lang="en-US" sz="2400" dirty="0">
                <a:solidFill>
                  <a:srgbClr val="006881"/>
                </a:solidFill>
                <a:latin typeface="SFMono-Regular"/>
              </a:rPr>
              <a:t> --global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dotnet-ef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Т.к. мы уже подключили все зависимости, то команда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>
                <a:solidFill>
                  <a:srgbClr val="0101FD"/>
                </a:solidFill>
                <a:latin typeface="SFMono-Regular"/>
              </a:rPr>
              <a:t>add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package </a:t>
            </a:r>
            <a:r>
              <a:rPr lang="en-US" sz="2400" dirty="0" err="1" smtClean="0">
                <a:solidFill>
                  <a:srgbClr val="161616"/>
                </a:solidFill>
                <a:latin typeface="SFMono-Regular"/>
              </a:rPr>
              <a:t>Microsoft.EntityFrameworkCore.Design</a:t>
            </a:r>
            <a:endParaRPr lang="ru-RU" sz="2400" dirty="0" smtClean="0">
              <a:solidFill>
                <a:srgbClr val="161616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не является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обязательной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(должна запускаться из проекта с БД, т.е. в </a:t>
            </a:r>
            <a:r>
              <a:rPr lang="en-US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Infrastructure/Persistence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).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759" y="5632311"/>
            <a:ext cx="11000685" cy="89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26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Проверим, что вспомогательные инструменты установились, вводим команду:</a:t>
            </a:r>
          </a:p>
          <a:p>
            <a:pPr algn="just" fontAlgn="base">
              <a:lnSpc>
                <a:spcPct val="150000"/>
              </a:lnSpc>
            </a:pPr>
            <a:r>
              <a:rPr lang="en-US" sz="2400" dirty="0" err="1">
                <a:solidFill>
                  <a:srgbClr val="0101FD"/>
                </a:solidFill>
                <a:latin typeface="SFMono-Regular"/>
              </a:rPr>
              <a:t>dotnet</a:t>
            </a:r>
            <a:r>
              <a:rPr lang="en-US" sz="2400" dirty="0">
                <a:solidFill>
                  <a:srgbClr val="161616"/>
                </a:solidFill>
                <a:latin typeface="SFMono-Regular"/>
              </a:rPr>
              <a:t> </a:t>
            </a:r>
            <a:r>
              <a:rPr lang="en-US" sz="2400" dirty="0" err="1" smtClean="0">
                <a:solidFill>
                  <a:srgbClr val="0101FD"/>
                </a:solidFill>
                <a:latin typeface="SFMono-Regular"/>
              </a:rPr>
              <a:t>ef</a:t>
            </a:r>
            <a:endParaRPr lang="ru-RU" sz="2400" dirty="0" smtClean="0">
              <a:solidFill>
                <a:srgbClr val="0101FD"/>
              </a:solidFill>
              <a:latin typeface="SFMono-Regular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терминале должен отобразиться интерфейс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038" y="2423886"/>
            <a:ext cx="11546128" cy="370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17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Создаём миграцию, вводим в терминал команду: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en-US" sz="2400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-p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проекта с контекстом БД</a:t>
            </a: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.\</a:t>
            </a: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Infrastructure\Persistence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После параметра </a:t>
            </a:r>
            <a:r>
              <a:rPr lang="fr-FR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-s </a:t>
            </a:r>
            <a:r>
              <a:rPr lang="ru-RU" sz="2400" dirty="0">
                <a:solidFill>
                  <a:srgbClr val="0C0D0E"/>
                </a:solidFill>
                <a:latin typeface="Bookman Old Style" panose="02050604050505020204" pitchFamily="18" charset="0"/>
              </a:rPr>
              <a:t>указывается путь до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проекта с точкой входа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4530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Может немного поругаться, но если написал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build succeeded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и потом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Done,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то нужно ввести команду ещё раз, ошибок быть не должно.</a:t>
            </a: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348" y="1137043"/>
            <a:ext cx="8357508" cy="5698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86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База данных готова, создаем первую миграцию. Вводим команду в терминале:</a:t>
            </a:r>
          </a:p>
          <a:p>
            <a:pPr algn="just" fontAlgn="base">
              <a:lnSpc>
                <a:spcPct val="150000"/>
              </a:lnSpc>
            </a:pPr>
            <a:r>
              <a:rPr lang="fr-FR" sz="2400" b="1" dirty="0">
                <a:solidFill>
                  <a:srgbClr val="0C0D0E"/>
                </a:solidFill>
                <a:latin typeface="Bookman Old Style" panose="02050604050505020204" pitchFamily="18" charset="0"/>
              </a:rPr>
              <a:t>dotnet ef database update init -p .\Infrastructure\Persistence\ -s .\Api</a:t>
            </a:r>
            <a:r>
              <a:rPr lang="fr-FR" sz="2400" b="1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\</a:t>
            </a:r>
            <a:endParaRPr lang="ru-RU" sz="2400" b="1" dirty="0" smtClean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endParaRPr lang="ru-RU" sz="2400" b="1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где </a:t>
            </a:r>
            <a:r>
              <a:rPr lang="en-US" sz="2400" b="1" dirty="0" err="1" smtClean="0">
                <a:solidFill>
                  <a:srgbClr val="0C0D0E"/>
                </a:solidFill>
                <a:latin typeface="Bookman Old Style" panose="02050604050505020204" pitchFamily="18" charset="0"/>
              </a:rPr>
              <a:t>init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– название миграции, может быть любое.</a:t>
            </a:r>
          </a:p>
          <a:p>
            <a:pPr algn="just" fontAlgn="base">
              <a:lnSpc>
                <a:spcPct val="150000"/>
              </a:lnSpc>
            </a:pPr>
            <a:endParaRPr lang="ru-RU" sz="2400" dirty="0">
              <a:solidFill>
                <a:srgbClr val="0C0D0E"/>
              </a:solidFill>
              <a:latin typeface="Bookman Old Style" panose="02050604050505020204" pitchFamily="18" charset="0"/>
            </a:endParaRPr>
          </a:p>
          <a:p>
            <a:pPr algn="just" fontAlgn="base">
              <a:lnSpc>
                <a:spcPct val="150000"/>
              </a:lnSpc>
            </a:pP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В результате в </a:t>
            </a:r>
            <a:r>
              <a:rPr lang="en-US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Persistence </a:t>
            </a:r>
            <a:r>
              <a:rPr lang="ru-RU" sz="2400" dirty="0" smtClean="0">
                <a:solidFill>
                  <a:srgbClr val="0C0D0E"/>
                </a:solidFill>
                <a:latin typeface="Bookman Old Style" panose="02050604050505020204" pitchFamily="18" charset="0"/>
              </a:rPr>
              <a:t>должна создаться папка с миграциями.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1839" y="3970318"/>
            <a:ext cx="7156526" cy="1605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Запустим докер, контейнер с БД, после чего запустим проект.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В адресной строке введем </a:t>
            </a:r>
            <a:r>
              <a:rPr lang="en-US" sz="2400" b="1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swagger: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161616"/>
                </a:solidFill>
                <a:latin typeface="Bookman Old Style" panose="02050604050505020204" pitchFamily="18" charset="0"/>
              </a:rPr>
              <a:t>https://localhost:7164/swagger/index.html</a:t>
            </a:r>
            <a:endParaRPr lang="ru-RU" sz="2400" b="1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t="32565" b="32716"/>
          <a:stretch/>
        </p:blipFill>
        <p:spPr>
          <a:xfrm>
            <a:off x="661991" y="2002971"/>
            <a:ext cx="10856222" cy="46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9325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224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Swagger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— это инструмент, который помогает разработчикам создавать, документировать и проверять API. 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Создадим заметку:</a:t>
            </a:r>
          </a:p>
          <a:p>
            <a:pPr algn="just">
              <a:lnSpc>
                <a:spcPct val="150000"/>
              </a:lnSpc>
            </a:pP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49" y="1795468"/>
            <a:ext cx="2638880" cy="1219483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363" y="1122839"/>
            <a:ext cx="6906589" cy="5677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11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404" y="1457325"/>
            <a:ext cx="7353300" cy="540067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98070" y="170062"/>
            <a:ext cx="48748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>
                <a:latin typeface="Bookman Old Style" panose="02050604050505020204" pitchFamily="18" charset="0"/>
              </a:rPr>
              <a:t>UI, БД, Устройства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dirty="0">
                <a:latin typeface="Bookman Old Style" panose="02050604050505020204" pitchFamily="18" charset="0"/>
              </a:rPr>
              <a:t>Это тот самый внешний мир</a:t>
            </a:r>
          </a:p>
          <a:p>
            <a:pPr marL="3429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2400" b="1" dirty="0">
                <a:latin typeface="Bookman Old Style" panose="02050604050505020204" pitchFamily="18" charset="0"/>
              </a:rPr>
              <a:t>Пример: </a:t>
            </a:r>
            <a:r>
              <a:rPr lang="ru-RU" sz="2400" dirty="0">
                <a:latin typeface="Bookman Old Style" panose="02050604050505020204" pitchFamily="18" charset="0"/>
              </a:rPr>
              <a:t>база данных, внешний </a:t>
            </a:r>
            <a:r>
              <a:rPr lang="ru-RU" sz="2400" dirty="0" smtClean="0">
                <a:latin typeface="Bookman Old Style" panose="02050604050505020204" pitchFamily="18" charset="0"/>
              </a:rPr>
              <a:t>сервис кеширования или </a:t>
            </a:r>
            <a:r>
              <a:rPr lang="ru-RU" sz="2400" dirty="0" err="1" smtClean="0">
                <a:latin typeface="Bookman Old Style" panose="02050604050505020204" pitchFamily="18" charset="0"/>
              </a:rPr>
              <a:t>логирования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0599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Заполняем тело запроса и нажимаем </a:t>
            </a:r>
            <a:r>
              <a:rPr lang="en-US" sz="2400" b="1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Execute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46791"/>
          <a:stretch/>
        </p:blipFill>
        <p:spPr>
          <a:xfrm>
            <a:off x="3388207" y="1175895"/>
            <a:ext cx="8658649" cy="405200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t="91798"/>
          <a:stretch/>
        </p:blipFill>
        <p:spPr>
          <a:xfrm>
            <a:off x="3388207" y="5636782"/>
            <a:ext cx="8658649" cy="6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871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 rotWithShape="1">
          <a:blip r:embed="rId3"/>
          <a:srcRect b="56688"/>
          <a:stretch/>
        </p:blipFill>
        <p:spPr>
          <a:xfrm>
            <a:off x="200022" y="844942"/>
            <a:ext cx="11846834" cy="5301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784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33349" y="0"/>
            <a:ext cx="11913507" cy="58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Ответ от нашего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Web</a:t>
            </a:r>
            <a:r>
              <a:rPr lang="ru-RU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 </a:t>
            </a:r>
            <a:r>
              <a:rPr lang="en-US" sz="2400" i="0" dirty="0" smtClean="0">
                <a:solidFill>
                  <a:srgbClr val="161616"/>
                </a:solidFill>
                <a:effectLst/>
                <a:latin typeface="Bookman Old Style" panose="02050604050505020204" pitchFamily="18" charset="0"/>
              </a:rPr>
              <a:t>API.</a:t>
            </a:r>
            <a:endParaRPr lang="ru-RU" sz="2400" i="0" dirty="0">
              <a:solidFill>
                <a:srgbClr val="161616"/>
              </a:solidFill>
              <a:effectLst/>
              <a:latin typeface="Bookman Old Style" panose="020506040505050202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t="43210"/>
          <a:stretch/>
        </p:blipFill>
        <p:spPr>
          <a:xfrm>
            <a:off x="917119" y="583686"/>
            <a:ext cx="10345965" cy="607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86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774700"/>
            <a:ext cx="11696700" cy="33536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Эталонное приложение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eShopOnWeb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использует подход на основе чистой архитектуры для организации кода в проекты. Шаблон решения, который можно использовать в качестве отправной точки для собственных решений ASP.NET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Core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, находится в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репозитории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 </a:t>
            </a:r>
            <a:r>
              <a:rPr lang="ru-RU" sz="2400" dirty="0" err="1">
                <a:solidFill>
                  <a:srgbClr val="161616"/>
                </a:solidFill>
                <a:latin typeface="Bookman Old Style" panose="02050604050505020204" pitchFamily="18" charset="0"/>
              </a:rPr>
              <a:t>GitHub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 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ardalis</a:t>
            </a:r>
            <a:r>
              <a:rPr lang="ru-RU" sz="2400" dirty="0">
                <a:latin typeface="Bookman Old Style" panose="02050604050505020204" pitchFamily="18" charset="0"/>
                <a:hlinkClick r:id="rId3"/>
              </a:rPr>
              <a:t>/</a:t>
            </a:r>
            <a:r>
              <a:rPr lang="ru-RU" sz="2400" dirty="0" err="1">
                <a:latin typeface="Bookman Old Style" panose="02050604050505020204" pitchFamily="18" charset="0"/>
                <a:hlinkClick r:id="rId3"/>
              </a:rPr>
              <a:t>cleanarchitecture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 Кроме того, </a:t>
            </a:r>
            <a:r>
              <a:rPr lang="ru-RU" sz="2400" dirty="0">
                <a:latin typeface="Bookman Old Style" panose="02050604050505020204" pitchFamily="18" charset="0"/>
                <a:hlinkClick r:id="rId4"/>
              </a:rPr>
              <a:t>вы можете установить шаблон из </a:t>
            </a:r>
            <a:r>
              <a:rPr lang="ru-RU" sz="2400" dirty="0" err="1">
                <a:latin typeface="Bookman Old Style" panose="02050604050505020204" pitchFamily="18" charset="0"/>
                <a:hlinkClick r:id="rId4"/>
              </a:rPr>
              <a:t>NuGet</a:t>
            </a:r>
            <a:r>
              <a:rPr lang="ru-RU" sz="2400" dirty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Приложение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133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47650" y="774700"/>
            <a:ext cx="116967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Аутентификация и авторизация (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JWT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).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Global Error Handling – 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отлов и обработка ошибок запросов.</a:t>
            </a: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подход для больших, масштабируемых приложений.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MediatR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, реализующий 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CQRS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Mapster</a:t>
            </a: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</a:t>
            </a:r>
            <a:r>
              <a:rPr lang="ru-RU" sz="2400" dirty="0" err="1" smtClean="0">
                <a:solidFill>
                  <a:srgbClr val="161616"/>
                </a:solidFill>
                <a:latin typeface="Bookman Old Style" panose="02050604050505020204" pitchFamily="18" charset="0"/>
              </a:rPr>
              <a:t>фреймворк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для автоматического сопоставления объектов между моделями.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Domain Driven Design (DDD)</a:t>
            </a:r>
            <a:r>
              <a:rPr lang="ru-RU" sz="2400" dirty="0" smtClean="0">
                <a:solidFill>
                  <a:srgbClr val="161616"/>
                </a:solidFill>
                <a:latin typeface="Bookman Old Style" panose="02050604050505020204" pitchFamily="18" charset="0"/>
              </a:rPr>
              <a:t> – подход к проектированию больших, масштабируемых приложений.</a:t>
            </a:r>
            <a:endParaRPr lang="en-US" sz="2400" dirty="0" smtClean="0">
              <a:solidFill>
                <a:srgbClr val="161616"/>
              </a:solidFill>
              <a:latin typeface="Bookman Old Style" panose="0205060405050502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Взаимодействие с клиентом, например, на </a:t>
            </a:r>
            <a:r>
              <a:rPr lang="en-US" sz="2400" dirty="0" smtClean="0">
                <a:latin typeface="Bookman Old Style" panose="02050604050505020204" pitchFamily="18" charset="0"/>
              </a:rPr>
              <a:t>React JS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sp>
        <p:nvSpPr>
          <p:cNvPr id="3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0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Осталось за кадром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103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196" y="115500"/>
            <a:ext cx="8738634" cy="6553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447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045" y="1657350"/>
            <a:ext cx="7080955" cy="5200650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3350" y="0"/>
            <a:ext cx="11696700" cy="11370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>
                <a:latin typeface="Bookman Old Style" panose="02050604050505020204" pitchFamily="18" charset="0"/>
              </a:rPr>
              <a:t>При правильной реализации поток управления выглядит </a:t>
            </a:r>
            <a:r>
              <a:rPr lang="ru-RU" sz="2400" dirty="0" smtClean="0">
                <a:latin typeface="Bookman Old Style" panose="02050604050505020204" pitchFamily="18" charset="0"/>
              </a:rPr>
              <a:t>так: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b="1" dirty="0" err="1" smtClean="0">
                <a:latin typeface="Bookman Old Style" panose="02050604050505020204" pitchFamily="18" charset="0"/>
              </a:rPr>
              <a:t>Controller</a:t>
            </a:r>
            <a:r>
              <a:rPr lang="ru-RU" sz="2400" b="1" dirty="0" smtClean="0">
                <a:latin typeface="Bookman Old Style" panose="02050604050505020204" pitchFamily="18" charset="0"/>
              </a:rPr>
              <a:t> </a:t>
            </a:r>
            <a:r>
              <a:rPr lang="ru-RU" sz="2400" b="1" dirty="0">
                <a:latin typeface="Bookman Old Style" panose="02050604050505020204" pitchFamily="18" charset="0"/>
              </a:rPr>
              <a:t>-&gt; </a:t>
            </a:r>
            <a:r>
              <a:rPr lang="ru-RU" sz="2400" b="1" dirty="0" err="1">
                <a:latin typeface="Bookman Old Style" panose="02050604050505020204" pitchFamily="18" charset="0"/>
              </a:rPr>
              <a:t>Use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Case</a:t>
            </a:r>
            <a:r>
              <a:rPr lang="ru-RU" sz="2400" b="1" dirty="0">
                <a:latin typeface="Bookman Old Style" panose="02050604050505020204" pitchFamily="18" charset="0"/>
              </a:rPr>
              <a:t> </a:t>
            </a:r>
            <a:r>
              <a:rPr lang="ru-RU" sz="2400" b="1" dirty="0" err="1">
                <a:latin typeface="Bookman Old Style" panose="02050604050505020204" pitchFamily="18" charset="0"/>
              </a:rPr>
              <a:t>Interactor</a:t>
            </a:r>
            <a:r>
              <a:rPr lang="ru-RU" sz="2400" b="1" dirty="0">
                <a:latin typeface="Bookman Old Style" panose="02050604050505020204" pitchFamily="18" charset="0"/>
              </a:rPr>
              <a:t> -&gt; </a:t>
            </a:r>
            <a:r>
              <a:rPr lang="ru-RU" sz="2400" b="1" dirty="0" err="1">
                <a:latin typeface="Bookman Old Style" panose="02050604050505020204" pitchFamily="18" charset="0"/>
              </a:rPr>
              <a:t>Presenter</a:t>
            </a:r>
            <a:r>
              <a:rPr lang="ru-RU" sz="2400" dirty="0" smtClean="0">
                <a:latin typeface="Bookman Old Style" panose="02050604050505020204" pitchFamily="18" charset="0"/>
              </a:rPr>
              <a:t>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33350" y="1137043"/>
            <a:ext cx="501015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Пример:</a:t>
            </a:r>
            <a:endParaRPr lang="ru-RU" sz="2400" b="1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Клиент сделал запрос на контроллер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 smtClean="0">
                <a:latin typeface="Bookman Old Style" panose="02050604050505020204" pitchFamily="18" charset="0"/>
              </a:rPr>
              <a:t>Контроллер </a:t>
            </a:r>
            <a:r>
              <a:rPr lang="ru-RU" sz="2400" dirty="0">
                <a:latin typeface="Bookman Old Style" panose="02050604050505020204" pitchFamily="18" charset="0"/>
              </a:rPr>
              <a:t>вызвал нужный метод на доменном сервисе</a:t>
            </a:r>
            <a:r>
              <a:rPr lang="ru-RU" sz="2400" dirty="0" smtClean="0">
                <a:latin typeface="Bookman Old Style" panose="02050604050505020204" pitchFamily="18" charset="0"/>
              </a:rPr>
              <a:t>;</a:t>
            </a:r>
            <a:endParaRPr lang="ru-RU" sz="2400" dirty="0">
              <a:latin typeface="Bookman Old Style" panose="02050604050505020204" pitchFamily="18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latin typeface="Bookman Old Style" panose="02050604050505020204" pitchFamily="18" charset="0"/>
              </a:rPr>
              <a:t>Доменный сервис вызвал метод хранилища, который обновил базу данных.</a:t>
            </a:r>
          </a:p>
        </p:txBody>
      </p:sp>
    </p:spTree>
    <p:extLst>
      <p:ext uri="{BB962C8B-B14F-4D97-AF65-F5344CB8AC3E}">
        <p14:creationId xmlns:p14="http://schemas.microsoft.com/office/powerpoint/2010/main" val="1374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17535</TotalTime>
  <Words>3346</Words>
  <Application>Microsoft Office PowerPoint</Application>
  <PresentationFormat>Широкоэкранный</PresentationFormat>
  <Paragraphs>816</Paragraphs>
  <Slides>85</Slides>
  <Notes>85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85</vt:i4>
      </vt:variant>
    </vt:vector>
  </HeadingPairs>
  <TitlesOfParts>
    <vt:vector size="93" baseType="lpstr">
      <vt:lpstr>Arial</vt:lpstr>
      <vt:lpstr>Bookman Old Style</vt:lpstr>
      <vt:lpstr>Calibri</vt:lpstr>
      <vt:lpstr>Calibri Light</vt:lpstr>
      <vt:lpstr>Cascadia Mono</vt:lpstr>
      <vt:lpstr>SFMono-Regular</vt:lpstr>
      <vt:lpstr>Times New Roman</vt:lpstr>
      <vt:lpstr>Тема Office</vt:lpstr>
      <vt:lpstr>4 семестр Лекция 6. ASP NET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Daniil Kljukin</cp:lastModifiedBy>
  <cp:revision>1075</cp:revision>
  <dcterms:modified xsi:type="dcterms:W3CDTF">2025-04-07T18:12:55Z</dcterms:modified>
</cp:coreProperties>
</file>