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69"/>
  </p:notesMasterIdLst>
  <p:sldIdLst>
    <p:sldId id="273" r:id="rId2"/>
    <p:sldId id="1147" r:id="rId3"/>
    <p:sldId id="1181" r:id="rId4"/>
    <p:sldId id="1182" r:id="rId5"/>
    <p:sldId id="1183" r:id="rId6"/>
    <p:sldId id="1184" r:id="rId7"/>
    <p:sldId id="1186" r:id="rId8"/>
    <p:sldId id="1185" r:id="rId9"/>
    <p:sldId id="1188" r:id="rId10"/>
    <p:sldId id="1187" r:id="rId11"/>
    <p:sldId id="1189" r:id="rId12"/>
    <p:sldId id="1190" r:id="rId13"/>
    <p:sldId id="1191" r:id="rId14"/>
    <p:sldId id="1179" r:id="rId15"/>
    <p:sldId id="1199" r:id="rId16"/>
    <p:sldId id="1192" r:id="rId17"/>
    <p:sldId id="1193" r:id="rId18"/>
    <p:sldId id="1194" r:id="rId19"/>
    <p:sldId id="1195" r:id="rId20"/>
    <p:sldId id="1196" r:id="rId21"/>
    <p:sldId id="1197" r:id="rId22"/>
    <p:sldId id="1198" r:id="rId23"/>
    <p:sldId id="1200" r:id="rId24"/>
    <p:sldId id="1201" r:id="rId25"/>
    <p:sldId id="1202" r:id="rId26"/>
    <p:sldId id="1203" r:id="rId27"/>
    <p:sldId id="1204" r:id="rId28"/>
    <p:sldId id="1205" r:id="rId29"/>
    <p:sldId id="1206" r:id="rId30"/>
    <p:sldId id="1207" r:id="rId31"/>
    <p:sldId id="1209" r:id="rId32"/>
    <p:sldId id="1210" r:id="rId33"/>
    <p:sldId id="1211" r:id="rId34"/>
    <p:sldId id="1180" r:id="rId35"/>
    <p:sldId id="1214" r:id="rId36"/>
    <p:sldId id="1213" r:id="rId37"/>
    <p:sldId id="1212" r:id="rId38"/>
    <p:sldId id="1216" r:id="rId39"/>
    <p:sldId id="1217" r:id="rId40"/>
    <p:sldId id="1218" r:id="rId41"/>
    <p:sldId id="1219" r:id="rId42"/>
    <p:sldId id="1220" r:id="rId43"/>
    <p:sldId id="1221" r:id="rId44"/>
    <p:sldId id="1222" r:id="rId45"/>
    <p:sldId id="1223" r:id="rId46"/>
    <p:sldId id="1224" r:id="rId47"/>
    <p:sldId id="1225" r:id="rId48"/>
    <p:sldId id="1226" r:id="rId49"/>
    <p:sldId id="1227" r:id="rId50"/>
    <p:sldId id="1228" r:id="rId51"/>
    <p:sldId id="1229" r:id="rId52"/>
    <p:sldId id="1230" r:id="rId53"/>
    <p:sldId id="1231" r:id="rId54"/>
    <p:sldId id="1232" r:id="rId55"/>
    <p:sldId id="1233" r:id="rId56"/>
    <p:sldId id="1234" r:id="rId57"/>
    <p:sldId id="1235" r:id="rId58"/>
    <p:sldId id="1236" r:id="rId59"/>
    <p:sldId id="1237" r:id="rId60"/>
    <p:sldId id="1238" r:id="rId61"/>
    <p:sldId id="1240" r:id="rId62"/>
    <p:sldId id="1239" r:id="rId63"/>
    <p:sldId id="1241" r:id="rId64"/>
    <p:sldId id="1242" r:id="rId65"/>
    <p:sldId id="1243" r:id="rId66"/>
    <p:sldId id="1244" r:id="rId67"/>
    <p:sldId id="1245" r:id="rId6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92929"/>
    <a:srgbClr val="BFEFC9"/>
    <a:srgbClr val="5A5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23" autoAdjust="0"/>
    <p:restoredTop sz="82509" autoAdjust="0"/>
  </p:normalViewPr>
  <p:slideViewPr>
    <p:cSldViewPr snapToGrid="0">
      <p:cViewPr varScale="1">
        <p:scale>
          <a:sx n="83" d="100"/>
          <a:sy n="83" d="100"/>
        </p:scale>
        <p:origin x="114" y="31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-654"/>
    </p:cViewPr>
  </p:sorterViewPr>
  <p:notesViewPr>
    <p:cSldViewPr snapToGrid="0">
      <p:cViewPr varScale="1">
        <p:scale>
          <a:sx n="86" d="100"/>
          <a:sy n="86" d="100"/>
        </p:scale>
        <p:origin x="378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F9473-F066-431E-A6E8-1D478C995A6B}" type="datetimeFigureOut">
              <a:rPr lang="en-US" smtClean="0"/>
              <a:pPr/>
              <a:t>4/15/2025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4E2F1-1521-4C3A-A563-2F7D19AB6E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75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81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8126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2890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2375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2064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1793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9075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4105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2348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2368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825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5063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1812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74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3736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1190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331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5865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1629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2051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94929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3197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17592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65734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26497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58027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35417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31544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90050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45813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64640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73095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0415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81734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2775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0325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56498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56438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8881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44124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80344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61857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65017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0483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19024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26354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92505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72294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75813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8827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93335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0300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77907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29714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5654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0821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30404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60605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47980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81958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40439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767052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197377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3999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5981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611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083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736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5897"/>
            <a:ext cx="12192000" cy="949324"/>
          </a:xfrm>
        </p:spPr>
        <p:txBody>
          <a:bodyPr/>
          <a:lstStyle>
            <a:lvl1pPr algn="ctr">
              <a:defRPr sz="27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214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892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6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Factory_pattern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Service_locator_pattern" TargetMode="Externa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801560"/>
            <a:ext cx="12192000" cy="156965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indent="254000" algn="ctr">
              <a:spcBef>
                <a:spcPct val="20000"/>
              </a:spcBef>
            </a:pPr>
            <a:r>
              <a:rPr lang="ru-RU" sz="4800" b="1" dirty="0" smtClean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Объектно-ориентированное программирование</a:t>
            </a:r>
            <a:endParaRPr lang="ru-RU" altLang="ru-RU" sz="4800" b="1" dirty="0">
              <a:solidFill>
                <a:schemeClr val="accent1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17" name="Заголовок 16">
            <a:extLst>
              <a:ext uri="{FF2B5EF4-FFF2-40B4-BE49-F238E27FC236}">
                <a16:creationId xmlns:a16="http://schemas.microsoft.com/office/drawing/2014/main" id="{D630362D-1F09-46B4-9DE4-AEA483AC8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7031" y="2428899"/>
            <a:ext cx="10670534" cy="1381102"/>
          </a:xfrm>
        </p:spPr>
        <p:txBody>
          <a:bodyPr>
            <a:noAutofit/>
          </a:bodyPr>
          <a:lstStyle/>
          <a:p>
            <a:pPr algn="l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4 семестр</a:t>
            </a:r>
            <a:b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Лекция 2. 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Гибкая </a:t>
            </a: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архитектура</a:t>
            </a: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Содержание 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лекции</a:t>
            </a: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:</a:t>
            </a:r>
            <a:endParaRPr lang="ru-RU" sz="2800" dirty="0">
              <a:latin typeface="Bookman Old Style" panose="02050604050505020204" pitchFamily="18" charset="0"/>
            </a:endParaRPr>
          </a:p>
        </p:txBody>
      </p:sp>
      <p:sp>
        <p:nvSpPr>
          <p:cNvPr id="10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6336807"/>
            <a:ext cx="12192000" cy="521193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9050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indent="723900" algn="just"/>
            <a:r>
              <a:rPr lang="ru-RU" sz="1800" b="1" dirty="0">
                <a:solidFill>
                  <a:srgbClr val="292929"/>
                </a:solidFill>
                <a:latin typeface="Bookman Old Style" pitchFamily="18" charset="0"/>
              </a:rPr>
              <a:t>Преподаватель курса: Клюкин Даниил Анатольевич, </a:t>
            </a:r>
            <a:r>
              <a:rPr lang="ru-RU" sz="1800" b="1" dirty="0" smtClean="0">
                <a:solidFill>
                  <a:srgbClr val="292929"/>
                </a:solidFill>
                <a:latin typeface="Bookman Old Style" pitchFamily="18" charset="0"/>
              </a:rPr>
              <a:t>ст. преподаватель каф</a:t>
            </a:r>
            <a:r>
              <a:rPr lang="ru-RU" sz="1800" b="1" dirty="0">
                <a:solidFill>
                  <a:srgbClr val="292929"/>
                </a:solidFill>
                <a:latin typeface="Bookman Old Style" pitchFamily="18" charset="0"/>
              </a:rPr>
              <a:t>. </a:t>
            </a:r>
            <a:r>
              <a:rPr lang="ru-RU" sz="1800" b="1" dirty="0" err="1">
                <a:solidFill>
                  <a:srgbClr val="292929"/>
                </a:solidFill>
                <a:latin typeface="Bookman Old Style" pitchFamily="18" charset="0"/>
              </a:rPr>
              <a:t>ПМиИТ</a:t>
            </a:r>
            <a:endParaRPr lang="ru-RU" sz="1800" b="1" dirty="0">
              <a:solidFill>
                <a:srgbClr val="292929"/>
              </a:solidFill>
              <a:latin typeface="Bookman Old Style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B00361-5492-4290-B470-295172C16526}"/>
              </a:ext>
            </a:extLst>
          </p:cNvPr>
          <p:cNvSpPr txBox="1"/>
          <p:nvPr/>
        </p:nvSpPr>
        <p:spPr>
          <a:xfrm>
            <a:off x="877031" y="3867682"/>
            <a:ext cx="11041341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Паттерн Стратегия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Паттерн 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MVC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Инверсия управления (</a:t>
            </a:r>
            <a:r>
              <a:rPr lang="en-US" sz="2800" dirty="0" err="1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IoC</a:t>
            </a: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)</a:t>
            </a:r>
            <a:endParaRPr lang="en-US" sz="2800" dirty="0" smtClean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Паттерн 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Dependency Injection</a:t>
            </a:r>
            <a:endParaRPr lang="ru-RU" sz="2800" dirty="0" smtClean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Сервисы</a:t>
            </a:r>
            <a:endParaRPr lang="en-US" sz="2800" dirty="0" smtClean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76047" y="254000"/>
            <a:ext cx="11623854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</a:t>
            </a:r>
            <a:r>
              <a:rPr lang="en-US" sz="2400" dirty="0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private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int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Partition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int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[] 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array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												 </a:t>
            </a:r>
            <a:r>
              <a:rPr lang="en-US" sz="240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int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minIndex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int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maxIndex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{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</a:t>
            </a:r>
            <a:r>
              <a:rPr lang="en-US" sz="240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var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pivot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minIndex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-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1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</a:t>
            </a:r>
            <a:r>
              <a:rPr lang="en-US" sz="2400" dirty="0">
                <a:solidFill>
                  <a:srgbClr val="AF00D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for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var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minIndex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 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&lt;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maxIndex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 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++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{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    </a:t>
            </a:r>
            <a:r>
              <a:rPr lang="en-US" sz="2400" dirty="0">
                <a:solidFill>
                  <a:srgbClr val="AF00D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if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(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array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[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]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&lt;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array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[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maxIndex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])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    {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        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pivot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++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        </a:t>
            </a:r>
            <a:r>
              <a:rPr lang="en-US" sz="2400" dirty="0">
                <a:solidFill>
                  <a:srgbClr val="795E26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Swap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ref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array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[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pivot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],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ref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array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[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]);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    }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}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pivot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++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</a:t>
            </a:r>
            <a:r>
              <a:rPr lang="en-US" sz="2400" dirty="0">
                <a:solidFill>
                  <a:srgbClr val="795E26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Swap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ref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array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[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pivot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],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ref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array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[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maxIndex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]);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</a:t>
            </a:r>
            <a:r>
              <a:rPr lang="en-US" sz="2400" dirty="0">
                <a:solidFill>
                  <a:srgbClr val="AF00D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return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pivot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}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3395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76047" y="254000"/>
            <a:ext cx="1162385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private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void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Swap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ref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int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x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ref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int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y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</a:t>
            </a:r>
            <a:r>
              <a:rPr lang="ru-RU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{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</a:t>
            </a:r>
            <a:r>
              <a:rPr lang="ru-RU" sz="240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var</a:t>
            </a:r>
            <a:r>
              <a:rPr lang="ru-RU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</a:t>
            </a:r>
            <a:r>
              <a:rPr lang="ru-RU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lang="ru-RU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x</a:t>
            </a:r>
            <a:r>
              <a:rPr lang="ru-RU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</a:t>
            </a:r>
            <a:r>
              <a:rPr lang="ru-RU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x</a:t>
            </a:r>
            <a:r>
              <a:rPr lang="ru-RU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lang="ru-RU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y</a:t>
            </a:r>
            <a:r>
              <a:rPr lang="ru-RU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</a:t>
            </a:r>
            <a:r>
              <a:rPr lang="ru-RU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y</a:t>
            </a:r>
            <a:r>
              <a:rPr lang="ru-RU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lang="ru-RU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</a:t>
            </a:r>
            <a:r>
              <a:rPr lang="ru-RU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}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01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01447" y="0"/>
            <a:ext cx="11623854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Шаг 3: Реализация контекста</a:t>
            </a:r>
            <a:endParaRPr lang="ru-RU" sz="2400" dirty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class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267F9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SortContext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{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private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ISortStrategy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_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sortStrategy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SortContext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ISortStrategy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sortStrategy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{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_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sortStrategy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sortStrategy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}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void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795E26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SetSortStrategy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ISortStrategy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sortStrategy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{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_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sortStrategy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sortStrategy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}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void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Sort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int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[] 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array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</a:t>
            </a:r>
            <a:r>
              <a:rPr lang="ru-RU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{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</a:t>
            </a:r>
            <a:r>
              <a:rPr lang="ru-RU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_</a:t>
            </a:r>
            <a:r>
              <a:rPr lang="ru-RU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sortStrategy</a:t>
            </a:r>
            <a:r>
              <a:rPr lang="ru-RU" sz="2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ru-RU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Sort</a:t>
            </a:r>
            <a:r>
              <a:rPr lang="ru-RU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ru-RU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array</a:t>
            </a:r>
            <a:r>
              <a:rPr lang="ru-RU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}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343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01447" y="0"/>
            <a:ext cx="11623854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Шаг 4: Использование паттерна "Стратегия"</a:t>
            </a:r>
            <a:endParaRPr lang="ru-RU" sz="2400" dirty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40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class</a:t>
            </a:r>
            <a:r>
              <a:rPr lang="ru-RU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ru-RU" sz="2400" dirty="0" err="1" smtClean="0">
                <a:solidFill>
                  <a:srgbClr val="267F9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Program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{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static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void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Main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string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[] 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args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){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</a:t>
            </a:r>
            <a:r>
              <a:rPr lang="en-US" sz="240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int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[] 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array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{ </a:t>
            </a:r>
            <a:r>
              <a:rPr lang="en-US" sz="2400" dirty="0">
                <a:solidFill>
                  <a:srgbClr val="098658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5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098658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3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098658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8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098658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6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098658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2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};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SortContext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context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new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SortContext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endParaRPr lang="ru-RU" sz="2400" dirty="0" smtClean="0">
              <a:solidFill>
                <a:srgbClr val="3B3B3B"/>
              </a:solidFill>
              <a:latin typeface="Courier New" panose="02070309020205020404" pitchFamily="49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ru-RU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																</a:t>
            </a:r>
            <a:r>
              <a:rPr lang="en-US" sz="2400" dirty="0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new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BubbleSort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());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WriteLine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Сортировка пузырьком</a:t>
            </a:r>
            <a:r>
              <a:rPr lang="en-US" sz="2400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:"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context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Sort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array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WriteLine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string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Join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", "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array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));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       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// Изменение стратегии на быструю сортировку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array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new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int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[] { </a:t>
            </a:r>
            <a:r>
              <a:rPr lang="en-US" sz="2400" dirty="0">
                <a:solidFill>
                  <a:srgbClr val="098658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5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098658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3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098658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8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098658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6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098658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2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};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context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SetSortStrategy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new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QuickSort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());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WriteLine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Быстрая сортировка</a:t>
            </a:r>
            <a:r>
              <a:rPr lang="en-US" sz="2400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:"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context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Sort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array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WriteLine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string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Join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", "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array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));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</a:t>
            </a:r>
            <a:r>
              <a:rPr lang="ru-RU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29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Паттерн 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MVC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70662" y="654355"/>
            <a:ext cx="6241349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err="1">
                <a:latin typeface="Bookman Old Style" panose="02050604050505020204" pitchFamily="18" charset="0"/>
              </a:rPr>
              <a:t>Model</a:t>
            </a:r>
            <a:r>
              <a:rPr lang="ru-RU" sz="2400" b="1" dirty="0">
                <a:latin typeface="Bookman Old Style" panose="02050604050505020204" pitchFamily="18" charset="0"/>
              </a:rPr>
              <a:t>, </a:t>
            </a:r>
            <a:r>
              <a:rPr lang="ru-RU" sz="2400" b="1" dirty="0" err="1">
                <a:latin typeface="Bookman Old Style" panose="02050604050505020204" pitchFamily="18" charset="0"/>
              </a:rPr>
              <a:t>View</a:t>
            </a:r>
            <a:r>
              <a:rPr lang="ru-RU" sz="2400" b="1" dirty="0">
                <a:latin typeface="Bookman Old Style" panose="02050604050505020204" pitchFamily="18" charset="0"/>
              </a:rPr>
              <a:t>, </a:t>
            </a:r>
            <a:r>
              <a:rPr lang="ru-RU" sz="2400" b="1" dirty="0" err="1">
                <a:latin typeface="Bookman Old Style" panose="02050604050505020204" pitchFamily="18" charset="0"/>
              </a:rPr>
              <a:t>Controller</a:t>
            </a:r>
            <a:r>
              <a:rPr lang="ru-RU" sz="2400" b="1" dirty="0">
                <a:latin typeface="Bookman Old Style" panose="02050604050505020204" pitchFamily="18" charset="0"/>
              </a:rPr>
              <a:t> (MVC) </a:t>
            </a:r>
            <a:r>
              <a:rPr lang="ru-RU" sz="2400" dirty="0">
                <a:latin typeface="Bookman Old Style" panose="02050604050505020204" pitchFamily="18" charset="0"/>
              </a:rPr>
              <a:t>— это шаблон (паттерн) программирования, разделяющий архитектуру приложения на три модуля: модель (</a:t>
            </a:r>
            <a:r>
              <a:rPr lang="ru-RU" sz="2400" dirty="0" err="1">
                <a:latin typeface="Bookman Old Style" panose="02050604050505020204" pitchFamily="18" charset="0"/>
              </a:rPr>
              <a:t>Model</a:t>
            </a:r>
            <a:r>
              <a:rPr lang="ru-RU" sz="2400" dirty="0">
                <a:latin typeface="Bookman Old Style" panose="02050604050505020204" pitchFamily="18" charset="0"/>
              </a:rPr>
              <a:t>), представление (</a:t>
            </a:r>
            <a:r>
              <a:rPr lang="ru-RU" sz="2400" dirty="0" err="1">
                <a:latin typeface="Bookman Old Style" panose="02050604050505020204" pitchFamily="18" charset="0"/>
              </a:rPr>
              <a:t>View</a:t>
            </a:r>
            <a:r>
              <a:rPr lang="ru-RU" sz="2400" dirty="0">
                <a:latin typeface="Bookman Old Style" panose="02050604050505020204" pitchFamily="18" charset="0"/>
              </a:rPr>
              <a:t>), контроллер (</a:t>
            </a:r>
            <a:r>
              <a:rPr lang="ru-RU" sz="2400" dirty="0" err="1">
                <a:latin typeface="Bookman Old Style" panose="02050604050505020204" pitchFamily="18" charset="0"/>
              </a:rPr>
              <a:t>Controller</a:t>
            </a:r>
            <a:r>
              <a:rPr lang="ru-RU" sz="2400" dirty="0">
                <a:latin typeface="Bookman Old Style" panose="02050604050505020204" pitchFamily="18" charset="0"/>
              </a:rPr>
              <a:t>). Простыми словами, он позволяет изменять каждый компонент независимо друг от друга для простой разработки и </a:t>
            </a:r>
            <a:r>
              <a:rPr lang="ru-RU" sz="2400" dirty="0" smtClean="0">
                <a:latin typeface="Bookman Old Style" panose="02050604050505020204" pitchFamily="18" charset="0"/>
              </a:rPr>
              <a:t>поддержки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приложений (очень часто веб).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  <p:pic>
        <p:nvPicPr>
          <p:cNvPr id="1026" name="Picture 2" descr="https://upload.wikimedia.org/wikipedia/commons/f/fd/MVC-Proces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2673" y="778265"/>
            <a:ext cx="5338399" cy="5838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254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23037" y="435280"/>
            <a:ext cx="871141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Концепцию MVC предложил в конце 1970-х годов сотрудник </a:t>
            </a:r>
            <a:r>
              <a:rPr lang="ru-RU" sz="2400" dirty="0" err="1">
                <a:latin typeface="Bookman Old Style" panose="02050604050505020204" pitchFamily="18" charset="0"/>
              </a:rPr>
              <a:t>Xerox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Трюгве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Реекскауг</a:t>
            </a:r>
            <a:r>
              <a:rPr lang="ru-RU" sz="2400" dirty="0">
                <a:latin typeface="Bookman Old Style" panose="02050604050505020204" pitchFamily="18" charset="0"/>
              </a:rPr>
              <a:t>. Она была реализована в языке программирования Smalltalk-80. Окончательную версию шаблона опубликовали только 10 лет спустя в журнале </a:t>
            </a:r>
            <a:r>
              <a:rPr lang="ru-RU" sz="2400" dirty="0" err="1">
                <a:latin typeface="Bookman Old Style" panose="02050604050505020204" pitchFamily="18" charset="0"/>
              </a:rPr>
              <a:t>Technology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Object</a:t>
            </a:r>
            <a:r>
              <a:rPr lang="ru-RU" sz="2400" dirty="0">
                <a:latin typeface="Bookman Old Style" panose="02050604050505020204" pitchFamily="18" charset="0"/>
              </a:rPr>
              <a:t>. Концепция стала популярна с появлением быстро развертываемых </a:t>
            </a:r>
            <a:r>
              <a:rPr lang="ru-RU" sz="2400" dirty="0" err="1">
                <a:latin typeface="Bookman Old Style" panose="02050604050505020204" pitchFamily="18" charset="0"/>
              </a:rPr>
              <a:t>фреймворков</a:t>
            </a:r>
            <a:r>
              <a:rPr lang="ru-RU" sz="2400" dirty="0">
                <a:latin typeface="Bookman Old Style" panose="02050604050505020204" pitchFamily="18" charset="0"/>
              </a:rPr>
              <a:t> и интерактивных веб-приложений. </a:t>
            </a:r>
          </a:p>
        </p:txBody>
      </p:sp>
      <p:pic>
        <p:nvPicPr>
          <p:cNvPr id="6146" name="Picture 2" descr="undefin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4450" y="435280"/>
            <a:ext cx="3076575" cy="4020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293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48716" y="83769"/>
            <a:ext cx="1147023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Модель </a:t>
            </a:r>
            <a:r>
              <a:rPr lang="ru-RU" sz="2400" b="1" dirty="0">
                <a:latin typeface="Bookman Old Style" panose="02050604050505020204" pitchFamily="18" charset="0"/>
              </a:rPr>
              <a:t>(</a:t>
            </a:r>
            <a:r>
              <a:rPr lang="ru-RU" sz="2400" b="1" dirty="0" err="1">
                <a:latin typeface="Bookman Old Style" panose="02050604050505020204" pitchFamily="18" charset="0"/>
              </a:rPr>
              <a:t>Model</a:t>
            </a:r>
            <a:r>
              <a:rPr lang="ru-RU" sz="2400" b="1" dirty="0">
                <a:latin typeface="Bookman Old Style" panose="02050604050505020204" pitchFamily="18" charset="0"/>
              </a:rPr>
              <a:t>)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Это основная логика приложения. Отвечает за данные, методы работы с ними и структуру программы. Модель реагирует на команды из контроллера и выдает информацию и/или изменяет свое состояние. Она передает данные в представление. 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r">
              <a:lnSpc>
                <a:spcPct val="150000"/>
              </a:lnSpc>
            </a:pPr>
            <a:r>
              <a:rPr lang="en-US" sz="2400" i="1" dirty="0" smtClean="0">
                <a:latin typeface="Bookman Old Style" panose="02050604050505020204" pitchFamily="18" charset="0"/>
              </a:rPr>
              <a:t>#</a:t>
            </a:r>
            <a:r>
              <a:rPr lang="en-US" sz="2400" i="1" dirty="0" err="1" smtClean="0">
                <a:latin typeface="Bookman Old Style" panose="02050604050505020204" pitchFamily="18" charset="0"/>
              </a:rPr>
              <a:t>SkillFactory</a:t>
            </a:r>
            <a:endParaRPr lang="ru-RU" sz="2400" i="1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380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48716" y="83769"/>
            <a:ext cx="1147023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Модель </a:t>
            </a:r>
            <a:r>
              <a:rPr lang="ru-RU" sz="2400" b="1" dirty="0">
                <a:latin typeface="Bookman Old Style" panose="02050604050505020204" pitchFamily="18" charset="0"/>
              </a:rPr>
              <a:t>(</a:t>
            </a:r>
            <a:r>
              <a:rPr lang="ru-RU" sz="2400" b="1" dirty="0" err="1">
                <a:latin typeface="Bookman Old Style" panose="02050604050505020204" pitchFamily="18" charset="0"/>
              </a:rPr>
              <a:t>Model</a:t>
            </a:r>
            <a:r>
              <a:rPr lang="ru-RU" sz="2400" b="1" dirty="0">
                <a:latin typeface="Bookman Old Style" panose="02050604050505020204" pitchFamily="18" charset="0"/>
              </a:rPr>
              <a:t>)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Модель </a:t>
            </a:r>
            <a:r>
              <a:rPr lang="ru-RU" sz="2400" dirty="0">
                <a:latin typeface="Bookman Old Style" panose="02050604050505020204" pitchFamily="18" charset="0"/>
              </a:rPr>
              <a:t>в приложении MVC представляет состояние приложения и бизнес-логику или операций, которые должны в нем выполняться. Бизнес-логика должна быть включена в состав модели вместе с логикой реализации для сохранения состояния приложения. Как правило, строго типизированные представления используют типы </a:t>
            </a:r>
            <a:r>
              <a:rPr lang="ru-RU" sz="2400" dirty="0" err="1">
                <a:latin typeface="Bookman Old Style" panose="02050604050505020204" pitchFamily="18" charset="0"/>
              </a:rPr>
              <a:t>ViewModel</a:t>
            </a:r>
            <a:r>
              <a:rPr lang="ru-RU" sz="2400" dirty="0">
                <a:latin typeface="Bookman Old Style" panose="02050604050505020204" pitchFamily="18" charset="0"/>
              </a:rPr>
              <a:t>, предназначенные для хранения данных, отображаемых в этом представлении. Контроллер создает и заполняет эти экземпляры </a:t>
            </a:r>
            <a:r>
              <a:rPr lang="ru-RU" sz="2400" dirty="0" err="1">
                <a:latin typeface="Bookman Old Style" panose="02050604050505020204" pitchFamily="18" charset="0"/>
              </a:rPr>
              <a:t>ViewModel</a:t>
            </a:r>
            <a:r>
              <a:rPr lang="ru-RU" sz="2400" dirty="0">
                <a:latin typeface="Bookman Old Style" panose="02050604050505020204" pitchFamily="18" charset="0"/>
              </a:rPr>
              <a:t> из модели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pPr algn="r">
              <a:lnSpc>
                <a:spcPct val="150000"/>
              </a:lnSpc>
            </a:pPr>
            <a:r>
              <a:rPr lang="en-US" sz="2400" i="1" dirty="0" smtClean="0">
                <a:latin typeface="Bookman Old Style" panose="02050604050505020204" pitchFamily="18" charset="0"/>
              </a:rPr>
              <a:t>#MSDN Microsoft</a:t>
            </a:r>
            <a:endParaRPr lang="ru-RU" sz="2400" i="1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85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48716" y="83769"/>
            <a:ext cx="1147023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Представление (</a:t>
            </a:r>
            <a:r>
              <a:rPr lang="ru-RU" sz="2400" b="1" dirty="0" err="1">
                <a:latin typeface="Bookman Old Style" panose="02050604050505020204" pitchFamily="18" charset="0"/>
              </a:rPr>
              <a:t>View</a:t>
            </a:r>
            <a:r>
              <a:rPr lang="ru-RU" sz="2400" b="1" dirty="0">
                <a:latin typeface="Bookman Old Style" panose="02050604050505020204" pitchFamily="18" charset="0"/>
              </a:rPr>
              <a:t>)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Задача компонента — визуализация информации, которую он получает от модели. </a:t>
            </a:r>
            <a:r>
              <a:rPr lang="ru-RU" sz="2400" dirty="0" err="1">
                <a:latin typeface="Bookman Old Style" panose="02050604050505020204" pitchFamily="18" charset="0"/>
              </a:rPr>
              <a:t>View</a:t>
            </a:r>
            <a:r>
              <a:rPr lang="ru-RU" sz="2400" dirty="0">
                <a:latin typeface="Bookman Old Style" panose="02050604050505020204" pitchFamily="18" charset="0"/>
              </a:rPr>
              <a:t> отображает данные на уровне пользовательского интерфейса. Например, в виде таблицы или списка. Представление определяет внешний вид приложения и способы взаимодействия с ним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r">
              <a:lnSpc>
                <a:spcPct val="150000"/>
              </a:lnSpc>
            </a:pPr>
            <a:r>
              <a:rPr lang="en-US" sz="2400" i="1" dirty="0">
                <a:latin typeface="Bookman Old Style" panose="02050604050505020204" pitchFamily="18" charset="0"/>
              </a:rPr>
              <a:t>#</a:t>
            </a:r>
            <a:r>
              <a:rPr lang="en-US" sz="2400" i="1" dirty="0" err="1" smtClean="0">
                <a:latin typeface="Bookman Old Style" panose="02050604050505020204" pitchFamily="18" charset="0"/>
              </a:rPr>
              <a:t>SkillFactory</a:t>
            </a:r>
            <a:endParaRPr lang="ru-RU" sz="2400" i="1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56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48716" y="83769"/>
            <a:ext cx="1147023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Представление (</a:t>
            </a:r>
            <a:r>
              <a:rPr lang="ru-RU" sz="2400" b="1" dirty="0" err="1">
                <a:latin typeface="Bookman Old Style" panose="02050604050505020204" pitchFamily="18" charset="0"/>
              </a:rPr>
              <a:t>View</a:t>
            </a:r>
            <a:r>
              <a:rPr lang="ru-RU" sz="2400" b="1" dirty="0">
                <a:latin typeface="Bookman Old Style" panose="02050604050505020204" pitchFamily="18" charset="0"/>
              </a:rPr>
              <a:t>)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Представления отвечают за представление содержимого через пользовательский интерфейс</a:t>
            </a:r>
            <a:r>
              <a:rPr lang="ru-RU" sz="2400" dirty="0" smtClean="0">
                <a:latin typeface="Bookman Old Style" panose="02050604050505020204" pitchFamily="18" charset="0"/>
              </a:rPr>
              <a:t>. </a:t>
            </a:r>
            <a:r>
              <a:rPr lang="ru-RU" sz="2400" dirty="0">
                <a:latin typeface="Bookman Old Style" panose="02050604050505020204" pitchFamily="18" charset="0"/>
              </a:rPr>
              <a:t>Представления должны иметь минимальную логику, которая должна быть связана с представлением содержимого. Если есть необходимость выполнять большую часть логики в представлении для отображения данных из сложной модели, рекомендуется воспользоваться компонентом представления, </a:t>
            </a:r>
            <a:r>
              <a:rPr lang="ru-RU" sz="2400" dirty="0" err="1">
                <a:latin typeface="Bookman Old Style" panose="02050604050505020204" pitchFamily="18" charset="0"/>
              </a:rPr>
              <a:t>ViewModel</a:t>
            </a:r>
            <a:r>
              <a:rPr lang="ru-RU" sz="2400" dirty="0">
                <a:latin typeface="Bookman Old Style" panose="02050604050505020204" pitchFamily="18" charset="0"/>
              </a:rPr>
              <a:t> или шаблоном представления, позволяющими упростить представление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r">
              <a:lnSpc>
                <a:spcPct val="150000"/>
              </a:lnSpc>
            </a:pPr>
            <a:r>
              <a:rPr lang="en-US" sz="2400" i="1" dirty="0" smtClean="0">
                <a:latin typeface="Bookman Old Style" panose="02050604050505020204" pitchFamily="18" charset="0"/>
              </a:rPr>
              <a:t>#MSDN Microsoft</a:t>
            </a:r>
            <a:endParaRPr lang="ru-RU" sz="2400" i="1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06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Паттерн Стратегия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70662" y="654355"/>
            <a:ext cx="11623854" cy="3353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Паттерн Стратегия (</a:t>
            </a:r>
            <a:r>
              <a:rPr lang="ru-RU" sz="2400" b="1" dirty="0" err="1">
                <a:latin typeface="Bookman Old Style" panose="02050604050505020204" pitchFamily="18" charset="0"/>
              </a:rPr>
              <a:t>Strategy</a:t>
            </a:r>
            <a:r>
              <a:rPr lang="ru-RU" sz="2400" b="1" dirty="0">
                <a:latin typeface="Bookman Old Style" panose="02050604050505020204" pitchFamily="18" charset="0"/>
              </a:rPr>
              <a:t>) </a:t>
            </a:r>
            <a:r>
              <a:rPr lang="ru-RU" sz="2400" dirty="0">
                <a:latin typeface="Bookman Old Style" panose="02050604050505020204" pitchFamily="18" charset="0"/>
              </a:rPr>
              <a:t>представляет шаблон проектирования, который определяет набор алгоритмов, инкапсулирует каждый из них и обеспечивает их взаимозаменяемость. В зависимости от ситуации мы можем легко заменить один используемый алгоритм другим. При этом замена алгоритма происходит независимо от объекта, который использует данный алгоритм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869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48716" y="83769"/>
            <a:ext cx="1147023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Контроллер (</a:t>
            </a:r>
            <a:r>
              <a:rPr lang="en-US" sz="2400" b="1" dirty="0">
                <a:latin typeface="Bookman Old Style" panose="02050604050505020204" pitchFamily="18" charset="0"/>
              </a:rPr>
              <a:t>Controller)</a:t>
            </a:r>
            <a:endParaRPr lang="ru-RU" sz="2400" b="1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Он обеспечивает взаимодействие с системой: обрабатывает действия пользователя, проверяет полученную информацию и передает ее модели. Контроллер определяет, как приложение будет реагировать на действия пользователя. Также контроллер может отвечать за фильтрацию данных и авторизацию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pPr algn="r">
              <a:lnSpc>
                <a:spcPct val="150000"/>
              </a:lnSpc>
            </a:pPr>
            <a:r>
              <a:rPr lang="en-US" sz="2400" i="1" dirty="0" smtClean="0">
                <a:latin typeface="Bookman Old Style" panose="02050604050505020204" pitchFamily="18" charset="0"/>
              </a:rPr>
              <a:t>#</a:t>
            </a:r>
            <a:r>
              <a:rPr lang="en-US" sz="2400" i="1" dirty="0" err="1" smtClean="0">
                <a:latin typeface="Bookman Old Style" panose="02050604050505020204" pitchFamily="18" charset="0"/>
              </a:rPr>
              <a:t>SkillFactory</a:t>
            </a:r>
            <a:endParaRPr lang="ru-RU" sz="2400" i="1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872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48716" y="83769"/>
            <a:ext cx="11470234" cy="66792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Контроллер (</a:t>
            </a:r>
            <a:r>
              <a:rPr lang="en-US" sz="2400" b="1" dirty="0">
                <a:latin typeface="Bookman Old Style" panose="02050604050505020204" pitchFamily="18" charset="0"/>
              </a:rPr>
              <a:t>Controller</a:t>
            </a:r>
            <a:r>
              <a:rPr lang="en-US" sz="2400" b="1" dirty="0" smtClean="0">
                <a:latin typeface="Bookman Old Style" panose="02050604050505020204" pitchFamily="18" charset="0"/>
              </a:rPr>
              <a:t>)</a:t>
            </a:r>
            <a:endParaRPr lang="ru-RU" sz="2400" b="1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Контроллеры — это компоненты для управления взаимодействием с пользователем, работы с моделью и выбора представления для отображения. В приложении MVC представление служит только для отображения информации. Обработку введенных данных, формирование ответа и взаимодействие с пользователем обеспечивает контроллер. В структуре MVC контроллер является начальной отправной точкой и отвечает за выбор рабочих типов моделей и отображаемых представлений (именно этим объясняется его название — он контролирует, каким образом приложение отвечает на конкретный запрос).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r">
              <a:lnSpc>
                <a:spcPct val="150000"/>
              </a:lnSpc>
            </a:pPr>
            <a:r>
              <a:rPr lang="en-US" sz="2400" i="1" dirty="0" smtClean="0">
                <a:latin typeface="Bookman Old Style" panose="02050604050505020204" pitchFamily="18" charset="0"/>
              </a:rPr>
              <a:t>#MSDN Microsoft</a:t>
            </a:r>
            <a:endParaRPr lang="ru-RU" sz="2400" i="1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112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39191" y="179019"/>
            <a:ext cx="1147023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Компоненты модели различаются степенью зависимости друг от друга и ограничениями:</a:t>
            </a: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dirty="0">
                <a:latin typeface="Bookman Old Style" panose="02050604050505020204" pitchFamily="18" charset="0"/>
              </a:rPr>
              <a:t>модель не зависит от представления и </a:t>
            </a:r>
            <a:r>
              <a:rPr lang="ru-RU" sz="2400" dirty="0" smtClean="0">
                <a:latin typeface="Bookman Old Style" panose="02050604050505020204" pitchFamily="18" charset="0"/>
              </a:rPr>
              <a:t>контроллера;</a:t>
            </a:r>
            <a:endParaRPr lang="ru-RU" sz="2400" dirty="0">
              <a:latin typeface="Bookman Old Style" panose="020506040505050202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dirty="0">
                <a:latin typeface="Bookman Old Style" panose="02050604050505020204" pitchFamily="18" charset="0"/>
              </a:rPr>
              <a:t>представление может обращаться к модели за данными и событиями, но не может ее менять;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dirty="0">
                <a:latin typeface="Bookman Old Style" panose="02050604050505020204" pitchFamily="18" charset="0"/>
              </a:rPr>
              <a:t>контроллер не может отображать данные, но способен менять модель в зависимости от действий пользователя.</a:t>
            </a:r>
            <a:endParaRPr lang="ru-RU" sz="2400" i="1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2088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39191" y="179019"/>
            <a:ext cx="1147023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Как работает MVC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Разберем на реальном примере. Условная физическая модель MVC-архитектуры — персональный компьютер, в котором:</a:t>
            </a: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модель</a:t>
            </a:r>
            <a:r>
              <a:rPr lang="ru-RU" sz="2400" dirty="0">
                <a:latin typeface="Bookman Old Style" panose="02050604050505020204" pitchFamily="18" charset="0"/>
              </a:rPr>
              <a:t> — системный блок, в котором происходит обработка команд и хранятся системные и пользовательские </a:t>
            </a:r>
            <a:r>
              <a:rPr lang="ru-RU" sz="2400" dirty="0" smtClean="0">
                <a:latin typeface="Bookman Old Style" panose="02050604050505020204" pitchFamily="18" charset="0"/>
              </a:rPr>
              <a:t>файлы</a:t>
            </a:r>
            <a:r>
              <a:rPr lang="en-US" sz="2400" dirty="0" smtClean="0">
                <a:latin typeface="Bookman Old Style" panose="02050604050505020204" pitchFamily="18" charset="0"/>
              </a:rPr>
              <a:t>;</a:t>
            </a: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представление</a:t>
            </a:r>
            <a:r>
              <a:rPr lang="ru-RU" sz="2400" dirty="0">
                <a:latin typeface="Bookman Old Style" panose="02050604050505020204" pitchFamily="18" charset="0"/>
              </a:rPr>
              <a:t> — монитор, на котором визуализируется работа системного </a:t>
            </a:r>
            <a:r>
              <a:rPr lang="ru-RU" sz="2400" dirty="0" smtClean="0">
                <a:latin typeface="Bookman Old Style" panose="02050604050505020204" pitchFamily="18" charset="0"/>
              </a:rPr>
              <a:t>блока</a:t>
            </a:r>
            <a:r>
              <a:rPr lang="en-US" sz="2400" dirty="0">
                <a:latin typeface="Bookman Old Style" panose="02050604050505020204" pitchFamily="18" charset="0"/>
              </a:rPr>
              <a:t>;</a:t>
            </a: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контроллер</a:t>
            </a:r>
            <a:r>
              <a:rPr lang="ru-RU" sz="2400" dirty="0">
                <a:latin typeface="Bookman Old Style" panose="02050604050505020204" pitchFamily="18" charset="0"/>
              </a:rPr>
              <a:t> — клавиатура или мышь. С их помощью пользователь вводит </a:t>
            </a:r>
            <a:r>
              <a:rPr lang="ru-RU" sz="2400" dirty="0" smtClean="0">
                <a:latin typeface="Bookman Old Style" panose="02050604050505020204" pitchFamily="18" charset="0"/>
              </a:rPr>
              <a:t>команды</a:t>
            </a:r>
            <a:r>
              <a:rPr lang="ru-RU" sz="2400" dirty="0">
                <a:latin typeface="Bookman Old Style" panose="020506040505050202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43871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39191" y="179019"/>
            <a:ext cx="11470234" cy="50156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На этом примере легче понять зависимость компонентов друг от друга:</a:t>
            </a: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если заменить системный блок (без переноса старых данных), но оставить старый монитор и клавиатуру, пользователь получит другой компьютер с новой ОС, файлами, системными характеристиками, драйверами и т.д.;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если поменять монитор и клавиатуру, но оставить старый системный блок, человек будет использовать прежнюю ОС, файлы, системные характеристики. Изменения коснутся только некоторых драйверов.</a:t>
            </a:r>
          </a:p>
        </p:txBody>
      </p:sp>
    </p:spTree>
    <p:extLst>
      <p:ext uri="{BB962C8B-B14F-4D97-AF65-F5344CB8AC3E}">
        <p14:creationId xmlns:p14="http://schemas.microsoft.com/office/powerpoint/2010/main" val="232567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39191" y="179019"/>
            <a:ext cx="11470234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Пример проекта </a:t>
            </a:r>
            <a:r>
              <a:rPr lang="ru-RU" sz="2400" b="1" dirty="0" err="1">
                <a:latin typeface="Bookman Old Style" panose="02050604050505020204" pitchFamily="18" charset="0"/>
              </a:rPr>
              <a:t>Windows</a:t>
            </a:r>
            <a:r>
              <a:rPr lang="ru-RU" sz="2400" b="1" dirty="0"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latin typeface="Bookman Old Style" panose="02050604050505020204" pitchFamily="18" charset="0"/>
              </a:rPr>
              <a:t>Forms</a:t>
            </a:r>
            <a:r>
              <a:rPr lang="ru-RU" sz="2400" b="1" dirty="0">
                <a:latin typeface="Bookman Old Style" panose="02050604050505020204" pitchFamily="18" charset="0"/>
              </a:rPr>
              <a:t> с использованием MVC</a:t>
            </a:r>
          </a:p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Описание проекта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В этом примере мы создадим простое приложение для управления списком контактов. Приложение будет позволять пользователю добавлять, удалять и отображать контакты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Структура проекта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1.	</a:t>
            </a:r>
            <a:r>
              <a:rPr lang="ru-RU" sz="2400" b="1" dirty="0" err="1">
                <a:latin typeface="Bookman Old Style" panose="02050604050505020204" pitchFamily="18" charset="0"/>
              </a:rPr>
              <a:t>Model</a:t>
            </a:r>
            <a:r>
              <a:rPr lang="ru-RU" sz="2400" dirty="0">
                <a:latin typeface="Bookman Old Style" panose="02050604050505020204" pitchFamily="18" charset="0"/>
              </a:rPr>
              <a:t>: класс </a:t>
            </a:r>
            <a:r>
              <a:rPr lang="ru-RU" sz="2400" b="1" dirty="0" err="1">
                <a:latin typeface="Bookman Old Style" panose="02050604050505020204" pitchFamily="18" charset="0"/>
              </a:rPr>
              <a:t>Contact</a:t>
            </a:r>
            <a:r>
              <a:rPr lang="ru-RU" sz="2400" dirty="0">
                <a:latin typeface="Bookman Old Style" panose="02050604050505020204" pitchFamily="18" charset="0"/>
              </a:rPr>
              <a:t>, который будет представлять контакт.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2.	</a:t>
            </a:r>
            <a:r>
              <a:rPr lang="ru-RU" sz="2400" b="1" dirty="0" err="1">
                <a:latin typeface="Bookman Old Style" panose="02050604050505020204" pitchFamily="18" charset="0"/>
              </a:rPr>
              <a:t>View</a:t>
            </a:r>
            <a:r>
              <a:rPr lang="ru-RU" sz="2400" dirty="0">
                <a:latin typeface="Bookman Old Style" panose="02050604050505020204" pitchFamily="18" charset="0"/>
              </a:rPr>
              <a:t>: форма </a:t>
            </a:r>
            <a:r>
              <a:rPr lang="ru-RU" sz="2400" b="1" dirty="0" err="1">
                <a:latin typeface="Bookman Old Style" panose="02050604050505020204" pitchFamily="18" charset="0"/>
              </a:rPr>
              <a:t>MainForm</a:t>
            </a:r>
            <a:r>
              <a:rPr lang="ru-RU" sz="2400" dirty="0">
                <a:latin typeface="Bookman Old Style" panose="02050604050505020204" pitchFamily="18" charset="0"/>
              </a:rPr>
              <a:t>, которая будет отображать интерфейс пользователя.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3.	</a:t>
            </a:r>
            <a:r>
              <a:rPr lang="ru-RU" sz="2400" b="1" dirty="0" err="1">
                <a:latin typeface="Bookman Old Style" panose="02050604050505020204" pitchFamily="18" charset="0"/>
              </a:rPr>
              <a:t>Controller</a:t>
            </a:r>
            <a:r>
              <a:rPr lang="ru-RU" sz="2400" dirty="0">
                <a:latin typeface="Bookman Old Style" panose="02050604050505020204" pitchFamily="18" charset="0"/>
              </a:rPr>
              <a:t>: класс </a:t>
            </a:r>
            <a:r>
              <a:rPr lang="ru-RU" sz="2400" b="1" dirty="0" err="1">
                <a:latin typeface="Bookman Old Style" panose="02050604050505020204" pitchFamily="18" charset="0"/>
              </a:rPr>
              <a:t>ContactController</a:t>
            </a:r>
            <a:r>
              <a:rPr lang="ru-RU" sz="2400" dirty="0">
                <a:latin typeface="Bookman Old Style" panose="02050604050505020204" pitchFamily="18" charset="0"/>
              </a:rPr>
              <a:t>, который будет управлять взаимодействием между моделью и пред-</a:t>
            </a:r>
            <a:r>
              <a:rPr lang="ru-RU" sz="2400" dirty="0" err="1">
                <a:latin typeface="Bookman Old Style" panose="02050604050505020204" pitchFamily="18" charset="0"/>
              </a:rPr>
              <a:t>ставлением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961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39191" y="179019"/>
            <a:ext cx="11470234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ru-RU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Шаг 1: Создание модели</a:t>
            </a:r>
            <a:endParaRPr lang="ru-RU" sz="2400" dirty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Создадим класс </a:t>
            </a:r>
            <a:r>
              <a:rPr lang="ru-RU" sz="2400" dirty="0" err="1">
                <a:latin typeface="Bookman Old Style" panose="02050604050505020204" pitchFamily="18" charset="0"/>
                <a:ea typeface="Times New Roman" panose="02020603050405020304" pitchFamily="18" charset="0"/>
              </a:rPr>
              <a:t>Contact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 в папке 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Model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проекта.</a:t>
            </a: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// Model/</a:t>
            </a:r>
            <a:r>
              <a:rPr lang="en-US" sz="2400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Contact.cs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class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Contact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{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string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Name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{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get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set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 }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string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PhoneNumber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{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get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set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 }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Contact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string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name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string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phoneNumber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{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Name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name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PhoneNumber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phoneNumber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}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92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61925" y="0"/>
            <a:ext cx="11858625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Шаг </a:t>
            </a:r>
            <a:r>
              <a:rPr lang="en-US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2: </a:t>
            </a:r>
            <a:r>
              <a:rPr lang="ru-RU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Определение интерфейсов</a:t>
            </a:r>
            <a:endParaRPr lang="ru-RU" sz="2400" dirty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Создадим интерфейсы для представления и контроллера.</a:t>
            </a: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// Interfaces/</a:t>
            </a:r>
            <a:r>
              <a:rPr lang="en-US" sz="2400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IContactView.cs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using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System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Collections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Generic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</a:p>
          <a:p>
            <a:pPr>
              <a:spcAft>
                <a:spcPts val="0"/>
              </a:spcAft>
            </a:pP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interface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IContactView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{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event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Action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string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string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 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ContactAdded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event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Action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string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 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ContactRemoved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void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795E26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UpdateContactList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List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&lt;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Contact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 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contacts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// Interfaces/</a:t>
            </a:r>
            <a:r>
              <a:rPr lang="en-US" sz="2400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IContactController.cs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interface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IContactController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{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void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795E26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AddContact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string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name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string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phoneNumber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</a:t>
            </a:r>
            <a:r>
              <a:rPr lang="ru-RU" sz="240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void</a:t>
            </a:r>
            <a:r>
              <a:rPr lang="ru-RU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795E26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RemoveContact</a:t>
            </a:r>
            <a:r>
              <a:rPr lang="ru-RU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ru-RU" sz="240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string</a:t>
            </a:r>
            <a:r>
              <a:rPr lang="ru-RU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name</a:t>
            </a:r>
            <a:r>
              <a:rPr lang="ru-RU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759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61925" y="0"/>
            <a:ext cx="11858625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Шаг 3: Создание представления</a:t>
            </a:r>
            <a:endParaRPr lang="ru-RU" sz="2400" dirty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Создадим форму </a:t>
            </a:r>
            <a:r>
              <a:rPr lang="ru-RU" sz="2400" dirty="0" err="1">
                <a:latin typeface="Bookman Old Style" panose="02050604050505020204" pitchFamily="18" charset="0"/>
                <a:ea typeface="Times New Roman" panose="02020603050405020304" pitchFamily="18" charset="0"/>
              </a:rPr>
              <a:t>MainForm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, которая будет содержать элементы управления для отображения и управления контактами.</a:t>
            </a:r>
          </a:p>
          <a:p>
            <a:pPr>
              <a:spcAft>
                <a:spcPts val="0"/>
              </a:spcAft>
            </a:pPr>
            <a:endParaRPr lang="ru-RU" sz="2400" dirty="0" smtClean="0">
              <a:solidFill>
                <a:srgbClr val="008000"/>
              </a:solidFill>
              <a:latin typeface="Courier New" panose="02070309020205020404" pitchFamily="49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 smtClean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// </a:t>
            </a:r>
            <a:r>
              <a:rPr lang="en-US" sz="24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View/</a:t>
            </a:r>
            <a:r>
              <a:rPr lang="en-US" sz="2400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MainForm.cs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partial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class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MainForm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: 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Form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IContactView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{</a:t>
            </a:r>
          </a:p>
          <a:p>
            <a:pPr>
              <a:spcAft>
                <a:spcPts val="0"/>
              </a:spcAft>
            </a:pPr>
            <a:r>
              <a:rPr lang="en-US" sz="2400" dirty="0" smtClean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								// </a:t>
            </a:r>
            <a:r>
              <a:rPr lang="ru-RU" sz="2400" dirty="0" smtClean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Имя и номер телефона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event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Action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string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string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 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ContactAdded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endParaRPr lang="ru-RU" sz="2400" dirty="0" smtClean="0">
              <a:solidFill>
                <a:srgbClr val="3B3B3B"/>
              </a:solidFill>
              <a:latin typeface="Courier New" panose="02070309020205020404" pitchFamily="49" charset="0"/>
              <a:ea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								// </a:t>
            </a:r>
            <a:r>
              <a:rPr lang="ru-RU" sz="2400" dirty="0" smtClean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Имя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event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Action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string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 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ContactRemoved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MainForm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{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InitializeComponent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059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495300"/>
            <a:ext cx="11858625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sz="2400" dirty="0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	  </a:t>
            </a:r>
            <a:r>
              <a:rPr lang="en-US" sz="2400" dirty="0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public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void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795E26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UpdateContactList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2400" dirty="0" smtClean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List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&lt;</a:t>
            </a:r>
            <a:r>
              <a:rPr lang="en-US" sz="2400" dirty="0" smtClean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Contact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 </a:t>
            </a:r>
            <a:r>
              <a:rPr lang="en-US" sz="2400" dirty="0" smtClean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contacts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ru-RU" sz="24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{</a:t>
            </a:r>
            <a:endParaRPr lang="ru-RU" sz="24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</a:t>
            </a:r>
            <a:r>
              <a:rPr lang="en-US" sz="2400" dirty="0" err="1" smtClean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listBoxContacts</a:t>
            </a:r>
            <a:r>
              <a:rPr lang="en-US" sz="24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2400" dirty="0" err="1" smtClean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Items</a:t>
            </a:r>
            <a:r>
              <a:rPr lang="en-US" sz="24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2400" dirty="0" err="1" smtClean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Clear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();</a:t>
            </a:r>
            <a:endParaRPr lang="ru-RU" sz="24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</a:t>
            </a:r>
            <a:r>
              <a:rPr lang="en-US" sz="2400" dirty="0" err="1" smtClean="0">
                <a:solidFill>
                  <a:srgbClr val="AF00D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foreach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(</a:t>
            </a:r>
            <a:r>
              <a:rPr lang="en-US" sz="2400" dirty="0" err="1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var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contact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AF00D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in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contacts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ru-RU" sz="24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{</a:t>
            </a:r>
            <a:endParaRPr lang="ru-RU" sz="24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    </a:t>
            </a:r>
            <a:r>
              <a:rPr lang="en-US" sz="2400" dirty="0" err="1" smtClean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listBoxContacts</a:t>
            </a:r>
            <a:r>
              <a:rPr lang="en-US" sz="24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2400" dirty="0" err="1" smtClean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Items</a:t>
            </a:r>
            <a:r>
              <a:rPr lang="en-US" sz="24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2400" dirty="0" err="1" smtClean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Add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endParaRPr lang="ru-RU" sz="2400" dirty="0" smtClean="0">
              <a:solidFill>
                <a:srgbClr val="3B3B3B"/>
              </a:solidFill>
              <a:latin typeface="Courier New" panose="02070309020205020404" pitchFamily="49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ru-RU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							</a:t>
            </a:r>
            <a:r>
              <a:rPr lang="en-US" sz="2400" dirty="0" smtClean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$"{</a:t>
            </a:r>
            <a:r>
              <a:rPr lang="en-US" sz="2400" dirty="0" err="1" smtClean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contact</a:t>
            </a:r>
            <a:r>
              <a:rPr lang="en-US" sz="24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2400" dirty="0" err="1" smtClean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Name</a:t>
            </a:r>
            <a:r>
              <a:rPr lang="en-US" sz="2400" dirty="0" smtClean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 - {</a:t>
            </a:r>
            <a:r>
              <a:rPr lang="en-US" sz="2400" dirty="0" err="1" smtClean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contact</a:t>
            </a:r>
            <a:r>
              <a:rPr lang="en-US" sz="24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2400" dirty="0" err="1" smtClean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PhoneNumber</a:t>
            </a:r>
            <a:r>
              <a:rPr lang="en-US" sz="2400" dirty="0" smtClean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}"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endParaRPr lang="ru-RU" sz="24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}</a:t>
            </a:r>
            <a:endParaRPr lang="ru-RU" sz="24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}</a:t>
            </a:r>
            <a:endParaRPr lang="ru-RU" sz="24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endParaRPr lang="ru-RU" sz="24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</a:t>
            </a:r>
            <a:r>
              <a:rPr lang="en-US" sz="2400" dirty="0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private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void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795E26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buttonAdd_Click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2400" dirty="0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object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sender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2400" dirty="0" err="1" smtClean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EventArgs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e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ru-RU" sz="24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{</a:t>
            </a:r>
            <a:endParaRPr lang="ru-RU" sz="24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</a:t>
            </a:r>
            <a:r>
              <a:rPr lang="en-US" sz="2400" dirty="0" err="1" smtClean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ContactAdded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?.</a:t>
            </a:r>
            <a:r>
              <a:rPr lang="en-US" sz="2400" dirty="0" smtClean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Invoke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2400" dirty="0" err="1" smtClean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textBoxName</a:t>
            </a:r>
            <a:r>
              <a:rPr lang="en-US" sz="24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2400" dirty="0" err="1" smtClean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Text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endParaRPr lang="ru-RU" sz="2400" dirty="0" smtClean="0">
              <a:solidFill>
                <a:srgbClr val="3B3B3B"/>
              </a:solidFill>
              <a:latin typeface="Courier New" panose="02070309020205020404" pitchFamily="49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ru-RU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											</a:t>
            </a:r>
            <a:r>
              <a:rPr lang="en-US" sz="2400" dirty="0" err="1" smtClean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textBoxPhoneNumber</a:t>
            </a:r>
            <a:r>
              <a:rPr lang="en-US" sz="24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2400" dirty="0" err="1" smtClean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Text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endParaRPr lang="ru-RU" sz="24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}</a:t>
            </a:r>
            <a:endParaRPr lang="ru-RU" sz="24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730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63347" y="0"/>
            <a:ext cx="11623854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Когда </a:t>
            </a:r>
            <a:r>
              <a:rPr lang="ru-RU" sz="2400" b="1" dirty="0">
                <a:latin typeface="Bookman Old Style" panose="02050604050505020204" pitchFamily="18" charset="0"/>
              </a:rPr>
              <a:t>использовать стратегию?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Когда есть несколько родственных классов, которые отличаются поведением. Можно задать один основной класс, а разные варианты поведения вынести в отдельные классы и при необходимости их </a:t>
            </a:r>
            <a:r>
              <a:rPr lang="ru-RU" sz="2400" dirty="0" smtClean="0">
                <a:latin typeface="Bookman Old Style" panose="02050604050505020204" pitchFamily="18" charset="0"/>
              </a:rPr>
              <a:t>применять.</a:t>
            </a:r>
            <a:endParaRPr lang="ru-RU" sz="2400" dirty="0">
              <a:latin typeface="Bookman Old Style" panose="020506040505050202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Когда необходимо обеспечить выбор из нескольких вариантов алгоритмов, которые можно легко менять в зависимости от </a:t>
            </a:r>
            <a:r>
              <a:rPr lang="ru-RU" sz="2400" dirty="0" smtClean="0">
                <a:latin typeface="Bookman Old Style" panose="02050604050505020204" pitchFamily="18" charset="0"/>
              </a:rPr>
              <a:t>условий.</a:t>
            </a:r>
            <a:endParaRPr lang="ru-RU" sz="2400" dirty="0">
              <a:latin typeface="Bookman Old Style" panose="020506040505050202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Когда необходимо менять поведение объектов на стадии выполнения </a:t>
            </a:r>
            <a:r>
              <a:rPr lang="ru-RU" sz="2400" dirty="0" smtClean="0">
                <a:latin typeface="Bookman Old Style" panose="02050604050505020204" pitchFamily="18" charset="0"/>
              </a:rPr>
              <a:t>программы.</a:t>
            </a:r>
            <a:endParaRPr lang="ru-RU" sz="2400" dirty="0">
              <a:latin typeface="Bookman Old Style" panose="020506040505050202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Когда класс, применяющий определенную функциональность, ничего не должен знать о ее </a:t>
            </a:r>
            <a:r>
              <a:rPr lang="ru-RU" sz="2400" dirty="0" smtClean="0">
                <a:latin typeface="Bookman Old Style" panose="02050604050505020204" pitchFamily="18" charset="0"/>
              </a:rPr>
              <a:t>реализации.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i="1" dirty="0" smtClean="0">
                <a:latin typeface="Bookman Old Style" panose="02050604050505020204" pitchFamily="18" charset="0"/>
              </a:rPr>
              <a:t>Когда много </a:t>
            </a:r>
            <a:r>
              <a:rPr lang="en-US" sz="2400" i="1" dirty="0" smtClean="0">
                <a:latin typeface="Bookman Old Style" panose="02050604050505020204" pitchFamily="18" charset="0"/>
              </a:rPr>
              <a:t>IF ELSE SWITCH</a:t>
            </a:r>
            <a:endParaRPr lang="en-US" sz="2400" i="1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227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42875" y="971550"/>
            <a:ext cx="1185862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</a:t>
            </a:r>
            <a:r>
              <a:rPr lang="en-US" sz="2400" dirty="0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private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void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795E26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buttonRemove_Click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2400" dirty="0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object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sender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2400" dirty="0" err="1" smtClean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EventArgs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e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ru-RU" sz="24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{</a:t>
            </a:r>
            <a:endParaRPr lang="ru-RU" sz="24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</a:t>
            </a:r>
            <a:r>
              <a:rPr lang="en-US" sz="2400" dirty="0" smtClean="0">
                <a:solidFill>
                  <a:srgbClr val="AF00D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if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(</a:t>
            </a:r>
            <a:r>
              <a:rPr lang="en-US" sz="2400" dirty="0" err="1" smtClean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listBoxContacts</a:t>
            </a:r>
            <a:r>
              <a:rPr lang="en-US" sz="24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2400" dirty="0" err="1" smtClean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SelectedItem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!=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null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ru-RU" sz="24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{</a:t>
            </a:r>
            <a:endParaRPr lang="ru-RU" sz="24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    </a:t>
            </a:r>
            <a:r>
              <a:rPr lang="en-US" sz="2400" dirty="0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string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selectedContact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endParaRPr lang="ru-RU" sz="2400" dirty="0">
              <a:solidFill>
                <a:srgbClr val="3B3B3B"/>
              </a:solidFill>
              <a:latin typeface="Courier New" panose="02070309020205020404" pitchFamily="49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									</a:t>
            </a:r>
            <a:r>
              <a:rPr lang="en-US" sz="2400" dirty="0" err="1" smtClean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listBoxContacts</a:t>
            </a:r>
            <a:r>
              <a:rPr lang="en-US" sz="24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2400" dirty="0" err="1" smtClean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SelectedItem</a:t>
            </a:r>
            <a:r>
              <a:rPr lang="en-US" sz="24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2400" dirty="0" err="1" smtClean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ToString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();</a:t>
            </a:r>
            <a:endParaRPr lang="ru-RU" sz="24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    </a:t>
            </a:r>
            <a:endParaRPr lang="ru-RU" sz="2400" dirty="0" smtClean="0">
              <a:solidFill>
                <a:srgbClr val="3B3B3B"/>
              </a:solidFill>
              <a:latin typeface="Courier New" panose="02070309020205020404" pitchFamily="49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ru-RU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			  </a:t>
            </a:r>
            <a:r>
              <a:rPr lang="en-US" sz="2400" dirty="0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string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name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selectedContact</a:t>
            </a:r>
            <a:r>
              <a:rPr lang="en-US" sz="24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2400" dirty="0" err="1" smtClean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Split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'-'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)[</a:t>
            </a:r>
            <a:r>
              <a:rPr lang="en-US" sz="2400" dirty="0" smtClean="0">
                <a:solidFill>
                  <a:srgbClr val="098658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0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]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2400" dirty="0" smtClean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Trim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();</a:t>
            </a:r>
            <a:endParaRPr lang="ru-RU" sz="24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    </a:t>
            </a:r>
            <a:r>
              <a:rPr lang="en-US" sz="2400" dirty="0" err="1" smtClean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ContactRemoved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?.</a:t>
            </a:r>
            <a:r>
              <a:rPr lang="en-US" sz="2400" dirty="0" smtClean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Invoke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2400" dirty="0" smtClean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name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endParaRPr lang="ru-RU" sz="24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}</a:t>
            </a:r>
            <a:endParaRPr lang="ru-RU" sz="24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}</a:t>
            </a:r>
            <a:endParaRPr lang="ru-RU" sz="24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437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7650" y="152400"/>
            <a:ext cx="11772900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sz="2400" b="1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Шаг </a:t>
            </a:r>
            <a:r>
              <a:rPr lang="en-US" sz="2400" b="1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4: </a:t>
            </a:r>
            <a:r>
              <a:rPr lang="ru-RU" sz="2400" b="1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Создание контроллера</a:t>
            </a:r>
            <a:endParaRPr lang="ru-RU" sz="2400" dirty="0" smtClean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ru-RU" sz="2400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Создадим класс контроллера, который будет управлять логикой приложения.</a:t>
            </a:r>
            <a:endParaRPr lang="en-US" sz="2400" dirty="0" smtClean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ru-RU" sz="2400" dirty="0" smtClean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 smtClean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// </a:t>
            </a:r>
            <a:r>
              <a:rPr lang="en-US" sz="24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Controller/</a:t>
            </a:r>
            <a:r>
              <a:rPr lang="en-US" sz="2400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ContactController.cs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class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ContactController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: </a:t>
            </a:r>
            <a:r>
              <a:rPr lang="en-US" sz="2400" dirty="0" err="1">
                <a:solidFill>
                  <a:srgbClr val="267F9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IContactController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{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private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List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&lt;</a:t>
            </a:r>
            <a:r>
              <a:rPr lang="en-US" sz="2400" dirty="0">
                <a:solidFill>
                  <a:srgbClr val="267F9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Contact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 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contacts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private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IContactView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view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ContactController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IContactView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view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{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</a:t>
            </a:r>
            <a:r>
              <a:rPr lang="en-US" sz="240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view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view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contacts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new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List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&lt;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Contact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&gt;();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</a:t>
            </a:r>
            <a:r>
              <a:rPr lang="en-US" sz="240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view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ContactAdded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+=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795E26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OnContactAdded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</a:t>
            </a:r>
            <a:r>
              <a:rPr lang="en-US" sz="240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view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ContactRemoved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+=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795E26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OnContactRemoved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}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708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85750" y="171450"/>
            <a:ext cx="11772900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private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void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795E26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OnContactAdded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string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name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												</a:t>
            </a:r>
            <a:r>
              <a:rPr lang="en-US" sz="2400" dirty="0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string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phoneNumber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{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</a:t>
            </a:r>
            <a:r>
              <a:rPr lang="en-US" sz="2400" dirty="0" err="1">
                <a:solidFill>
                  <a:srgbClr val="795E26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AddContact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name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phoneNumber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}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private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void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795E26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OnContactRemoved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string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name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{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</a:t>
            </a:r>
            <a:r>
              <a:rPr lang="en-US" sz="2400" dirty="0" err="1">
                <a:solidFill>
                  <a:srgbClr val="795E26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RemoveContact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name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}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void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795E26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AddContact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string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name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string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phoneNumber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{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contacts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Add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new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Contact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name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phoneNumber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));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view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UpdateContactList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contacts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}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void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795E26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RemoveContact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string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name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{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contacts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RemoveAll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=&gt;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Name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==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name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view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UpdateContactList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contacts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}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22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85750" y="171450"/>
            <a:ext cx="117729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Шаг </a:t>
            </a:r>
            <a:r>
              <a:rPr lang="en-US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5: </a:t>
            </a:r>
            <a:r>
              <a:rPr lang="ru-RU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Связывание компонентов в</a:t>
            </a:r>
            <a:r>
              <a:rPr lang="en-US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 Main</a:t>
            </a:r>
            <a:endParaRPr lang="ru-RU" sz="2400" dirty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Теперь свяжем все компоненты в методе </a:t>
            </a:r>
            <a:r>
              <a:rPr lang="ru-RU" sz="2400" dirty="0" err="1">
                <a:latin typeface="Bookman Old Style" panose="02050604050505020204" pitchFamily="18" charset="0"/>
                <a:ea typeface="Times New Roman" panose="02020603050405020304" pitchFamily="18" charset="0"/>
              </a:rPr>
              <a:t>Main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// </a:t>
            </a:r>
            <a:r>
              <a:rPr lang="en-US" sz="2400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Program.cs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static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class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Program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{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[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STAThread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]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static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void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Main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{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Application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EnableVisualStyles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Application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SetCompatibleTextRenderingDefault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false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IContactView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view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new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MainForm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IContactController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controller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endParaRPr lang="en-US" sz="2400" dirty="0" smtClean="0">
              <a:solidFill>
                <a:srgbClr val="3B3B3B"/>
              </a:solidFill>
              <a:latin typeface="Courier New" panose="02070309020205020404" pitchFamily="49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													</a:t>
            </a:r>
            <a:r>
              <a:rPr lang="en-US" sz="2400" dirty="0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new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ContactController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view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</a:t>
            </a:r>
            <a:r>
              <a:rPr lang="ru-RU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Application</a:t>
            </a:r>
            <a:r>
              <a:rPr lang="ru-RU" sz="2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ru-RU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Run</a:t>
            </a:r>
            <a:r>
              <a:rPr lang="ru-RU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((</a:t>
            </a:r>
            <a:r>
              <a:rPr lang="ru-RU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Form</a:t>
            </a:r>
            <a:r>
              <a:rPr lang="ru-RU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r>
              <a:rPr lang="ru-RU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view</a:t>
            </a:r>
            <a:r>
              <a:rPr lang="ru-RU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}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0507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Инверсия управления (</a:t>
            </a:r>
            <a:r>
              <a:rPr lang="en-US" sz="2800" b="1" dirty="0" err="1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IoC</a:t>
            </a: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)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97926" y="882955"/>
            <a:ext cx="1162385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err="1">
                <a:latin typeface="Bookman Old Style" panose="02050604050505020204" pitchFamily="18" charset="0"/>
              </a:rPr>
              <a:t>Inversion</a:t>
            </a:r>
            <a:r>
              <a:rPr lang="ru-RU" sz="2400" b="1" dirty="0"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latin typeface="Bookman Old Style" panose="02050604050505020204" pitchFamily="18" charset="0"/>
              </a:rPr>
              <a:t>of</a:t>
            </a:r>
            <a:r>
              <a:rPr lang="ru-RU" sz="2400" b="1" dirty="0"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latin typeface="Bookman Old Style" panose="02050604050505020204" pitchFamily="18" charset="0"/>
              </a:rPr>
              <a:t>Control</a:t>
            </a:r>
            <a:r>
              <a:rPr lang="ru-RU" sz="2400" b="1" dirty="0">
                <a:latin typeface="Bookman Old Style" panose="02050604050505020204" pitchFamily="18" charset="0"/>
              </a:rPr>
              <a:t> (инверсия управления)</a:t>
            </a:r>
            <a:r>
              <a:rPr lang="ru-RU" sz="2400" dirty="0">
                <a:latin typeface="Bookman Old Style" panose="02050604050505020204" pitchFamily="18" charset="0"/>
              </a:rPr>
              <a:t> — это некий абстрактный принцип, набор рекомендаций для написания слабо связанного кода. Суть которого в том, что каждый компонент системы должен быть как можно более изолированным от других, не полагаясь в своей работе на детали конкретной реализации других </a:t>
            </a:r>
            <a:r>
              <a:rPr lang="ru-RU" sz="2400" dirty="0" smtClean="0">
                <a:latin typeface="Bookman Old Style" panose="02050604050505020204" pitchFamily="18" charset="0"/>
              </a:rPr>
              <a:t>компонентов</a:t>
            </a:r>
            <a:r>
              <a:rPr lang="en-US" sz="2400" dirty="0" smtClean="0"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Преимущества: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Bookman Old Style" panose="02050604050505020204" pitchFamily="18" charset="0"/>
              </a:rPr>
              <a:t>уменьшения </a:t>
            </a:r>
            <a:r>
              <a:rPr lang="ru-RU" sz="2400" dirty="0">
                <a:latin typeface="Bookman Old Style" panose="02050604050505020204" pitchFamily="18" charset="0"/>
              </a:rPr>
              <a:t>зацепления (связанности</a:t>
            </a:r>
            <a:r>
              <a:rPr lang="ru-RU" sz="2400" dirty="0" smtClean="0">
                <a:latin typeface="Bookman Old Style" panose="02050604050505020204" pitchFamily="18" charset="0"/>
              </a:rPr>
              <a:t>)</a:t>
            </a:r>
            <a:r>
              <a:rPr lang="en-US" sz="2400" dirty="0" smtClean="0">
                <a:latin typeface="Bookman Old Style" panose="02050604050505020204" pitchFamily="18" charset="0"/>
              </a:rPr>
              <a:t>;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упрощающее расширение возможностей </a:t>
            </a:r>
            <a:r>
              <a:rPr lang="ru-RU" sz="2400" dirty="0" smtClean="0">
                <a:latin typeface="Bookman Old Style" panose="02050604050505020204" pitchFamily="18" charset="0"/>
              </a:rPr>
              <a:t>системы.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018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97926" y="882955"/>
            <a:ext cx="1162385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Программист </a:t>
            </a:r>
            <a:r>
              <a:rPr lang="ru-RU" sz="2400" dirty="0">
                <a:latin typeface="Bookman Old Style" panose="02050604050505020204" pitchFamily="18" charset="0"/>
              </a:rPr>
              <a:t>может разместить свой код в определенных точках выполнения (используя </a:t>
            </a:r>
            <a:r>
              <a:rPr lang="ru-RU" sz="2400" dirty="0" err="1">
                <a:latin typeface="Bookman Old Style" panose="02050604050505020204" pitchFamily="18" charset="0"/>
              </a:rPr>
              <a:t>callback</a:t>
            </a:r>
            <a:r>
              <a:rPr lang="ru-RU" sz="2400" dirty="0">
                <a:latin typeface="Bookman Old Style" panose="02050604050505020204" pitchFamily="18" charset="0"/>
              </a:rPr>
              <a:t> или другие механизмы), затем запустить «главную функцию» </a:t>
            </a:r>
            <a:r>
              <a:rPr lang="ru-RU" sz="2400" dirty="0" err="1">
                <a:latin typeface="Bookman Old Style" panose="02050604050505020204" pitchFamily="18" charset="0"/>
              </a:rPr>
              <a:t>фреймворка</a:t>
            </a:r>
            <a:r>
              <a:rPr lang="ru-RU" sz="2400" dirty="0">
                <a:latin typeface="Bookman Old Style" panose="02050604050505020204" pitchFamily="18" charset="0"/>
              </a:rPr>
              <a:t>, которая обеспечит всё выполнение и вызовет код программиста тогда, когда это будет </a:t>
            </a:r>
            <a:r>
              <a:rPr lang="ru-RU" sz="2400" dirty="0" smtClean="0">
                <a:latin typeface="Bookman Old Style" panose="02050604050505020204" pitchFamily="18" charset="0"/>
              </a:rPr>
              <a:t>необходимо.</a:t>
            </a: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Как </a:t>
            </a:r>
            <a:r>
              <a:rPr lang="ru-RU" sz="2400" dirty="0">
                <a:latin typeface="Bookman Old Style" panose="02050604050505020204" pitchFamily="18" charset="0"/>
              </a:rPr>
              <a:t>следствие, происходит утеря контроля над выполнением кода — это и называется инверсией </a:t>
            </a:r>
            <a:r>
              <a:rPr lang="ru-RU" sz="2400" dirty="0" smtClean="0">
                <a:latin typeface="Bookman Old Style" panose="02050604050505020204" pitchFamily="18" charset="0"/>
              </a:rPr>
              <a:t>управления.</a:t>
            </a: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Фреймворк </a:t>
            </a:r>
            <a:r>
              <a:rPr lang="ru-RU" sz="2400" dirty="0">
                <a:latin typeface="Bookman Old Style" panose="02050604050505020204" pitchFamily="18" charset="0"/>
              </a:rPr>
              <a:t>управляет кодом программиста, а не программист управляет </a:t>
            </a:r>
            <a:r>
              <a:rPr lang="ru-RU" sz="2400" dirty="0" err="1" smtClean="0">
                <a:latin typeface="Bookman Old Style" panose="02050604050505020204" pitchFamily="18" charset="0"/>
              </a:rPr>
              <a:t>фреймворком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161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84073" y="1778305"/>
            <a:ext cx="1162385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err="1" smtClean="0">
                <a:latin typeface="Bookman Old Style" panose="02050604050505020204" pitchFamily="18" charset="0"/>
              </a:rPr>
              <a:t>Dependency</a:t>
            </a:r>
            <a:r>
              <a:rPr lang="ru-RU" sz="2400" b="1" dirty="0" smtClean="0"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latin typeface="Bookman Old Style" panose="02050604050505020204" pitchFamily="18" charset="0"/>
              </a:rPr>
              <a:t>Injection</a:t>
            </a:r>
            <a:r>
              <a:rPr lang="ru-RU" sz="2400" b="1" dirty="0">
                <a:latin typeface="Bookman Old Style" panose="02050604050505020204" pitchFamily="18" charset="0"/>
              </a:rPr>
              <a:t> (внедрение зависимостей)</a:t>
            </a:r>
            <a:r>
              <a:rPr lang="ru-RU" sz="2400" dirty="0">
                <a:latin typeface="Bookman Old Style" panose="02050604050505020204" pitchFamily="18" charset="0"/>
              </a:rPr>
              <a:t> — это одна из реализаций этого принципа (помимо этого есть еще </a:t>
            </a:r>
            <a:r>
              <a:rPr lang="ru-RU" sz="2400" dirty="0" err="1">
                <a:latin typeface="Bookman Old Style" panose="02050604050505020204" pitchFamily="18" charset="0"/>
                <a:hlinkClick r:id="rId3"/>
              </a:rPr>
              <a:t>Factory</a:t>
            </a:r>
            <a:r>
              <a:rPr lang="ru-RU" sz="2400" dirty="0">
                <a:latin typeface="Bookman Old Style" panose="02050604050505020204" pitchFamily="18" charset="0"/>
                <a:hlinkClick r:id="rId3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  <a:hlinkClick r:id="rId3"/>
              </a:rPr>
              <a:t>Method</a:t>
            </a:r>
            <a:r>
              <a:rPr lang="ru-RU" sz="2400" dirty="0">
                <a:latin typeface="Bookman Old Style" panose="02050604050505020204" pitchFamily="18" charset="0"/>
              </a:rPr>
              <a:t>, </a:t>
            </a:r>
            <a:r>
              <a:rPr lang="ru-RU" sz="2400" dirty="0" err="1">
                <a:latin typeface="Bookman Old Style" panose="02050604050505020204" pitchFamily="18" charset="0"/>
                <a:hlinkClick r:id="rId4"/>
              </a:rPr>
              <a:t>Service</a:t>
            </a:r>
            <a:r>
              <a:rPr lang="ru-RU" sz="2400" dirty="0">
                <a:latin typeface="Bookman Old Style" panose="02050604050505020204" pitchFamily="18" charset="0"/>
                <a:hlinkClick r:id="rId4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  <a:hlinkClick r:id="rId4"/>
              </a:rPr>
              <a:t>Locator</a:t>
            </a:r>
            <a:r>
              <a:rPr lang="ru-RU" sz="2400" dirty="0" smtClean="0">
                <a:latin typeface="Bookman Old Style" panose="02050604050505020204" pitchFamily="18" charset="0"/>
              </a:rPr>
              <a:t>).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В центре </a:t>
            </a:r>
            <a:r>
              <a:rPr lang="ru-RU" sz="2400" dirty="0" smtClean="0">
                <a:latin typeface="Bookman Old Style" panose="02050604050505020204" pitchFamily="18" charset="0"/>
              </a:rPr>
              <a:t>этого механизма </a:t>
            </a:r>
            <a:r>
              <a:rPr lang="ru-RU" sz="2400" dirty="0">
                <a:latin typeface="Bookman Old Style" panose="02050604050505020204" pitchFamily="18" charset="0"/>
              </a:rPr>
              <a:t>находится понятие </a:t>
            </a:r>
            <a:r>
              <a:rPr lang="ru-RU" sz="2400" b="1" dirty="0">
                <a:latin typeface="Bookman Old Style" panose="02050604050505020204" pitchFamily="18" charset="0"/>
              </a:rPr>
              <a:t>зависимость</a:t>
            </a:r>
            <a:r>
              <a:rPr lang="ru-RU" sz="2400" dirty="0">
                <a:latin typeface="Bookman Old Style" panose="02050604050505020204" pitchFamily="18" charset="0"/>
              </a:rPr>
              <a:t> - некоторая сущность, от которой зависит другая сущность.</a:t>
            </a:r>
          </a:p>
        </p:txBody>
      </p:sp>
    </p:spTree>
    <p:extLst>
      <p:ext uri="{BB962C8B-B14F-4D97-AF65-F5344CB8AC3E}">
        <p14:creationId xmlns:p14="http://schemas.microsoft.com/office/powerpoint/2010/main" val="2513327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84073" y="247650"/>
            <a:ext cx="11623854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Пример. </a:t>
            </a:r>
            <a:r>
              <a:rPr lang="ru-RU" sz="2400" dirty="0" smtClean="0">
                <a:latin typeface="Bookman Old Style" panose="02050604050505020204" pitchFamily="18" charset="0"/>
              </a:rPr>
              <a:t>Запись логов.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logger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Logger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logger</a:t>
            </a:r>
            <a:r>
              <a:rPr lang="en-US" sz="2400" dirty="0" err="1">
                <a:solidFill>
                  <a:srgbClr val="222222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Hello"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SimpleLogService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Write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message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											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 smtClean="0">
                <a:solidFill>
                  <a:srgbClr val="222222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rgbClr val="795E26"/>
                </a:solidFill>
                <a:latin typeface="Consolas" panose="020B0609020204030204" pitchFamily="49" charset="0"/>
              </a:rPr>
              <a:t>WriteLine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rgbClr val="001080"/>
                </a:solidFill>
                <a:latin typeface="Consolas" panose="020B0609020204030204" pitchFamily="49" charset="0"/>
              </a:rPr>
              <a:t>message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ru-RU" sz="2400" dirty="0" smtClean="0">
              <a:solidFill>
                <a:srgbClr val="222222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Logger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SimpleLogService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22222"/>
                </a:solidFill>
                <a:latin typeface="Consolas" panose="020B0609020204030204" pitchFamily="49" charset="0"/>
              </a:rPr>
              <a:t>logService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SimpleLogService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message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r>
              <a:rPr lang="ru-RU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=&gt;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			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logService</a:t>
            </a:r>
            <a:r>
              <a:rPr lang="en-US" sz="2400" dirty="0" err="1" smtClean="0">
                <a:solidFill>
                  <a:srgbClr val="222222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rgbClr val="795E26"/>
                </a:solidFill>
                <a:latin typeface="Consolas" panose="020B0609020204030204" pitchFamily="49" charset="0"/>
              </a:rPr>
              <a:t>Write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DateTime</a:t>
            </a:r>
            <a:r>
              <a:rPr lang="en-US" sz="2400" dirty="0" err="1">
                <a:solidFill>
                  <a:srgbClr val="222222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Now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  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message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50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84073" y="151179"/>
            <a:ext cx="11623854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Здесь имеется класс </a:t>
            </a:r>
            <a:r>
              <a:rPr lang="ru-RU" sz="2400" b="1" dirty="0" err="1">
                <a:latin typeface="Bookman Old Style" panose="02050604050505020204" pitchFamily="18" charset="0"/>
              </a:rPr>
              <a:t>Logger</a:t>
            </a:r>
            <a:r>
              <a:rPr lang="ru-RU" sz="2400" dirty="0">
                <a:latin typeface="Bookman Old Style" panose="02050604050505020204" pitchFamily="18" charset="0"/>
              </a:rPr>
              <a:t> - условный логгер, который </a:t>
            </a:r>
            <a:r>
              <a:rPr lang="ru-RU" sz="2400" dirty="0" err="1">
                <a:latin typeface="Bookman Old Style" panose="02050604050505020204" pitchFamily="18" charset="0"/>
              </a:rPr>
              <a:t>логгирует</a:t>
            </a:r>
            <a:r>
              <a:rPr lang="ru-RU" sz="2400" dirty="0">
                <a:latin typeface="Bookman Old Style" panose="02050604050505020204" pitchFamily="18" charset="0"/>
              </a:rPr>
              <a:t> некоторое сообщение с помощью метода </a:t>
            </a:r>
            <a:r>
              <a:rPr lang="ru-RU" sz="2400" b="1" dirty="0" err="1">
                <a:latin typeface="Bookman Old Style" panose="02050604050505020204" pitchFamily="18" charset="0"/>
              </a:rPr>
              <a:t>Log</a:t>
            </a:r>
            <a:r>
              <a:rPr lang="ru-RU" sz="2400" dirty="0">
                <a:latin typeface="Bookman Old Style" panose="02050604050505020204" pitchFamily="18" charset="0"/>
              </a:rPr>
              <a:t>(). При </a:t>
            </a:r>
            <a:r>
              <a:rPr lang="ru-RU" sz="2400" dirty="0" err="1">
                <a:latin typeface="Bookman Old Style" panose="02050604050505020204" pitchFamily="18" charset="0"/>
              </a:rPr>
              <a:t>логгировании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latin typeface="Bookman Old Style" panose="02050604050505020204" pitchFamily="18" charset="0"/>
              </a:rPr>
              <a:t>Logger</a:t>
            </a:r>
            <a:r>
              <a:rPr lang="ru-RU" sz="2400" dirty="0">
                <a:latin typeface="Bookman Old Style" panose="02050604050505020204" pitchFamily="18" charset="0"/>
              </a:rPr>
              <a:t> добавляет к </a:t>
            </a:r>
            <a:r>
              <a:rPr lang="ru-RU" sz="2400" dirty="0" err="1">
                <a:latin typeface="Bookman Old Style" panose="02050604050505020204" pitchFamily="18" charset="0"/>
              </a:rPr>
              <a:t>логгируемому</a:t>
            </a:r>
            <a:r>
              <a:rPr lang="ru-RU" sz="2400" dirty="0">
                <a:latin typeface="Bookman Old Style" panose="02050604050505020204" pitchFamily="18" charset="0"/>
              </a:rPr>
              <a:t> сообщению дату. 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Для </a:t>
            </a:r>
            <a:r>
              <a:rPr lang="ru-RU" sz="2400" dirty="0" err="1">
                <a:latin typeface="Bookman Old Style" panose="02050604050505020204" pitchFamily="18" charset="0"/>
              </a:rPr>
              <a:t>логгирования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latin typeface="Bookman Old Style" panose="02050604050505020204" pitchFamily="18" charset="0"/>
              </a:rPr>
              <a:t>Logger</a:t>
            </a:r>
            <a:r>
              <a:rPr lang="ru-RU" sz="2400" dirty="0">
                <a:latin typeface="Bookman Old Style" panose="02050604050505020204" pitchFamily="18" charset="0"/>
              </a:rPr>
              <a:t> использует дополнительный класс </a:t>
            </a:r>
            <a:r>
              <a:rPr lang="ru-RU" sz="2400" b="1" dirty="0" err="1">
                <a:latin typeface="Bookman Old Style" panose="02050604050505020204" pitchFamily="18" charset="0"/>
              </a:rPr>
              <a:t>SimpleLogService</a:t>
            </a:r>
            <a:r>
              <a:rPr lang="ru-RU" sz="2400" dirty="0">
                <a:latin typeface="Bookman Old Style" panose="02050604050505020204" pitchFamily="18" charset="0"/>
              </a:rPr>
              <a:t>, который непосредственно управляет, как и куда будет </a:t>
            </a:r>
            <a:r>
              <a:rPr lang="ru-RU" sz="2400" dirty="0" err="1">
                <a:latin typeface="Bookman Old Style" panose="02050604050505020204" pitchFamily="18" charset="0"/>
              </a:rPr>
              <a:t>логгироваться</a:t>
            </a:r>
            <a:r>
              <a:rPr lang="ru-RU" sz="2400" dirty="0">
                <a:latin typeface="Bookman Old Style" panose="02050604050505020204" pitchFamily="18" charset="0"/>
              </a:rPr>
              <a:t> сообщение. В данном случае с помощью метода </a:t>
            </a:r>
            <a:r>
              <a:rPr lang="ru-RU" sz="2400" b="1" dirty="0" err="1">
                <a:latin typeface="Bookman Old Style" panose="02050604050505020204" pitchFamily="18" charset="0"/>
              </a:rPr>
              <a:t>Write</a:t>
            </a:r>
            <a:r>
              <a:rPr lang="ru-RU" sz="2400" dirty="0">
                <a:latin typeface="Bookman Old Style" panose="02050604050505020204" pitchFamily="18" charset="0"/>
              </a:rPr>
              <a:t> он просто выводит сообщение на </a:t>
            </a:r>
            <a:r>
              <a:rPr lang="ru-RU" sz="2400" dirty="0" smtClean="0">
                <a:latin typeface="Bookman Old Style" panose="02050604050505020204" pitchFamily="18" charset="0"/>
              </a:rPr>
              <a:t>консоль.</a:t>
            </a: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И </a:t>
            </a:r>
            <a:r>
              <a:rPr lang="ru-RU" sz="2400" dirty="0">
                <a:latin typeface="Bookman Old Style" panose="02050604050505020204" pitchFamily="18" charset="0"/>
              </a:rPr>
              <a:t>при выполнении программы, как и ожидается, мы увидим на консоли сообщение, предваряемое датой: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8489" y="5676900"/>
            <a:ext cx="5776907" cy="870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178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84073" y="151179"/>
            <a:ext cx="11623854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Данная программа прекрасно работает. Тем не менее в дальнейшем мы можем столкнуться с рядом </a:t>
            </a:r>
            <a:r>
              <a:rPr lang="ru-RU" sz="2400" dirty="0" smtClean="0">
                <a:latin typeface="Bookman Old Style" panose="02050604050505020204" pitchFamily="18" charset="0"/>
              </a:rPr>
              <a:t>проблем.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latin typeface="Bookman Old Style" panose="02050604050505020204" pitchFamily="18" charset="0"/>
              </a:rPr>
              <a:t>Прежде </a:t>
            </a:r>
            <a:r>
              <a:rPr lang="ru-RU" sz="2400" dirty="0">
                <a:latin typeface="Bookman Old Style" panose="02050604050505020204" pitchFamily="18" charset="0"/>
              </a:rPr>
              <a:t>всего, класс </a:t>
            </a:r>
            <a:r>
              <a:rPr lang="ru-RU" sz="2400" b="1" dirty="0" err="1">
                <a:latin typeface="Bookman Old Style" panose="02050604050505020204" pitchFamily="18" charset="0"/>
              </a:rPr>
              <a:t>Logger</a:t>
            </a:r>
            <a:r>
              <a:rPr lang="ru-RU" sz="2400" dirty="0">
                <a:latin typeface="Bookman Old Style" panose="02050604050505020204" pitchFamily="18" charset="0"/>
              </a:rPr>
              <a:t> жестко привязан к классу </a:t>
            </a:r>
            <a:r>
              <a:rPr lang="ru-RU" sz="2400" b="1" dirty="0" err="1">
                <a:latin typeface="Bookman Old Style" panose="02050604050505020204" pitchFamily="18" charset="0"/>
              </a:rPr>
              <a:t>SimpleLogService</a:t>
            </a:r>
            <a:r>
              <a:rPr lang="ru-RU" sz="2400" dirty="0">
                <a:latin typeface="Bookman Old Style" panose="02050604050505020204" pitchFamily="18" charset="0"/>
              </a:rPr>
              <a:t>. И если мы захотим вместо </a:t>
            </a:r>
            <a:r>
              <a:rPr lang="ru-RU" sz="2400" b="1" dirty="0" err="1">
                <a:latin typeface="Bookman Old Style" panose="02050604050505020204" pitchFamily="18" charset="0"/>
              </a:rPr>
              <a:t>SimpleLogService</a:t>
            </a:r>
            <a:r>
              <a:rPr lang="ru-RU" sz="2400" dirty="0">
                <a:latin typeface="Bookman Old Style" panose="02050604050505020204" pitchFamily="18" charset="0"/>
              </a:rPr>
              <a:t> использовать другой тип логгера, например, </a:t>
            </a:r>
            <a:r>
              <a:rPr lang="ru-RU" sz="2400" dirty="0" err="1">
                <a:latin typeface="Bookman Old Style" panose="02050604050505020204" pitchFamily="18" charset="0"/>
              </a:rPr>
              <a:t>логгировать</a:t>
            </a:r>
            <a:r>
              <a:rPr lang="ru-RU" sz="2400" dirty="0">
                <a:latin typeface="Bookman Old Style" panose="02050604050505020204" pitchFamily="18" charset="0"/>
              </a:rPr>
              <a:t> в файл, а не на консоль, то нам придется менять класс </a:t>
            </a:r>
            <a:r>
              <a:rPr lang="ru-RU" sz="2400" b="1" dirty="0" err="1">
                <a:latin typeface="Bookman Old Style" panose="02050604050505020204" pitchFamily="18" charset="0"/>
              </a:rPr>
              <a:t>Logger</a:t>
            </a:r>
            <a:r>
              <a:rPr lang="ru-RU" sz="2400" dirty="0">
                <a:latin typeface="Bookman Old Style" panose="02050604050505020204" pitchFamily="18" charset="0"/>
              </a:rPr>
              <a:t>. 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latin typeface="Bookman Old Style" panose="02050604050505020204" pitchFamily="18" charset="0"/>
              </a:rPr>
              <a:t>Если </a:t>
            </a:r>
            <a:r>
              <a:rPr lang="ru-RU" sz="2400" dirty="0">
                <a:latin typeface="Bookman Old Style" panose="02050604050505020204" pitchFamily="18" charset="0"/>
              </a:rPr>
              <a:t>у нас в проекте много классов, которые используют </a:t>
            </a:r>
            <a:r>
              <a:rPr lang="ru-RU" sz="2400" b="1" dirty="0" err="1">
                <a:latin typeface="Bookman Old Style" panose="02050604050505020204" pitchFamily="18" charset="0"/>
              </a:rPr>
              <a:t>SimpleLogService</a:t>
            </a:r>
            <a:r>
              <a:rPr lang="ru-RU" sz="2400" dirty="0">
                <a:latin typeface="Bookman Old Style" panose="02050604050505020204" pitchFamily="18" charset="0"/>
              </a:rPr>
              <a:t> и с его помощью </a:t>
            </a:r>
            <a:r>
              <a:rPr lang="ru-RU" sz="2400" dirty="0" err="1" smtClean="0">
                <a:latin typeface="Bookman Old Style" panose="02050604050505020204" pitchFamily="18" charset="0"/>
              </a:rPr>
              <a:t>логгируют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сообщения на консоль</a:t>
            </a:r>
            <a:r>
              <a:rPr lang="ru-RU" sz="2400" dirty="0" smtClean="0">
                <a:latin typeface="Bookman Old Style" panose="02050604050505020204" pitchFamily="18" charset="0"/>
              </a:rPr>
              <a:t>. </a:t>
            </a:r>
            <a:r>
              <a:rPr lang="ru-RU" sz="2400" dirty="0">
                <a:latin typeface="Bookman Old Style" panose="02050604050505020204" pitchFamily="18" charset="0"/>
              </a:rPr>
              <a:t>Поменять во всех класс </a:t>
            </a:r>
            <a:r>
              <a:rPr lang="ru-RU" sz="2400" b="1" dirty="0" err="1">
                <a:latin typeface="Bookman Old Style" panose="02050604050505020204" pitchFamily="18" charset="0"/>
              </a:rPr>
              <a:t>Logger</a:t>
            </a:r>
            <a:r>
              <a:rPr lang="ru-RU" sz="2400" dirty="0">
                <a:latin typeface="Bookman Old Style" panose="02050604050505020204" pitchFamily="18" charset="0"/>
              </a:rPr>
              <a:t> на другой будет </a:t>
            </a:r>
            <a:r>
              <a:rPr lang="ru-RU" sz="2400" dirty="0" smtClean="0">
                <a:latin typeface="Bookman Old Style" panose="02050604050505020204" pitchFamily="18" charset="0"/>
              </a:rPr>
              <a:t>труднее.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latin typeface="Bookman Old Style" panose="02050604050505020204" pitchFamily="18" charset="0"/>
              </a:rPr>
              <a:t>Кроме </a:t>
            </a:r>
            <a:r>
              <a:rPr lang="ru-RU" sz="2400" dirty="0">
                <a:latin typeface="Bookman Old Style" panose="02050604050505020204" pitchFamily="18" charset="0"/>
              </a:rPr>
              <a:t>того, класс </a:t>
            </a:r>
            <a:r>
              <a:rPr lang="ru-RU" sz="2400" b="1" dirty="0" err="1">
                <a:latin typeface="Bookman Old Style" panose="02050604050505020204" pitchFamily="18" charset="0"/>
              </a:rPr>
              <a:t>SimpleLogService</a:t>
            </a:r>
            <a:r>
              <a:rPr lang="ru-RU" sz="2400" dirty="0">
                <a:latin typeface="Bookman Old Style" panose="02050604050505020204" pitchFamily="18" charset="0"/>
              </a:rPr>
              <a:t> может иметь свои зависимости, которые тоже может потребоваться поменять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0593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827"/>
            <a:ext cx="12192001" cy="6390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66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84073" y="151179"/>
            <a:ext cx="11623854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Чтобы отвязать объект </a:t>
            </a:r>
            <a:r>
              <a:rPr lang="ru-RU" sz="2400" b="1" dirty="0" err="1">
                <a:latin typeface="Bookman Old Style" panose="02050604050505020204" pitchFamily="18" charset="0"/>
              </a:rPr>
              <a:t>Logger</a:t>
            </a:r>
            <a:r>
              <a:rPr lang="ru-RU" sz="2400" dirty="0">
                <a:latin typeface="Bookman Old Style" panose="02050604050505020204" pitchFamily="18" charset="0"/>
              </a:rPr>
              <a:t> от класса </a:t>
            </a:r>
            <a:r>
              <a:rPr lang="ru-RU" sz="2400" b="1" dirty="0" err="1">
                <a:latin typeface="Bookman Old Style" panose="02050604050505020204" pitchFamily="18" charset="0"/>
              </a:rPr>
              <a:t>SimpleLogService</a:t>
            </a:r>
            <a:r>
              <a:rPr lang="ru-RU" sz="2400" dirty="0">
                <a:latin typeface="Bookman Old Style" panose="02050604050505020204" pitchFamily="18" charset="0"/>
              </a:rPr>
              <a:t>, мы можем создать абстракцию, которая будет представлять сервис логгера, и передавать его извне в объект </a:t>
            </a:r>
            <a:r>
              <a:rPr lang="ru-RU" sz="2400" b="1" dirty="0" err="1">
                <a:latin typeface="Bookman Old Style" panose="02050604050505020204" pitchFamily="18" charset="0"/>
              </a:rPr>
              <a:t>Logger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ILogService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Write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message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ru-RU" sz="2400" dirty="0" smtClean="0">
              <a:solidFill>
                <a:srgbClr val="222222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простой вывод на консоль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SimpleLogService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: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ILogService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Write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message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endParaRPr lang="ru-RU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											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 smtClean="0">
                <a:solidFill>
                  <a:srgbClr val="222222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rgbClr val="795E26"/>
                </a:solidFill>
                <a:latin typeface="Consolas" panose="020B0609020204030204" pitchFamily="49" charset="0"/>
              </a:rPr>
              <a:t>WriteLine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rgbClr val="001080"/>
                </a:solidFill>
                <a:latin typeface="Consolas" panose="020B0609020204030204" pitchFamily="49" charset="0"/>
              </a:rPr>
              <a:t>message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20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198473" y="1351508"/>
            <a:ext cx="1162385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// сервис, который выводит сообщение зеленым цветом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GreenLogService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: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ILogService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Write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message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defaultColor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222222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ForegroundColor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222222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ForegroundColor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ConsoleColor</a:t>
            </a:r>
            <a:r>
              <a:rPr lang="en-US" sz="2400" dirty="0" err="1">
                <a:solidFill>
                  <a:srgbClr val="222222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DarkGreen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222222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WriteLine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message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222222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ForegroundColor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defaultColor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ru-RU" sz="2400" dirty="0" smtClean="0">
              <a:solidFill>
                <a:srgbClr val="22222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53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84073" y="151179"/>
            <a:ext cx="1162385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400" b="0" dirty="0">
              <a:solidFill>
                <a:srgbClr val="22222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267F99"/>
                </a:solidFill>
                <a:latin typeface="Consolas" panose="020B0609020204030204" pitchFamily="49" charset="0"/>
              </a:rPr>
              <a:t>Logger</a:t>
            </a: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 smtClean="0">
                <a:solidFill>
                  <a:srgbClr val="267F99"/>
                </a:solidFill>
                <a:latin typeface="Consolas" panose="020B0609020204030204" pitchFamily="49" charset="0"/>
              </a:rPr>
              <a:t>ILogService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222222"/>
                </a:solidFill>
                <a:latin typeface="Consolas" panose="020B0609020204030204" pitchFamily="49" charset="0"/>
              </a:rPr>
              <a:t>logService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795E26"/>
                </a:solidFill>
                <a:latin typeface="Consolas" panose="020B0609020204030204" pitchFamily="49" charset="0"/>
              </a:rPr>
              <a:t>Logger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rgbClr val="267F99"/>
                </a:solidFill>
                <a:latin typeface="Consolas" panose="020B0609020204030204" pitchFamily="49" charset="0"/>
              </a:rPr>
              <a:t>ILogService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logService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=&gt;</a:t>
            </a:r>
            <a:endParaRPr lang="ru-RU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										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400" dirty="0" err="1" smtClean="0">
                <a:solidFill>
                  <a:srgbClr val="222222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logService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logService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1080"/>
                </a:solidFill>
                <a:latin typeface="Consolas" panose="020B0609020204030204" pitchFamily="49" charset="0"/>
              </a:rPr>
              <a:t>message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=&gt;</a:t>
            </a:r>
            <a:endParaRPr lang="ru-RU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				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logService</a:t>
            </a:r>
            <a:r>
              <a:rPr lang="en-US" sz="2400" dirty="0" err="1" smtClean="0">
                <a:solidFill>
                  <a:srgbClr val="222222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rgbClr val="795E26"/>
                </a:solidFill>
                <a:latin typeface="Consolas" panose="020B0609020204030204" pitchFamily="49" charset="0"/>
              </a:rPr>
              <a:t>Write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DateTime</a:t>
            </a:r>
            <a:r>
              <a:rPr lang="en-US" sz="2400" dirty="0" err="1" smtClean="0">
                <a:solidFill>
                  <a:srgbClr val="222222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Now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  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 smtClean="0">
                <a:solidFill>
                  <a:srgbClr val="001080"/>
                </a:solidFill>
                <a:latin typeface="Consolas" panose="020B0609020204030204" pitchFamily="49" charset="0"/>
              </a:rPr>
              <a:t>message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ru-RU" sz="2400" dirty="0" smtClean="0">
              <a:solidFill>
                <a:srgbClr val="222222"/>
              </a:solidFill>
              <a:latin typeface="Consolas" panose="020B0609020204030204" pitchFamily="49" charset="0"/>
            </a:endParaRPr>
          </a:p>
          <a:p>
            <a:endParaRPr lang="ru-RU" sz="2400" dirty="0">
              <a:solidFill>
                <a:srgbClr val="222222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logger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Logger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SimpleLogService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());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logger</a:t>
            </a:r>
            <a:r>
              <a:rPr lang="en-US" sz="2400" dirty="0" err="1">
                <a:solidFill>
                  <a:srgbClr val="222222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"Hello METANIT.COM"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logger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Logger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GreenLogService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());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logger</a:t>
            </a:r>
            <a:r>
              <a:rPr lang="en-US" sz="2400" dirty="0" err="1">
                <a:solidFill>
                  <a:srgbClr val="222222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"Hello METANIT.COM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478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84073" y="151179"/>
            <a:ext cx="1162385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Теперь класс </a:t>
            </a:r>
            <a:r>
              <a:rPr lang="ru-RU" sz="2400" b="1" dirty="0" err="1">
                <a:latin typeface="Bookman Old Style" panose="02050604050505020204" pitchFamily="18" charset="0"/>
              </a:rPr>
              <a:t>Logger</a:t>
            </a:r>
            <a:r>
              <a:rPr lang="ru-RU" sz="2400" dirty="0">
                <a:latin typeface="Bookman Old Style" panose="02050604050505020204" pitchFamily="18" charset="0"/>
              </a:rPr>
              <a:t> не зависит от конкретной реализации класса </a:t>
            </a:r>
            <a:r>
              <a:rPr lang="ru-RU" sz="2400" b="1" dirty="0" err="1">
                <a:latin typeface="Bookman Old Style" panose="02050604050505020204" pitchFamily="18" charset="0"/>
              </a:rPr>
              <a:t>SimpleLogService</a:t>
            </a:r>
            <a:r>
              <a:rPr lang="ru-RU" sz="2400" dirty="0">
                <a:latin typeface="Bookman Old Style" panose="02050604050505020204" pitchFamily="18" charset="0"/>
              </a:rPr>
              <a:t> - это может быть любая реализация интерфейса </a:t>
            </a:r>
            <a:r>
              <a:rPr lang="ru-RU" sz="2400" b="1" dirty="0" err="1">
                <a:latin typeface="Bookman Old Style" panose="02050604050505020204" pitchFamily="18" charset="0"/>
              </a:rPr>
              <a:t>ILogService</a:t>
            </a:r>
            <a:r>
              <a:rPr lang="ru-RU" sz="2400" dirty="0">
                <a:latin typeface="Bookman Old Style" panose="02050604050505020204" pitchFamily="18" charset="0"/>
              </a:rPr>
              <a:t>. Кроме того, создание сервиса логгера выносится во внешний код. Класс </a:t>
            </a:r>
            <a:r>
              <a:rPr lang="ru-RU" sz="2400" b="1" dirty="0" err="1">
                <a:latin typeface="Bookman Old Style" panose="02050604050505020204" pitchFamily="18" charset="0"/>
              </a:rPr>
              <a:t>Logger</a:t>
            </a:r>
            <a:r>
              <a:rPr lang="ru-RU" sz="2400" dirty="0">
                <a:latin typeface="Bookman Old Style" panose="02050604050505020204" pitchFamily="18" charset="0"/>
              </a:rPr>
              <a:t> больше ничего не знает о сервисе кроме того, что у него есть метод </a:t>
            </a:r>
            <a:r>
              <a:rPr lang="ru-RU" sz="2400" b="1" dirty="0" err="1">
                <a:latin typeface="Bookman Old Style" panose="02050604050505020204" pitchFamily="18" charset="0"/>
              </a:rPr>
              <a:t>Write</a:t>
            </a:r>
            <a:r>
              <a:rPr lang="ru-RU" sz="2400" dirty="0">
                <a:latin typeface="Bookman Old Style" panose="02050604050505020204" pitchFamily="18" charset="0"/>
              </a:rPr>
              <a:t>, который позволяет </a:t>
            </a:r>
            <a:r>
              <a:rPr lang="ru-RU" sz="2400" dirty="0" err="1">
                <a:latin typeface="Bookman Old Style" panose="02050604050505020204" pitchFamily="18" charset="0"/>
              </a:rPr>
              <a:t>логгировать</a:t>
            </a:r>
            <a:r>
              <a:rPr lang="ru-RU" sz="2400" dirty="0">
                <a:latin typeface="Bookman Old Style" panose="02050604050505020204" pitchFamily="18" charset="0"/>
              </a:rPr>
              <a:t> сообщение куда-то каким-то образом.</a:t>
            </a: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Для демонстрации я добавил второй класс сервиса логгера, который выводит сообщение на консоль зеленым цветом.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1650" y="5229492"/>
            <a:ext cx="5811927" cy="1440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28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84073" y="1275129"/>
            <a:ext cx="11623854" cy="39076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Тем не менее остается проблема управления подобными зависимостями, особенно если это касается больших </a:t>
            </a:r>
            <a:r>
              <a:rPr lang="ru-RU" sz="2400" dirty="0" smtClean="0">
                <a:latin typeface="Bookman Old Style" panose="02050604050505020204" pitchFamily="18" charset="0"/>
              </a:rPr>
              <a:t>приложений.</a:t>
            </a: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И </a:t>
            </a:r>
            <a:r>
              <a:rPr lang="ru-RU" sz="2400" dirty="0">
                <a:latin typeface="Bookman Old Style" panose="02050604050505020204" pitchFamily="18" charset="0"/>
              </a:rPr>
              <a:t>если у нас десятки классов, которые через конструктор получают сервис </a:t>
            </a:r>
            <a:r>
              <a:rPr lang="ru-RU" sz="2400" dirty="0" err="1">
                <a:latin typeface="Bookman Old Style" panose="02050604050505020204" pitchFamily="18" charset="0"/>
              </a:rPr>
              <a:t>логгирования</a:t>
            </a:r>
            <a:r>
              <a:rPr lang="ru-RU" sz="2400" dirty="0">
                <a:latin typeface="Bookman Old Style" panose="02050604050505020204" pitchFamily="18" charset="0"/>
              </a:rPr>
              <a:t>, и мы хотим, чтобы они </a:t>
            </a:r>
            <a:r>
              <a:rPr lang="ru-RU" sz="2400" dirty="0" err="1">
                <a:latin typeface="Bookman Old Style" panose="02050604050505020204" pitchFamily="18" charset="0"/>
              </a:rPr>
              <a:t>логгировали</a:t>
            </a:r>
            <a:r>
              <a:rPr lang="ru-RU" sz="2400" dirty="0">
                <a:latin typeface="Bookman Old Style" panose="02050604050505020204" pitchFamily="18" charset="0"/>
              </a:rPr>
              <a:t> единообразно в едином стиле - на консоль, в файл, посылали по </a:t>
            </a:r>
            <a:r>
              <a:rPr lang="ru-RU" sz="2400" dirty="0" err="1">
                <a:latin typeface="Bookman Old Style" panose="02050604050505020204" pitchFamily="18" charset="0"/>
              </a:rPr>
              <a:t>email</a:t>
            </a:r>
            <a:r>
              <a:rPr lang="ru-RU" sz="2400" dirty="0">
                <a:latin typeface="Bookman Old Style" panose="02050604050505020204" pitchFamily="18" charset="0"/>
              </a:rPr>
              <a:t> и т.д., то опять же нам придется менять вызов конструктора этих классов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60484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84073" y="367168"/>
            <a:ext cx="11623854" cy="6123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Для </a:t>
            </a:r>
            <a:r>
              <a:rPr lang="ru-RU" sz="2400" dirty="0">
                <a:latin typeface="Bookman Old Style" panose="02050604050505020204" pitchFamily="18" charset="0"/>
              </a:rPr>
              <a:t>упрощения управления зависимостями нередко используются специальные контейнеры - </a:t>
            </a:r>
            <a:r>
              <a:rPr lang="ru-RU" sz="2400" b="1" dirty="0" err="1">
                <a:latin typeface="Bookman Old Style" panose="02050604050505020204" pitchFamily="18" charset="0"/>
              </a:rPr>
              <a:t>IoC</a:t>
            </a:r>
            <a:r>
              <a:rPr lang="ru-RU" sz="2400" b="1" dirty="0">
                <a:latin typeface="Bookman Old Style" panose="02050604050505020204" pitchFamily="18" charset="0"/>
              </a:rPr>
              <a:t>-контейнеры</a:t>
            </a:r>
            <a:r>
              <a:rPr lang="ru-RU" sz="2400" dirty="0">
                <a:latin typeface="Bookman Old Style" panose="02050604050505020204" pitchFamily="18" charset="0"/>
              </a:rPr>
              <a:t> (</a:t>
            </a:r>
            <a:r>
              <a:rPr lang="ru-RU" sz="2400" dirty="0" err="1">
                <a:latin typeface="Bookman Old Style" panose="02050604050505020204" pitchFamily="18" charset="0"/>
              </a:rPr>
              <a:t>Inversion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of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Control</a:t>
            </a:r>
            <a:r>
              <a:rPr lang="ru-RU" sz="2400" dirty="0">
                <a:latin typeface="Bookman Old Style" panose="02050604050505020204" pitchFamily="18" charset="0"/>
              </a:rPr>
              <a:t>). Такие контейнеры позволяют устанавливать зависимости между абстракциями и конкретными объектами и, как правило, управляют созданием этих объектов. Преимуществом .NET является то, что </a:t>
            </a:r>
            <a:r>
              <a:rPr lang="ru-RU" sz="2400" dirty="0" err="1">
                <a:latin typeface="Bookman Old Style" panose="02050604050505020204" pitchFamily="18" charset="0"/>
              </a:rPr>
              <a:t>фреймворк</a:t>
            </a:r>
            <a:r>
              <a:rPr lang="ru-RU" sz="2400" dirty="0">
                <a:latin typeface="Bookman Old Style" panose="02050604050505020204" pitchFamily="18" charset="0"/>
              </a:rPr>
              <a:t> имеет встроенный контейнер внедрения зависимостей, который представлен интерфейсом </a:t>
            </a:r>
            <a:r>
              <a:rPr lang="ru-RU" sz="2400" b="1" dirty="0" err="1">
                <a:latin typeface="Bookman Old Style" panose="02050604050505020204" pitchFamily="18" charset="0"/>
              </a:rPr>
              <a:t>IServiceProvider</a:t>
            </a:r>
            <a:r>
              <a:rPr lang="ru-RU" sz="2400" dirty="0">
                <a:latin typeface="Bookman Old Style" panose="02050604050505020204" pitchFamily="18" charset="0"/>
              </a:rPr>
              <a:t>. А сами зависимости еще называются сервисами, собственно поэтому контейнер можно назвать </a:t>
            </a:r>
            <a:r>
              <a:rPr lang="ru-RU" sz="2400" b="1" dirty="0">
                <a:latin typeface="Bookman Old Style" panose="02050604050505020204" pitchFamily="18" charset="0"/>
              </a:rPr>
              <a:t>провайдером сервисов</a:t>
            </a:r>
            <a:r>
              <a:rPr lang="ru-RU" sz="2400" dirty="0">
                <a:latin typeface="Bookman Old Style" panose="02050604050505020204" pitchFamily="18" charset="0"/>
              </a:rPr>
              <a:t>. Этот контейнер отвечает за сопоставление зависимостей с конкретными типами и за внедрение зависимостей в различные объекты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9819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84073" y="654356"/>
            <a:ext cx="11623854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Все </a:t>
            </a:r>
            <a:r>
              <a:rPr lang="ru-RU" sz="2400" dirty="0">
                <a:latin typeface="Bookman Old Style" panose="02050604050505020204" pitchFamily="18" charset="0"/>
              </a:rPr>
              <a:t>сервисы или зависимости хранятся </a:t>
            </a:r>
            <a:r>
              <a:rPr lang="ru-RU" sz="2400" dirty="0" smtClean="0">
                <a:latin typeface="Bookman Old Style" panose="02050604050505020204" pitchFamily="18" charset="0"/>
              </a:rPr>
              <a:t>в </a:t>
            </a:r>
            <a:r>
              <a:rPr lang="ru-RU" sz="2400" dirty="0">
                <a:latin typeface="Bookman Old Style" panose="02050604050505020204" pitchFamily="18" charset="0"/>
              </a:rPr>
              <a:t>специальной коллекции сервисов, которая представляет тип </a:t>
            </a:r>
            <a:r>
              <a:rPr lang="ru-RU" sz="2400" b="1" dirty="0" err="1">
                <a:latin typeface="Bookman Old Style" panose="02050604050505020204" pitchFamily="18" charset="0"/>
              </a:rPr>
              <a:t>IServiceCollection</a:t>
            </a:r>
            <a:r>
              <a:rPr lang="ru-RU" sz="2400" dirty="0">
                <a:latin typeface="Bookman Old Style" panose="02050604050505020204" pitchFamily="18" charset="0"/>
              </a:rPr>
              <a:t>. .NET предоставляет встроенную реализацию этого интерфейса - класс </a:t>
            </a:r>
            <a:r>
              <a:rPr lang="ru-RU" sz="2400" b="1" dirty="0" err="1">
                <a:latin typeface="Bookman Old Style" panose="02050604050505020204" pitchFamily="18" charset="0"/>
              </a:rPr>
              <a:t>ServiceCollection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Для добавления сервисов в </a:t>
            </a:r>
            <a:r>
              <a:rPr lang="ru-RU" sz="2400" b="1" dirty="0" err="1">
                <a:latin typeface="Bookman Old Style" panose="02050604050505020204" pitchFamily="18" charset="0"/>
              </a:rPr>
              <a:t>ServiceCollection</a:t>
            </a:r>
            <a:r>
              <a:rPr lang="ru-RU" sz="2400" dirty="0">
                <a:latin typeface="Bookman Old Style" panose="02050604050505020204" pitchFamily="18" charset="0"/>
              </a:rPr>
              <a:t> применяется ряд методов. Например, добавим ранее определенный сервис </a:t>
            </a:r>
            <a:r>
              <a:rPr lang="ru-RU" sz="2400" b="1" dirty="0" err="1">
                <a:latin typeface="Bookman Old Style" panose="02050604050505020204" pitchFamily="18" charset="0"/>
              </a:rPr>
              <a:t>ILogService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22222"/>
                </a:solidFill>
                <a:latin typeface="Consolas" panose="020B0609020204030204" pitchFamily="49" charset="0"/>
              </a:rPr>
              <a:t>Microsoft.Extensions.DependencyInjection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services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ServiceCollection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AddTransient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ILogService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SimpleLogService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&gt;();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Коллекция сервисов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ServiceCollection</a:t>
            </a:r>
            <a:endParaRPr lang="en-US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009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84073" y="216206"/>
            <a:ext cx="1162385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Здесь для добавления сервиса </a:t>
            </a:r>
            <a:r>
              <a:rPr lang="ru-RU" sz="2400" b="1" dirty="0" err="1">
                <a:latin typeface="Bookman Old Style" panose="02050604050505020204" pitchFamily="18" charset="0"/>
              </a:rPr>
              <a:t>ILogService</a:t>
            </a:r>
            <a:r>
              <a:rPr lang="ru-RU" sz="2400" dirty="0">
                <a:latin typeface="Bookman Old Style" panose="02050604050505020204" pitchFamily="18" charset="0"/>
              </a:rPr>
              <a:t> применяется метод </a:t>
            </a:r>
            <a:r>
              <a:rPr lang="ru-RU" sz="2400" b="1" dirty="0" err="1">
                <a:latin typeface="Bookman Old Style" panose="02050604050505020204" pitchFamily="18" charset="0"/>
              </a:rPr>
              <a:t>AddTransient</a:t>
            </a:r>
            <a:r>
              <a:rPr lang="ru-RU" sz="2400" b="1" dirty="0">
                <a:latin typeface="Bookman Old Style" panose="02050604050505020204" pitchFamily="18" charset="0"/>
              </a:rPr>
              <a:t>&lt;S, I&gt;()</a:t>
            </a:r>
            <a:r>
              <a:rPr lang="ru-RU" sz="2400" dirty="0">
                <a:latin typeface="Bookman Old Style" panose="02050604050505020204" pitchFamily="18" charset="0"/>
              </a:rPr>
              <a:t>, который типизируется двумя </a:t>
            </a:r>
            <a:r>
              <a:rPr lang="ru-RU" sz="2400" dirty="0" smtClean="0">
                <a:latin typeface="Bookman Old Style" panose="02050604050505020204" pitchFamily="18" charset="0"/>
              </a:rPr>
              <a:t>типами.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Первый </a:t>
            </a:r>
            <a:r>
              <a:rPr lang="ru-RU" sz="2400" dirty="0">
                <a:latin typeface="Bookman Old Style" panose="02050604050505020204" pitchFamily="18" charset="0"/>
              </a:rPr>
              <a:t>тип представляет сам сервис, а второй - его конкретную реализацию. 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 </a:t>
            </a:r>
            <a:r>
              <a:rPr lang="ru-RU" sz="2400" dirty="0">
                <a:latin typeface="Bookman Old Style" panose="02050604050505020204" pitchFamily="18" charset="0"/>
              </a:rPr>
              <a:t>данном случае мы говорим, что в качестве реализации сервиса </a:t>
            </a:r>
            <a:r>
              <a:rPr lang="ru-RU" sz="2400" b="1" dirty="0" err="1">
                <a:latin typeface="Bookman Old Style" panose="02050604050505020204" pitchFamily="18" charset="0"/>
              </a:rPr>
              <a:t>ILogService</a:t>
            </a:r>
            <a:r>
              <a:rPr lang="ru-RU" sz="2400" dirty="0">
                <a:latin typeface="Bookman Old Style" panose="02050604050505020204" pitchFamily="18" charset="0"/>
              </a:rPr>
              <a:t> будет выступать класс </a:t>
            </a:r>
            <a:r>
              <a:rPr lang="ru-RU" sz="2400" b="1" dirty="0" err="1" smtClean="0">
                <a:latin typeface="Bookman Old Style" panose="02050604050505020204" pitchFamily="18" charset="0"/>
              </a:rPr>
              <a:t>SimpleLogService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Метод </a:t>
            </a:r>
            <a:r>
              <a:rPr lang="ru-RU" sz="2400" b="1" dirty="0" err="1">
                <a:latin typeface="Bookman Old Style" panose="02050604050505020204" pitchFamily="18" charset="0"/>
              </a:rPr>
              <a:t>AddTransient</a:t>
            </a:r>
            <a:r>
              <a:rPr lang="ru-RU" sz="2400" dirty="0">
                <a:latin typeface="Bookman Old Style" panose="02050604050505020204" pitchFamily="18" charset="0"/>
              </a:rPr>
              <a:t> возвращает измененный объект </a:t>
            </a:r>
            <a:r>
              <a:rPr lang="ru-RU" sz="2400" b="1" dirty="0" err="1">
                <a:latin typeface="Bookman Old Style" panose="02050604050505020204" pitchFamily="18" charset="0"/>
              </a:rPr>
              <a:t>IServiceCollection</a:t>
            </a:r>
            <a:r>
              <a:rPr lang="ru-RU" sz="2400" dirty="0">
                <a:latin typeface="Bookman Old Style" panose="02050604050505020204" pitchFamily="18" charset="0"/>
              </a:rPr>
              <a:t>.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00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84073" y="216206"/>
            <a:ext cx="1162385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Получение </a:t>
            </a:r>
            <a:r>
              <a:rPr lang="ru-RU" sz="2400" b="1" dirty="0" smtClean="0">
                <a:latin typeface="Bookman Old Style" panose="02050604050505020204" pitchFamily="18" charset="0"/>
              </a:rPr>
              <a:t>сервиса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Выше мы добавили сервис. Как теперь его получить и использовать в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программе?</a:t>
            </a:r>
          </a:p>
          <a:p>
            <a:pPr algn="just">
              <a:lnSpc>
                <a:spcPct val="150000"/>
              </a:lnSpc>
            </a:pP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Для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этого нам нужен провайдер сервисов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IServiceProvider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 Для его получения у коллекции сервисов вызывается метод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BuildServiceProvider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()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который возвращает встроенную реализацию провайдера - объект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ServiceProvider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247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84073" y="216206"/>
            <a:ext cx="11623854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22222"/>
                </a:solidFill>
                <a:latin typeface="Consolas" panose="020B0609020204030204" pitchFamily="49" charset="0"/>
              </a:rPr>
              <a:t>Microsoft.Extensions.DependencyInjection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services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ServiceCollection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AddTransient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ILogService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SimpleLogService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&gt;();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using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serviceProvider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services</a:t>
            </a:r>
            <a:r>
              <a:rPr lang="en-US" sz="2400" dirty="0" err="1">
                <a:solidFill>
                  <a:srgbClr val="222222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BuildServiceProvider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();</a:t>
            </a:r>
            <a:endParaRPr lang="ru-RU" sz="2400" dirty="0" smtClean="0">
              <a:solidFill>
                <a:srgbClr val="222222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получаем сервис </a:t>
            </a:r>
            <a:r>
              <a:rPr lang="en-US" sz="2400" dirty="0" err="1">
                <a:solidFill>
                  <a:srgbClr val="008000"/>
                </a:solidFill>
                <a:latin typeface="Consolas" panose="020B0609020204030204" pitchFamily="49" charset="0"/>
              </a:rPr>
              <a:t>ILogService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ILogService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?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logService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endParaRPr lang="ru-RU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					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serviceProvider</a:t>
            </a:r>
            <a:r>
              <a:rPr lang="en-US" sz="2400" dirty="0" err="1" smtClean="0">
                <a:solidFill>
                  <a:srgbClr val="222222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rgbClr val="795E26"/>
                </a:solidFill>
                <a:latin typeface="Consolas" panose="020B0609020204030204" pitchFamily="49" charset="0"/>
              </a:rPr>
              <a:t>GetService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 smtClean="0">
                <a:solidFill>
                  <a:srgbClr val="267F99"/>
                </a:solidFill>
                <a:latin typeface="Consolas" panose="020B0609020204030204" pitchFamily="49" charset="0"/>
              </a:rPr>
              <a:t>ILogService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&gt;();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2400" dirty="0" smtClean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используем сервис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logService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?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Write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Hello"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ru-RU" sz="2400" dirty="0" smtClean="0">
              <a:solidFill>
                <a:srgbClr val="22222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840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99922" y="135400"/>
            <a:ext cx="8361274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IStrategy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Algorithm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ConcreteStrategy1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: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IStrategy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Algorithm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{}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ConcreteStrategy2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: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IStrategy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Algorithm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{}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en-US" sz="2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497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84073" y="600411"/>
            <a:ext cx="11623854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Таким образом, у нас определена единая точка, где мы определяем конкретную реализацию сервиса - метод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AddTransient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services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ServiceCollection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AddTransient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ILogService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SimpleLogService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&gt;();</a:t>
            </a:r>
            <a:endParaRPr lang="ru-RU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И в программе в любой ее точке мы можем вызвать метод </a:t>
            </a:r>
            <a:r>
              <a:rPr lang="ru-RU" sz="2400" b="1" dirty="0" err="1">
                <a:latin typeface="Bookman Old Style" panose="02050604050505020204" pitchFamily="18" charset="0"/>
              </a:rPr>
              <a:t>GetService</a:t>
            </a:r>
            <a:r>
              <a:rPr lang="ru-RU" sz="2400" dirty="0">
                <a:latin typeface="Bookman Old Style" panose="02050604050505020204" pitchFamily="18" charset="0"/>
              </a:rPr>
              <a:t> и получить реализацию </a:t>
            </a:r>
            <a:r>
              <a:rPr lang="ru-RU" sz="2400" dirty="0" smtClean="0">
                <a:latin typeface="Bookman Old Style" panose="02050604050505020204" pitchFamily="18" charset="0"/>
              </a:rPr>
              <a:t>сервиса.</a:t>
            </a: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ILogService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?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logService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									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serviceProvider</a:t>
            </a:r>
            <a:r>
              <a:rPr lang="en-US" sz="2400" dirty="0" err="1">
                <a:solidFill>
                  <a:srgbClr val="222222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GetService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ILogService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&gt;();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0005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84073" y="162261"/>
            <a:ext cx="11623854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Получение сервиса в </a:t>
            </a: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конструкторе</a:t>
            </a:r>
          </a:p>
          <a:p>
            <a:pPr algn="just">
              <a:lnSpc>
                <a:spcPct val="150000"/>
              </a:lnSpc>
            </a:pP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Более предпочтительным способом передачи зависимостей в классы представляет использование конструктора. Например, определим класс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Logger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Logger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ILogService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?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22222"/>
                </a:solidFill>
                <a:latin typeface="Consolas" panose="020B0609020204030204" pitchFamily="49" charset="0"/>
              </a:rPr>
              <a:t>logService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Logger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ILogService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?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logService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endParaRPr lang="ru-RU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										</a:t>
            </a:r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400" dirty="0" err="1" smtClean="0">
                <a:solidFill>
                  <a:srgbClr val="222222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logService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logService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message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endParaRPr lang="ru-RU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			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logService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?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Write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DateTime</a:t>
            </a:r>
            <a:r>
              <a:rPr lang="en-US" sz="2400" dirty="0" err="1">
                <a:solidFill>
                  <a:srgbClr val="222222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Now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  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message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27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84073" y="0"/>
            <a:ext cx="11623854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Класс </a:t>
            </a:r>
            <a:r>
              <a:rPr lang="ru-RU" sz="2400" b="1" dirty="0" err="1">
                <a:latin typeface="Bookman Old Style" panose="02050604050505020204" pitchFamily="18" charset="0"/>
              </a:rPr>
              <a:t>Logger</a:t>
            </a:r>
            <a:r>
              <a:rPr lang="ru-RU" sz="2400" dirty="0">
                <a:latin typeface="Bookman Old Style" panose="02050604050505020204" pitchFamily="18" charset="0"/>
              </a:rPr>
              <a:t> получает через конструктор сервис </a:t>
            </a:r>
            <a:r>
              <a:rPr lang="ru-RU" sz="2400" b="1" dirty="0" err="1">
                <a:latin typeface="Bookman Old Style" panose="02050604050505020204" pitchFamily="18" charset="0"/>
              </a:rPr>
              <a:t>ILogService</a:t>
            </a:r>
            <a:r>
              <a:rPr lang="ru-RU" sz="2400" dirty="0">
                <a:latin typeface="Bookman Old Style" panose="02050604050505020204" pitchFamily="18" charset="0"/>
              </a:rPr>
              <a:t> и для </a:t>
            </a:r>
            <a:r>
              <a:rPr lang="ru-RU" sz="2400" dirty="0" err="1">
                <a:latin typeface="Bookman Old Style" panose="02050604050505020204" pitchFamily="18" charset="0"/>
              </a:rPr>
              <a:t>логгирования</a:t>
            </a:r>
            <a:r>
              <a:rPr lang="ru-RU" sz="2400" dirty="0">
                <a:latin typeface="Bookman Old Style" panose="02050604050505020204" pitchFamily="18" charset="0"/>
              </a:rPr>
              <a:t> сообщения в методе </a:t>
            </a:r>
            <a:r>
              <a:rPr lang="ru-RU" sz="2400" b="1" dirty="0" err="1">
                <a:latin typeface="Bookman Old Style" panose="02050604050505020204" pitchFamily="18" charset="0"/>
              </a:rPr>
              <a:t>Log</a:t>
            </a:r>
            <a:r>
              <a:rPr lang="ru-RU" sz="2400" dirty="0">
                <a:latin typeface="Bookman Old Style" panose="02050604050505020204" pitchFamily="18" charset="0"/>
              </a:rPr>
              <a:t> вызывает его метод </a:t>
            </a:r>
            <a:r>
              <a:rPr lang="ru-RU" sz="2400" b="1" dirty="0" err="1">
                <a:latin typeface="Bookman Old Style" panose="02050604050505020204" pitchFamily="18" charset="0"/>
              </a:rPr>
              <a:t>Write</a:t>
            </a:r>
            <a:r>
              <a:rPr lang="ru-RU" sz="2400" dirty="0">
                <a:latin typeface="Bookman Old Style" panose="02050604050505020204" pitchFamily="18" charset="0"/>
              </a:rPr>
              <a:t>. Затем в программе мы можем явным образом создать объект этого класса, передав в конструктор нужную реализацию </a:t>
            </a:r>
            <a:r>
              <a:rPr lang="ru-RU" sz="2400" b="1" dirty="0" err="1">
                <a:latin typeface="Bookman Old Style" panose="02050604050505020204" pitchFamily="18" charset="0"/>
              </a:rPr>
              <a:t>ILogService</a:t>
            </a:r>
            <a:r>
              <a:rPr lang="ru-RU" sz="2400" dirty="0">
                <a:latin typeface="Bookman Old Style" panose="02050604050505020204" pitchFamily="18" charset="0"/>
              </a:rPr>
              <a:t>: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endParaRPr lang="ru-RU" sz="2400" dirty="0" smtClean="0">
              <a:solidFill>
                <a:srgbClr val="AF00DB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services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ServiceCollection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AddTransient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ILogService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SimpleLogService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&gt;();</a:t>
            </a:r>
            <a:endParaRPr lang="ru-RU" sz="2400" dirty="0">
              <a:solidFill>
                <a:srgbClr val="AF00DB"/>
              </a:solidFill>
              <a:latin typeface="Consolas" panose="020B0609020204030204" pitchFamily="49" charset="0"/>
            </a:endParaRPr>
          </a:p>
          <a:p>
            <a:endParaRPr lang="ru-RU" sz="2400" dirty="0">
              <a:solidFill>
                <a:srgbClr val="AF00DB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AF00DB"/>
                </a:solidFill>
                <a:latin typeface="Consolas" panose="020B0609020204030204" pitchFamily="49" charset="0"/>
              </a:rPr>
              <a:t>using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serviceProvider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services</a:t>
            </a:r>
            <a:r>
              <a:rPr lang="en-US" sz="2400" dirty="0" err="1">
                <a:solidFill>
                  <a:srgbClr val="222222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BuildServiceProvider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();</a:t>
            </a:r>
            <a:endParaRPr lang="ru-RU" sz="2400" dirty="0" smtClean="0">
              <a:solidFill>
                <a:srgbClr val="222222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ILogService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?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logService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endParaRPr lang="ru-RU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					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serviceProvider</a:t>
            </a:r>
            <a:r>
              <a:rPr lang="en-US" sz="2400" dirty="0" err="1" smtClean="0">
                <a:solidFill>
                  <a:srgbClr val="222222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rgbClr val="795E26"/>
                </a:solidFill>
                <a:latin typeface="Consolas" panose="020B0609020204030204" pitchFamily="49" charset="0"/>
              </a:rPr>
              <a:t>GetService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 smtClean="0">
                <a:solidFill>
                  <a:srgbClr val="267F99"/>
                </a:solidFill>
                <a:latin typeface="Consolas" panose="020B0609020204030204" pitchFamily="49" charset="0"/>
              </a:rPr>
              <a:t>ILogService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&gt;();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2400" dirty="0" smtClean="0">
              <a:solidFill>
                <a:srgbClr val="267F99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267F99"/>
                </a:solidFill>
                <a:latin typeface="Consolas" panose="020B0609020204030204" pitchFamily="49" charset="0"/>
              </a:rPr>
              <a:t>Logger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logger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Logger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logService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создаем объект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Logger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2400" dirty="0" smtClean="0">
              <a:solidFill>
                <a:srgbClr val="001080"/>
              </a:solidFill>
              <a:latin typeface="Consolas" panose="020B0609020204030204" pitchFamily="49" charset="0"/>
            </a:endParaRPr>
          </a:p>
          <a:p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logger</a:t>
            </a:r>
            <a:r>
              <a:rPr lang="en-US" sz="2400" dirty="0" err="1" smtClean="0">
                <a:solidFill>
                  <a:srgbClr val="222222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Hello"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659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84073" y="0"/>
            <a:ext cx="11623854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Но также мы можем для создания объекта </a:t>
            </a:r>
            <a:r>
              <a:rPr lang="ru-RU" sz="2400" b="1" dirty="0" err="1">
                <a:latin typeface="Bookman Old Style" panose="02050604050505020204" pitchFamily="18" charset="0"/>
              </a:rPr>
              <a:t>Logger</a:t>
            </a:r>
            <a:r>
              <a:rPr lang="ru-RU" sz="2400" dirty="0">
                <a:latin typeface="Bookman Old Style" panose="02050604050505020204" pitchFamily="18" charset="0"/>
              </a:rPr>
              <a:t> использовать тот же механизм внедрения зависимостей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endParaRPr lang="ru-RU" sz="2400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ILogService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Write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message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ru-RU" sz="2400" dirty="0" smtClean="0">
              <a:solidFill>
                <a:srgbClr val="222222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SimpleLogService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: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ILogService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Write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message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endParaRPr lang="ru-RU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										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 smtClean="0">
                <a:solidFill>
                  <a:srgbClr val="222222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rgbClr val="795E26"/>
                </a:solidFill>
                <a:latin typeface="Consolas" panose="020B0609020204030204" pitchFamily="49" charset="0"/>
              </a:rPr>
              <a:t>WriteLine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rgbClr val="001080"/>
                </a:solidFill>
                <a:latin typeface="Consolas" panose="020B0609020204030204" pitchFamily="49" charset="0"/>
              </a:rPr>
              <a:t>message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ru-RU" sz="2400" dirty="0" smtClean="0">
              <a:solidFill>
                <a:srgbClr val="22222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31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84073" y="0"/>
            <a:ext cx="11623854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Logger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ILogService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?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22222"/>
                </a:solidFill>
                <a:latin typeface="Consolas" panose="020B0609020204030204" pitchFamily="49" charset="0"/>
              </a:rPr>
              <a:t>logService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Logger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ILogService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?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logService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=&gt;</a:t>
            </a:r>
            <a:endParaRPr lang="ru-RU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									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400" dirty="0" err="1">
                <a:solidFill>
                  <a:srgbClr val="222222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logService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logService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message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=&gt;</a:t>
            </a:r>
            <a:endParaRPr lang="ru-RU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		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logService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?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Write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DateTime</a:t>
            </a:r>
            <a:r>
              <a:rPr lang="en-US" sz="2400" dirty="0" err="1">
                <a:solidFill>
                  <a:srgbClr val="222222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Now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  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message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ru-RU" sz="2400" dirty="0" smtClean="0">
              <a:solidFill>
                <a:srgbClr val="222222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services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ServiceCollection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AddTransient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ILogService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SimpleLogService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&gt;()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AddTransient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Logger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&gt;();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using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serviceProvider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services</a:t>
            </a:r>
            <a:r>
              <a:rPr lang="en-US" sz="2400" dirty="0" err="1">
                <a:solidFill>
                  <a:srgbClr val="222222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BuildServiceProvider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();</a:t>
            </a:r>
            <a:endParaRPr lang="ru-RU" sz="2400" dirty="0" smtClean="0">
              <a:solidFill>
                <a:srgbClr val="222222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получаем объект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Logger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Logger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?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logger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serviceProvider</a:t>
            </a:r>
            <a:r>
              <a:rPr lang="en-US" sz="2400" dirty="0" err="1">
                <a:solidFill>
                  <a:srgbClr val="222222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GetService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Logger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&gt;();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logger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?</a:t>
            </a:r>
            <a:r>
              <a:rPr lang="en-US" sz="2400" dirty="0" err="1">
                <a:solidFill>
                  <a:srgbClr val="222222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Hello"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55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84073" y="151525"/>
            <a:ext cx="1162385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Обратите </a:t>
            </a:r>
            <a:r>
              <a:rPr lang="ru-RU" sz="2400" dirty="0">
                <a:latin typeface="Bookman Old Style" panose="02050604050505020204" pitchFamily="18" charset="0"/>
              </a:rPr>
              <a:t>внимание, что здесь нигде явным образом мы не определяем объект </a:t>
            </a:r>
            <a:r>
              <a:rPr lang="ru-RU" sz="2400" b="1" dirty="0" err="1">
                <a:latin typeface="Bookman Old Style" panose="02050604050505020204" pitchFamily="18" charset="0"/>
              </a:rPr>
              <a:t>ILogService</a:t>
            </a:r>
            <a:r>
              <a:rPr lang="ru-RU" sz="2400" dirty="0">
                <a:latin typeface="Bookman Old Style" panose="02050604050505020204" pitchFamily="18" charset="0"/>
              </a:rPr>
              <a:t>, который передается в конструктор объекта </a:t>
            </a:r>
            <a:r>
              <a:rPr lang="ru-RU" sz="2400" b="1" dirty="0" err="1">
                <a:latin typeface="Bookman Old Style" panose="02050604050505020204" pitchFamily="18" charset="0"/>
              </a:rPr>
              <a:t>Logger</a:t>
            </a:r>
            <a:r>
              <a:rPr lang="ru-RU" sz="2400" dirty="0">
                <a:latin typeface="Bookman Old Style" panose="02050604050505020204" pitchFamily="18" charset="0"/>
              </a:rPr>
              <a:t>, это делает за нас система внедрения зависимостей. Она видит, что для сервиса </a:t>
            </a:r>
            <a:r>
              <a:rPr lang="ru-RU" sz="2400" b="1" dirty="0" err="1">
                <a:latin typeface="Bookman Old Style" panose="02050604050505020204" pitchFamily="18" charset="0"/>
              </a:rPr>
              <a:t>ILogService</a:t>
            </a:r>
            <a:r>
              <a:rPr lang="ru-RU" sz="2400" dirty="0">
                <a:latin typeface="Bookman Old Style" panose="02050604050505020204" pitchFamily="18" charset="0"/>
              </a:rPr>
              <a:t> зарегистрирована реализация </a:t>
            </a:r>
            <a:r>
              <a:rPr lang="ru-RU" sz="2400" b="1" dirty="0" err="1">
                <a:latin typeface="Bookman Old Style" panose="02050604050505020204" pitchFamily="18" charset="0"/>
              </a:rPr>
              <a:t>SimpleLogService</a:t>
            </a:r>
            <a:r>
              <a:rPr lang="ru-RU" sz="2400" dirty="0">
                <a:latin typeface="Bookman Old Style" panose="02050604050505020204" pitchFamily="18" charset="0"/>
              </a:rPr>
              <a:t>, поэтому при создании объекта </a:t>
            </a:r>
            <a:r>
              <a:rPr lang="ru-RU" sz="2400" b="1" dirty="0" err="1">
                <a:latin typeface="Bookman Old Style" panose="02050604050505020204" pitchFamily="18" charset="0"/>
              </a:rPr>
              <a:t>Logger</a:t>
            </a:r>
            <a:r>
              <a:rPr lang="ru-RU" sz="2400" dirty="0">
                <a:latin typeface="Bookman Old Style" panose="02050604050505020204" pitchFamily="18" charset="0"/>
              </a:rPr>
              <a:t> неявно создает объект </a:t>
            </a:r>
            <a:r>
              <a:rPr lang="ru-RU" sz="2400" b="1" dirty="0" err="1">
                <a:latin typeface="Bookman Old Style" panose="02050604050505020204" pitchFamily="18" charset="0"/>
              </a:rPr>
              <a:t>SimpleLogService</a:t>
            </a:r>
            <a:r>
              <a:rPr lang="ru-RU" sz="2400" dirty="0">
                <a:latin typeface="Bookman Old Style" panose="02050604050505020204" pitchFamily="18" charset="0"/>
              </a:rPr>
              <a:t> и передает его в конструктор </a:t>
            </a:r>
            <a:r>
              <a:rPr lang="ru-RU" sz="2400" b="1" dirty="0" err="1">
                <a:latin typeface="Bookman Old Style" panose="02050604050505020204" pitchFamily="18" charset="0"/>
              </a:rPr>
              <a:t>Logger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Logger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?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logger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serviceProvider</a:t>
            </a:r>
            <a:r>
              <a:rPr lang="en-US" sz="2400" dirty="0" err="1">
                <a:solidFill>
                  <a:srgbClr val="222222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GetService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Logger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&gt;();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6830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84073" y="654356"/>
            <a:ext cx="11623854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Встроенный механизм внедрения зависимостей .NET позволяет управлять жизненным циклом сервисов. С точки зрения жизненного цикла сервисы могут представлять один из следующих типов: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Transient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: при каждом обращении к сервису создается новый объект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сервиса.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Scoped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: создается отдельный контекст или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scope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и в рамках этого контекста при всех обращениях у сервису будет использоваться один и тот же объект сервиса.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Singleton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: объект сервиса создается при первом обращении к нему, все последующих обращениях используется один и тот же ранее созданный объект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сервиса.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Жизненный цикл зависимостей</a:t>
            </a:r>
          </a:p>
        </p:txBody>
      </p:sp>
    </p:spTree>
    <p:extLst>
      <p:ext uri="{BB962C8B-B14F-4D97-AF65-F5344CB8AC3E}">
        <p14:creationId xmlns:p14="http://schemas.microsoft.com/office/powerpoint/2010/main" val="367947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84073" y="0"/>
            <a:ext cx="11623854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Для создания каждого типа сервиса предназначен соответствующий метод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AddTransient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()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AddScoped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()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 и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AddSingleton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()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ru-RU" sz="2400" b="1" i="0" dirty="0" smtClean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Пример:</a:t>
            </a:r>
            <a:endParaRPr lang="ru-RU" sz="2400" b="1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ICounter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ru-RU" sz="2400" dirty="0" smtClean="0">
              <a:solidFill>
                <a:srgbClr val="222222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RandomCounter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: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ICounter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Random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22222"/>
                </a:solidFill>
                <a:latin typeface="Consolas" panose="020B0609020204030204" pitchFamily="49" charset="0"/>
              </a:rPr>
              <a:t>rnd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Random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_value;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RandomCounter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_value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rnd</a:t>
            </a:r>
            <a:r>
              <a:rPr lang="en-US" sz="2400" dirty="0" err="1">
                <a:solidFill>
                  <a:srgbClr val="222222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Next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1000000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_value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24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84073" y="933450"/>
            <a:ext cx="1162385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Интерфейс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ICounter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представляет сервис, который в свойстве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Value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хранит некоторое число. Реализацию этого интерфейса - класс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RandomCounter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использует класс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Random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для генерации случайного числа в диапазоне от 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0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до 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1000000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и возвращает это число из свойства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Value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Теперь на примере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рассмотрим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уравление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жизненным циклом сервисов.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567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84073" y="152400"/>
            <a:ext cx="11623854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Для большей показательности я вынес логику по получению сервиса в отдельный метод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PrintCounters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 Причем в каждом методе два раза получаем сервис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ICounter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и выводим на консоль значение его свойства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Value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795E26"/>
                </a:solidFill>
                <a:latin typeface="Consolas" panose="020B0609020204030204" pitchFamily="49" charset="0"/>
              </a:rPr>
              <a:t>PrintCounters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()</a:t>
            </a: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1080"/>
                </a:solidFill>
                <a:latin typeface="Consolas" panose="020B0609020204030204" pitchFamily="49" charset="0"/>
              </a:rPr>
              <a:t>counter1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serviceProvider</a:t>
            </a:r>
            <a:r>
              <a:rPr lang="en-US" sz="2400" dirty="0" err="1" smtClean="0">
                <a:solidFill>
                  <a:srgbClr val="222222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rgbClr val="795E26"/>
                </a:solidFill>
                <a:latin typeface="Consolas" panose="020B0609020204030204" pitchFamily="49" charset="0"/>
              </a:rPr>
              <a:t>GetService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 smtClean="0">
                <a:solidFill>
                  <a:srgbClr val="267F99"/>
                </a:solidFill>
                <a:latin typeface="Consolas" panose="020B0609020204030204" pitchFamily="49" charset="0"/>
              </a:rPr>
              <a:t>ICounter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&gt;();</a:t>
            </a: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1080"/>
                </a:solidFill>
                <a:latin typeface="Consolas" panose="020B0609020204030204" pitchFamily="49" charset="0"/>
              </a:rPr>
              <a:t>counter2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serviceProvider</a:t>
            </a:r>
            <a:r>
              <a:rPr lang="en-US" sz="2400" dirty="0" err="1" smtClean="0">
                <a:solidFill>
                  <a:srgbClr val="222222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rgbClr val="795E26"/>
                </a:solidFill>
                <a:latin typeface="Consolas" panose="020B0609020204030204" pitchFamily="49" charset="0"/>
              </a:rPr>
              <a:t>GetService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 smtClean="0">
                <a:solidFill>
                  <a:srgbClr val="267F99"/>
                </a:solidFill>
                <a:latin typeface="Consolas" panose="020B0609020204030204" pitchFamily="49" charset="0"/>
              </a:rPr>
              <a:t>ICounter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&gt;();</a:t>
            </a:r>
            <a:endParaRPr lang="ru-RU" sz="2400" dirty="0" smtClean="0">
              <a:solidFill>
                <a:srgbClr val="222222"/>
              </a:solidFill>
              <a:latin typeface="Consolas" panose="020B0609020204030204" pitchFamily="49" charset="0"/>
            </a:endParaRPr>
          </a:p>
          <a:p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 smtClean="0">
                <a:solidFill>
                  <a:srgbClr val="222222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rgbClr val="795E26"/>
                </a:solidFill>
                <a:latin typeface="Consolas" panose="020B0609020204030204" pitchFamily="49" charset="0"/>
              </a:rPr>
              <a:t>WriteLine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endParaRPr lang="ru-RU" sz="2400" dirty="0" smtClean="0">
              <a:solidFill>
                <a:srgbClr val="222222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222222"/>
                </a:solidFill>
                <a:latin typeface="Consolas" panose="020B0609020204030204" pitchFamily="49" charset="0"/>
              </a:rPr>
              <a:t>	</a:t>
            </a:r>
            <a:r>
              <a:rPr lang="ru-RU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$"Counter1: 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 smtClean="0">
                <a:solidFill>
                  <a:srgbClr val="001080"/>
                </a:solidFill>
                <a:latin typeface="Consolas" panose="020B0609020204030204" pitchFamily="49" charset="0"/>
              </a:rPr>
              <a:t>counter1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?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smtClean="0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; Counter2: 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 smtClean="0">
                <a:solidFill>
                  <a:srgbClr val="001080"/>
                </a:solidFill>
                <a:latin typeface="Consolas" panose="020B0609020204030204" pitchFamily="49" charset="0"/>
              </a:rPr>
              <a:t>counter2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?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smtClean="0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02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51128" y="267073"/>
            <a:ext cx="1145987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Context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IStrategy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ContextStrategy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Context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IStrategy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_strategy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ContextStrategy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_strategy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ExecuteAlgorithm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ContextStrategy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Algorithm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en-US" sz="2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4958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84073" y="152400"/>
            <a:ext cx="1162385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AddTransient</a:t>
            </a:r>
            <a:endParaRPr lang="ru-RU" sz="24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Метод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AddTransient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()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создает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transient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-объекты. Такие объекты создаются при каждом обращении к ним. </a:t>
            </a:r>
            <a:endParaRPr lang="ru-RU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services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ServiceCollection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AddTransient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ICounter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RandomCounter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&gt;();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ServiceProvider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22222"/>
                </a:solidFill>
                <a:latin typeface="Consolas" panose="020B0609020204030204" pitchFamily="49" charset="0"/>
              </a:rPr>
              <a:t>serviceProvider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endParaRPr lang="ru-RU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									</a:t>
            </a:r>
            <a:r>
              <a:rPr lang="en-US" sz="2400" dirty="0" err="1" smtClean="0">
                <a:solidFill>
                  <a:srgbClr val="222222"/>
                </a:solidFill>
                <a:latin typeface="Consolas" panose="020B0609020204030204" pitchFamily="49" charset="0"/>
              </a:rPr>
              <a:t>services.BuildServiceProvider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PrintCounters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PrintCounters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();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5642" y="4705748"/>
            <a:ext cx="8252735" cy="1419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47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84073" y="1924283"/>
            <a:ext cx="11623854" cy="22476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Как видно, в программе идет 4 обращения к провайдеру сервисов для получения сервиса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ICounter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 И при каждом обращении создается свой объект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RandomCounter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 Соответственно во всех четырех случаях случайные числа будут разные.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5642" y="4705748"/>
            <a:ext cx="8252735" cy="1419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55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84073" y="152400"/>
            <a:ext cx="11623854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 err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AddSingleton</a:t>
            </a:r>
            <a:endParaRPr lang="ru-RU" sz="2400" b="1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Для сервисов, которые добавляются с помощью метода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AddSingleton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()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создается один объект для всех последующих обращений. 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22222"/>
                </a:solidFill>
                <a:latin typeface="Consolas" panose="020B0609020204030204" pitchFamily="49" charset="0"/>
              </a:rPr>
              <a:t>Microsoft.Extensions.DependencyInjection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IServiceCollection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services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ServiceCollection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AddSingleton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ICounter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RandomCounter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&gt;();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22222"/>
                </a:solidFill>
                <a:latin typeface="Consolas" panose="020B0609020204030204" pitchFamily="49" charset="0"/>
              </a:rPr>
              <a:t>ServiceProvider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22222"/>
                </a:solidFill>
                <a:latin typeface="Consolas" panose="020B0609020204030204" pitchFamily="49" charset="0"/>
              </a:rPr>
              <a:t>serviceProvider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222222"/>
                </a:solidFill>
                <a:latin typeface="Consolas" panose="020B0609020204030204" pitchFamily="49" charset="0"/>
              </a:rPr>
              <a:t>services.BuildServiceProvider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PrintCounters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PrintCounters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();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5989" y="5162551"/>
            <a:ext cx="7741938" cy="143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65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84073" y="2582165"/>
            <a:ext cx="11623854" cy="16936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Здесь та же самая логика, только теперь сервис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ICounter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определен как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синглтон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соответственно при каждом обращении к провайдеру сервисов получим один и тот же объект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ICounter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5989" y="5162551"/>
            <a:ext cx="7741938" cy="143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42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84073" y="38100"/>
            <a:ext cx="11623854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 err="1" smtClean="0">
                <a:latin typeface="Bookman Old Style" panose="02050604050505020204" pitchFamily="18" charset="0"/>
              </a:rPr>
              <a:t>AddScoped</a:t>
            </a:r>
            <a:endParaRPr lang="en-US" sz="2400" b="1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Для сервисов, которые добавляются методом </a:t>
            </a:r>
            <a:r>
              <a:rPr lang="ru-RU" sz="2400" b="1" dirty="0" err="1">
                <a:latin typeface="Bookman Old Style" panose="02050604050505020204" pitchFamily="18" charset="0"/>
              </a:rPr>
              <a:t>AddScoped</a:t>
            </a:r>
            <a:r>
              <a:rPr lang="ru-RU" sz="2400" dirty="0">
                <a:latin typeface="Bookman Old Style" panose="02050604050505020204" pitchFamily="18" charset="0"/>
              </a:rPr>
              <a:t>, будет создаваться один экземпляр объекта для одного контекста или </a:t>
            </a:r>
            <a:r>
              <a:rPr lang="ru-RU" sz="2400" b="1" dirty="0" err="1">
                <a:latin typeface="Bookman Old Style" panose="02050604050505020204" pitchFamily="18" charset="0"/>
              </a:rPr>
              <a:t>scope</a:t>
            </a:r>
            <a:r>
              <a:rPr lang="ru-RU" sz="2400" dirty="0">
                <a:latin typeface="Bookman Old Style" panose="02050604050505020204" pitchFamily="18" charset="0"/>
              </a:rPr>
              <a:t>. Здесь под контекстом понимает область видимости объекта </a:t>
            </a:r>
            <a:r>
              <a:rPr lang="ru-RU" sz="2400" b="1" dirty="0" err="1">
                <a:latin typeface="Bookman Old Style" panose="02050604050505020204" pitchFamily="18" charset="0"/>
              </a:rPr>
              <a:t>IServiceScope</a:t>
            </a:r>
            <a:r>
              <a:rPr lang="ru-RU" sz="2400" dirty="0">
                <a:latin typeface="Bookman Old Style" panose="02050604050505020204" pitchFamily="18" charset="0"/>
              </a:rPr>
              <a:t>. Для получения этого объекта у </a:t>
            </a:r>
            <a:r>
              <a:rPr lang="ru-RU" sz="2400" b="1" dirty="0" err="1">
                <a:latin typeface="Bookman Old Style" panose="02050604050505020204" pitchFamily="18" charset="0"/>
              </a:rPr>
              <a:t>ServiceProvider</a:t>
            </a:r>
            <a:r>
              <a:rPr lang="ru-RU" sz="2400" dirty="0">
                <a:latin typeface="Bookman Old Style" panose="02050604050505020204" pitchFamily="18" charset="0"/>
              </a:rPr>
              <a:t> вызывается метод </a:t>
            </a:r>
            <a:r>
              <a:rPr lang="ru-RU" sz="2400" b="1" dirty="0" err="1">
                <a:latin typeface="Bookman Old Style" panose="02050604050505020204" pitchFamily="18" charset="0"/>
              </a:rPr>
              <a:t>CreateScope</a:t>
            </a:r>
            <a:r>
              <a:rPr lang="ru-RU" sz="2400" dirty="0" smtClean="0">
                <a:latin typeface="Bookman Old Style" panose="02050604050505020204" pitchFamily="18" charset="0"/>
              </a:rPr>
              <a:t>():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22222"/>
                </a:solidFill>
                <a:latin typeface="Consolas" panose="020B0609020204030204" pitchFamily="49" charset="0"/>
              </a:rPr>
              <a:t>ServiceProvider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22222"/>
                </a:solidFill>
                <a:latin typeface="Consolas" panose="020B0609020204030204" pitchFamily="49" charset="0"/>
              </a:rPr>
              <a:t>serviceProvider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									</a:t>
            </a:r>
            <a:r>
              <a:rPr lang="en-US" sz="2400" dirty="0" err="1" smtClean="0">
                <a:solidFill>
                  <a:srgbClr val="222222"/>
                </a:solidFill>
                <a:latin typeface="Consolas" panose="020B0609020204030204" pitchFamily="49" charset="0"/>
              </a:rPr>
              <a:t>services.BuildServiceProvider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400" dirty="0" smtClean="0">
              <a:solidFill>
                <a:srgbClr val="AF00DB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AF00DB"/>
                </a:solidFill>
                <a:latin typeface="Consolas" panose="020B0609020204030204" pitchFamily="49" charset="0"/>
              </a:rPr>
              <a:t>using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IServiceScope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scope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serviceProvider</a:t>
            </a:r>
            <a:r>
              <a:rPr lang="en-US" sz="2400" dirty="0" err="1">
                <a:solidFill>
                  <a:srgbClr val="222222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CreateScope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())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контекст </a:t>
            </a:r>
            <a:r>
              <a:rPr lang="en-US" sz="2400" dirty="0" err="1">
                <a:solidFill>
                  <a:srgbClr val="008000"/>
                </a:solidFill>
                <a:latin typeface="Consolas" panose="020B0609020204030204" pitchFamily="49" charset="0"/>
              </a:rPr>
              <a:t>IServiceScope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087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84073" y="117693"/>
            <a:ext cx="11623854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>
                <a:solidFill>
                  <a:srgbClr val="267F99"/>
                </a:solidFill>
                <a:latin typeface="Consolas" panose="020B0609020204030204" pitchFamily="49" charset="0"/>
              </a:rPr>
              <a:t>IServiceCollection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services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ServiceCollection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AddScoped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ICounter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RandomCounter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&gt;();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22222"/>
                </a:solidFill>
                <a:latin typeface="Consolas" panose="020B0609020204030204" pitchFamily="49" charset="0"/>
              </a:rPr>
              <a:t>ServiceProvider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22222"/>
                </a:solidFill>
                <a:latin typeface="Consolas" panose="020B0609020204030204" pitchFamily="49" charset="0"/>
              </a:rPr>
              <a:t>serviceProvider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									</a:t>
            </a:r>
            <a:r>
              <a:rPr lang="en-US" sz="2400" dirty="0" err="1" smtClean="0">
                <a:solidFill>
                  <a:srgbClr val="222222"/>
                </a:solidFill>
                <a:latin typeface="Consolas" panose="020B0609020204030204" pitchFamily="49" charset="0"/>
              </a:rPr>
              <a:t>services.BuildServiceProvider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PrintCounters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PrintCounters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PrintCounters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using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IServiceScope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scope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serviceProvider</a:t>
            </a:r>
            <a:r>
              <a:rPr lang="en-US" sz="2400" dirty="0" err="1">
                <a:solidFill>
                  <a:srgbClr val="222222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CreateScope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();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counter1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scope</a:t>
            </a:r>
            <a:r>
              <a:rPr lang="en-US" sz="2400" dirty="0" err="1">
                <a:solidFill>
                  <a:srgbClr val="222222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ServiceProvider</a:t>
            </a:r>
            <a:r>
              <a:rPr lang="en-US" sz="2400" dirty="0" err="1">
                <a:solidFill>
                  <a:srgbClr val="222222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GetService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ICounter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&gt;();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counter2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scope</a:t>
            </a:r>
            <a:r>
              <a:rPr lang="en-US" sz="2400" dirty="0" err="1">
                <a:solidFill>
                  <a:srgbClr val="222222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ServiceProvider</a:t>
            </a:r>
            <a:r>
              <a:rPr lang="en-US" sz="2400" dirty="0" err="1">
                <a:solidFill>
                  <a:srgbClr val="222222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GetService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ICounter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&gt;();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222222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WriteLine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Counter1: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counter1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?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; Counter2: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counter2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?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902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84073" y="117693"/>
            <a:ext cx="1162385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Здесь контекст одного объекта </a:t>
            </a:r>
            <a:r>
              <a:rPr lang="ru-RU" sz="2400" b="1" dirty="0" err="1">
                <a:latin typeface="Bookman Old Style" panose="02050604050505020204" pitchFamily="18" charset="0"/>
              </a:rPr>
              <a:t>IServiceScope</a:t>
            </a:r>
            <a:r>
              <a:rPr lang="ru-RU" sz="2400" dirty="0">
                <a:latin typeface="Bookman Old Style" panose="02050604050505020204" pitchFamily="18" charset="0"/>
              </a:rPr>
              <a:t> ограничивается методом </a:t>
            </a:r>
            <a:r>
              <a:rPr lang="ru-RU" sz="2400" b="1" dirty="0" err="1">
                <a:latin typeface="Bookman Old Style" panose="02050604050505020204" pitchFamily="18" charset="0"/>
              </a:rPr>
              <a:t>PrintCounters</a:t>
            </a:r>
            <a:r>
              <a:rPr lang="ru-RU" sz="2400" b="1" dirty="0">
                <a:latin typeface="Bookman Old Style" panose="02050604050505020204" pitchFamily="18" charset="0"/>
              </a:rPr>
              <a:t>()</a:t>
            </a:r>
            <a:r>
              <a:rPr lang="ru-RU" sz="2400" dirty="0">
                <a:latin typeface="Bookman Old Style" panose="02050604050505020204" pitchFamily="18" charset="0"/>
              </a:rPr>
              <a:t>. Для получения сервиса в пределах этого контекста </a:t>
            </a:r>
            <a:r>
              <a:rPr lang="ru-RU" sz="2400" dirty="0" err="1" smtClean="0">
                <a:latin typeface="Bookman Old Style" panose="02050604050505020204" pitchFamily="18" charset="0"/>
              </a:rPr>
              <a:t>сначла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получаем у </a:t>
            </a:r>
            <a:r>
              <a:rPr lang="ru-RU" sz="2400" b="1" dirty="0" err="1">
                <a:latin typeface="Bookman Old Style" panose="02050604050505020204" pitchFamily="18" charset="0"/>
              </a:rPr>
              <a:t>scope</a:t>
            </a:r>
            <a:r>
              <a:rPr lang="ru-RU" sz="2400" dirty="0">
                <a:latin typeface="Bookman Old Style" panose="02050604050505020204" pitchFamily="18" charset="0"/>
              </a:rPr>
              <a:t> провайдер сервиса и через него получаем сервис </a:t>
            </a:r>
            <a:r>
              <a:rPr lang="ru-RU" sz="2400" b="1" dirty="0" err="1">
                <a:latin typeface="Bookman Old Style" panose="02050604050505020204" pitchFamily="18" charset="0"/>
              </a:rPr>
              <a:t>ICounter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using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IServiceScope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scope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serviceProvider</a:t>
            </a:r>
            <a:r>
              <a:rPr lang="en-US" sz="2400" dirty="0" err="1">
                <a:solidFill>
                  <a:srgbClr val="222222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CreateScope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();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counter1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scope</a:t>
            </a:r>
            <a:r>
              <a:rPr lang="en-US" sz="2400" dirty="0" err="1">
                <a:solidFill>
                  <a:srgbClr val="222222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ServiceProvider</a:t>
            </a:r>
            <a:r>
              <a:rPr lang="en-US" sz="2400" dirty="0" err="1">
                <a:solidFill>
                  <a:srgbClr val="222222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GetService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ICounter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&gt;();</a:t>
            </a:r>
          </a:p>
        </p:txBody>
      </p:sp>
    </p:spTree>
    <p:extLst>
      <p:ext uri="{BB962C8B-B14F-4D97-AF65-F5344CB8AC3E}">
        <p14:creationId xmlns:p14="http://schemas.microsoft.com/office/powerpoint/2010/main" val="1308774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84073" y="2213193"/>
            <a:ext cx="11623854" cy="1691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Поскольку </a:t>
            </a:r>
            <a:r>
              <a:rPr lang="ru-RU" sz="2400" dirty="0">
                <a:latin typeface="Bookman Old Style" panose="02050604050505020204" pitchFamily="18" charset="0"/>
              </a:rPr>
              <a:t>здесь метод </a:t>
            </a:r>
            <a:r>
              <a:rPr lang="ru-RU" sz="2400" b="1" dirty="0" err="1">
                <a:latin typeface="Bookman Old Style" panose="02050604050505020204" pitchFamily="18" charset="0"/>
              </a:rPr>
              <a:t>PrintCounters</a:t>
            </a:r>
            <a:r>
              <a:rPr lang="ru-RU" sz="2400" dirty="0">
                <a:latin typeface="Bookman Old Style" panose="02050604050505020204" pitchFamily="18" charset="0"/>
              </a:rPr>
              <a:t> вызывается два раза, соответственно будут создаваться два разных контекста. И в рамках каждого контекста мы будем получать свой объект </a:t>
            </a:r>
            <a:r>
              <a:rPr lang="ru-RU" sz="2400" b="1" dirty="0" err="1">
                <a:latin typeface="Bookman Old Style" panose="02050604050505020204" pitchFamily="18" charset="0"/>
              </a:rPr>
              <a:t>ICounter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7022" y="4129068"/>
            <a:ext cx="7889862" cy="145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785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63347" y="0"/>
            <a:ext cx="11623854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Рассмотрим </a:t>
            </a:r>
            <a:r>
              <a:rPr lang="ru-RU" sz="2400" b="1" dirty="0">
                <a:latin typeface="Bookman Old Style" panose="02050604050505020204" pitchFamily="18" charset="0"/>
              </a:rPr>
              <a:t>пример</a:t>
            </a:r>
            <a:r>
              <a:rPr lang="ru-RU" sz="2400" dirty="0">
                <a:latin typeface="Bookman Old Style" panose="02050604050505020204" pitchFamily="18" charset="0"/>
              </a:rPr>
              <a:t>, в котором есть несколько </a:t>
            </a:r>
            <a:r>
              <a:rPr lang="ru-RU" sz="2400" dirty="0" smtClean="0">
                <a:latin typeface="Bookman Old Style" panose="02050604050505020204" pitchFamily="18" charset="0"/>
              </a:rPr>
              <a:t>алгоритмов </a:t>
            </a:r>
            <a:r>
              <a:rPr lang="ru-RU" sz="2400" dirty="0">
                <a:latin typeface="Bookman Old Style" panose="02050604050505020204" pitchFamily="18" charset="0"/>
              </a:rPr>
              <a:t>сортировки, и мы хотим использовать паттерн "</a:t>
            </a:r>
            <a:r>
              <a:rPr lang="ru-RU" sz="2400" dirty="0" smtClean="0">
                <a:latin typeface="Bookman Old Style" panose="02050604050505020204" pitchFamily="18" charset="0"/>
              </a:rPr>
              <a:t>Стратегия</a:t>
            </a:r>
            <a:r>
              <a:rPr lang="ru-RU" sz="2400" dirty="0">
                <a:latin typeface="Bookman Old Style" panose="02050604050505020204" pitchFamily="18" charset="0"/>
              </a:rPr>
              <a:t>" для их реализации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ru-RU" sz="2400" i="1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1. Создаём общий интерфейс для всех сортировок:</a:t>
            </a:r>
            <a:endParaRPr lang="ru-RU" sz="2400" dirty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ru-RU" sz="2400" i="1" dirty="0">
              <a:latin typeface="Bookman Old Style" panose="020506040505050202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interface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ISortStrategy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{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void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Sort</a:t>
            </a:r>
            <a:r>
              <a:rPr lang="ru-RU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int</a:t>
            </a:r>
            <a:r>
              <a:rPr lang="ru-RU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[] 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array</a:t>
            </a:r>
            <a:r>
              <a:rPr lang="ru-RU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400" i="1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2637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63347" y="0"/>
            <a:ext cx="11623854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sz="2400" dirty="0" smtClean="0">
                <a:latin typeface="Bookman Old Style" panose="02050604050505020204" pitchFamily="18" charset="0"/>
              </a:rPr>
              <a:t>Создаём конкретную сортировку («Пузырьком»):</a:t>
            </a:r>
            <a:endParaRPr lang="ru-RU" sz="2400" dirty="0" smtClean="0">
              <a:solidFill>
                <a:srgbClr val="0000FF"/>
              </a:solidFill>
              <a:latin typeface="Courier New" panose="02070309020205020404" pitchFamily="49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public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class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BubbleSort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: </a:t>
            </a:r>
            <a:r>
              <a:rPr lang="en-US" sz="2400" dirty="0" err="1" smtClean="0">
                <a:solidFill>
                  <a:srgbClr val="267F9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ISortStrategy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{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void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Sort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int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[] 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array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{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</a:t>
            </a:r>
            <a:r>
              <a:rPr lang="en-US" sz="2400" dirty="0">
                <a:solidFill>
                  <a:srgbClr val="AF00D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for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int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0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 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&lt;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array</a:t>
            </a:r>
            <a:r>
              <a:rPr lang="en-US" sz="2400" dirty="0" err="1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Length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-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1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 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++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{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    </a:t>
            </a:r>
            <a:r>
              <a:rPr lang="en-US" sz="2400" dirty="0">
                <a:solidFill>
                  <a:srgbClr val="AF00D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for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int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j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0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 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j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&lt;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array</a:t>
            </a:r>
            <a:r>
              <a:rPr lang="en-US" sz="2400" dirty="0" err="1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Length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-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-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1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 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j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++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    {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        </a:t>
            </a:r>
            <a:r>
              <a:rPr lang="en-US" sz="2400" dirty="0">
                <a:solidFill>
                  <a:srgbClr val="AF00D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if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(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array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[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j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]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array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[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j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+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1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])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        {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            </a:t>
            </a:r>
            <a:r>
              <a:rPr lang="en-US" sz="240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int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temp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array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[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j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];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            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array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[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j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]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array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[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j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+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1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];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            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array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[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j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+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1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]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temp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        }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    }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}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}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845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63347" y="0"/>
            <a:ext cx="11623854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Bookman Old Style" panose="02050604050505020204" pitchFamily="18" charset="0"/>
              </a:rPr>
              <a:t>Создаём </a:t>
            </a:r>
            <a:r>
              <a:rPr lang="en-US" sz="2400" dirty="0" smtClean="0">
                <a:latin typeface="Bookman Old Style" panose="02050604050505020204" pitchFamily="18" charset="0"/>
              </a:rPr>
              <a:t>2-</a:t>
            </a:r>
            <a:r>
              <a:rPr lang="ru-RU" sz="2400" dirty="0" smtClean="0">
                <a:latin typeface="Bookman Old Style" panose="02050604050505020204" pitchFamily="18" charset="0"/>
              </a:rPr>
              <a:t>ю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конкретную </a:t>
            </a:r>
            <a:r>
              <a:rPr lang="ru-RU" sz="2400" dirty="0">
                <a:latin typeface="Bookman Old Style" panose="02050604050505020204" pitchFamily="18" charset="0"/>
              </a:rPr>
              <a:t>сортировку </a:t>
            </a:r>
            <a:r>
              <a:rPr lang="ru-RU" sz="2400" dirty="0" smtClean="0">
                <a:latin typeface="Bookman Old Style" panose="02050604050505020204" pitchFamily="18" charset="0"/>
              </a:rPr>
              <a:t>(«Быстрая сортировка»):</a:t>
            </a:r>
            <a:endParaRPr lang="ru-RU" sz="2400" dirty="0">
              <a:solidFill>
                <a:srgbClr val="0000FF"/>
              </a:solidFill>
              <a:latin typeface="Courier New" panose="02070309020205020404" pitchFamily="49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public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class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QuickSort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: </a:t>
            </a:r>
            <a:r>
              <a:rPr lang="en-US" sz="2400" dirty="0" err="1">
                <a:solidFill>
                  <a:srgbClr val="267F9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ISortStrategy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{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void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Sort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int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[] 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array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{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</a:t>
            </a:r>
            <a:r>
              <a:rPr lang="en-US" sz="2400" dirty="0" err="1">
                <a:solidFill>
                  <a:srgbClr val="795E26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QuickSortAlgorithm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array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098658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0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array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Length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-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1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}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endParaRPr lang="ru-RU" sz="24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</a:t>
            </a:r>
            <a:r>
              <a:rPr lang="en-US" sz="2400" dirty="0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private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void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795E26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QuickSortAlgorithm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2400" dirty="0" err="1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int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[] </a:t>
            </a:r>
            <a:r>
              <a:rPr lang="en-US" sz="2400" dirty="0" smtClean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array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endParaRPr lang="ru-RU" sz="2400" dirty="0" smtClean="0">
              <a:solidFill>
                <a:srgbClr val="3B3B3B"/>
              </a:solidFill>
              <a:latin typeface="Courier New" panose="02070309020205020404" pitchFamily="49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ru-RU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																	</a:t>
            </a:r>
            <a:r>
              <a:rPr lang="en-US" sz="2400" dirty="0" err="1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int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low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r>
              <a:rPr lang="ru-RU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int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high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ru-RU" sz="24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{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</a:t>
            </a:r>
            <a:r>
              <a:rPr lang="en-US" sz="2400" dirty="0">
                <a:solidFill>
                  <a:srgbClr val="AF00D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if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(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low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&lt;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high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{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    </a:t>
            </a:r>
            <a:r>
              <a:rPr lang="en-US" sz="240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int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pi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Partition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array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low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high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    </a:t>
            </a:r>
            <a:r>
              <a:rPr lang="en-US" sz="2400" dirty="0" err="1">
                <a:solidFill>
                  <a:srgbClr val="795E26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QuickSortAlgorithm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array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low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pi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-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1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    </a:t>
            </a:r>
            <a:r>
              <a:rPr lang="en-US" sz="2400" dirty="0" err="1">
                <a:solidFill>
                  <a:srgbClr val="795E26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QuickSortAlgorithm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array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pi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+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1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high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}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3557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15919</TotalTime>
  <Words>2292</Words>
  <Application>Microsoft Office PowerPoint</Application>
  <PresentationFormat>Широкоэкранный</PresentationFormat>
  <Paragraphs>661</Paragraphs>
  <Slides>67</Slides>
  <Notes>67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67</vt:i4>
      </vt:variant>
    </vt:vector>
  </HeadingPairs>
  <TitlesOfParts>
    <vt:vector size="75" baseType="lpstr">
      <vt:lpstr>Arial</vt:lpstr>
      <vt:lpstr>Bookman Old Style</vt:lpstr>
      <vt:lpstr>Calibri</vt:lpstr>
      <vt:lpstr>Calibri Light</vt:lpstr>
      <vt:lpstr>Consolas</vt:lpstr>
      <vt:lpstr>Courier New</vt:lpstr>
      <vt:lpstr>Times New Roman</vt:lpstr>
      <vt:lpstr>Тема Office</vt:lpstr>
      <vt:lpstr>4 семестр Лекция 2. Гибкая архитектура Содержание лекции: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ПРОГРАММЫ ДЛЯ РАСЧЁТА ПРОДОЛЬНО-ПОПЕРЕЧНЫХ КОЛЕБАНИЙ СТВОЛА АРТИЛЛЕРИЙСКОГО ОРУДИЯ</dc:title>
  <dc:creator>vsufiy</dc:creator>
  <cp:lastModifiedBy>Daniil Kljukin</cp:lastModifiedBy>
  <cp:revision>952</cp:revision>
  <dcterms:modified xsi:type="dcterms:W3CDTF">2025-04-15T17:27:00Z</dcterms:modified>
</cp:coreProperties>
</file>