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56"/>
  </p:notesMasterIdLst>
  <p:sldIdLst>
    <p:sldId id="273" r:id="rId2"/>
    <p:sldId id="1147" r:id="rId3"/>
    <p:sldId id="1246" r:id="rId4"/>
    <p:sldId id="1181" r:id="rId5"/>
    <p:sldId id="1247" r:id="rId6"/>
    <p:sldId id="1182" r:id="rId7"/>
    <p:sldId id="1248" r:id="rId8"/>
    <p:sldId id="1249" r:id="rId9"/>
    <p:sldId id="1250" r:id="rId10"/>
    <p:sldId id="1251" r:id="rId11"/>
    <p:sldId id="1252" r:id="rId12"/>
    <p:sldId id="1254" r:id="rId13"/>
    <p:sldId id="1259" r:id="rId14"/>
    <p:sldId id="1260" r:id="rId15"/>
    <p:sldId id="1261" r:id="rId16"/>
    <p:sldId id="1262" r:id="rId17"/>
    <p:sldId id="1263" r:id="rId18"/>
    <p:sldId id="1264" r:id="rId19"/>
    <p:sldId id="1265" r:id="rId20"/>
    <p:sldId id="1266" r:id="rId21"/>
    <p:sldId id="1267" r:id="rId22"/>
    <p:sldId id="1268" r:id="rId23"/>
    <p:sldId id="1269" r:id="rId24"/>
    <p:sldId id="1270" r:id="rId25"/>
    <p:sldId id="1271" r:id="rId26"/>
    <p:sldId id="1272" r:id="rId27"/>
    <p:sldId id="1273" r:id="rId28"/>
    <p:sldId id="1274" r:id="rId29"/>
    <p:sldId id="1275" r:id="rId30"/>
    <p:sldId id="1276" r:id="rId31"/>
    <p:sldId id="1277" r:id="rId32"/>
    <p:sldId id="1278" r:id="rId33"/>
    <p:sldId id="1297" r:id="rId34"/>
    <p:sldId id="1299" r:id="rId35"/>
    <p:sldId id="1300" r:id="rId36"/>
    <p:sldId id="1301" r:id="rId37"/>
    <p:sldId id="1298" r:id="rId38"/>
    <p:sldId id="1280" r:id="rId39"/>
    <p:sldId id="1281" r:id="rId40"/>
    <p:sldId id="1282" r:id="rId41"/>
    <p:sldId id="1283" r:id="rId42"/>
    <p:sldId id="1284" r:id="rId43"/>
    <p:sldId id="1285" r:id="rId44"/>
    <p:sldId id="1286" r:id="rId45"/>
    <p:sldId id="1287" r:id="rId46"/>
    <p:sldId id="1288" r:id="rId47"/>
    <p:sldId id="1289" r:id="rId48"/>
    <p:sldId id="1290" r:id="rId49"/>
    <p:sldId id="1291" r:id="rId50"/>
    <p:sldId id="1292" r:id="rId51"/>
    <p:sldId id="1293" r:id="rId52"/>
    <p:sldId id="1294" r:id="rId53"/>
    <p:sldId id="1295" r:id="rId54"/>
    <p:sldId id="1296" r:id="rId5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292929"/>
    <a:srgbClr val="BFEFC9"/>
    <a:srgbClr val="5A5A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23" autoAdjust="0"/>
    <p:restoredTop sz="82509" autoAdjust="0"/>
  </p:normalViewPr>
  <p:slideViewPr>
    <p:cSldViewPr snapToGrid="0">
      <p:cViewPr varScale="1">
        <p:scale>
          <a:sx n="83" d="100"/>
          <a:sy n="83" d="100"/>
        </p:scale>
        <p:origin x="114" y="31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-654"/>
    </p:cViewPr>
  </p:sorterViewPr>
  <p:notesViewPr>
    <p:cSldViewPr snapToGrid="0">
      <p:cViewPr varScale="1">
        <p:scale>
          <a:sx n="86" d="100"/>
          <a:sy n="86" d="100"/>
        </p:scale>
        <p:origin x="378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2F9473-F066-431E-A6E8-1D478C995A6B}" type="datetimeFigureOut">
              <a:rPr lang="en-US" smtClean="0"/>
              <a:pPr/>
              <a:t>4/15/2025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F4E2F1-1521-4C3A-A563-2F7D19AB6E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975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4812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4339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5559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2450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2672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0783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4618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1723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6804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3755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4700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5063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239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38579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10096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59342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44788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63882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99575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63276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49195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1531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28631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0763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96793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83832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9982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22494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58618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87138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99111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88603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1334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SPA – Single Page</a:t>
            </a:r>
            <a:r>
              <a:rPr lang="en-US" baseline="0" dirty="0" smtClean="0"/>
              <a:t> Application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17592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95526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24781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43533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37521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69053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26235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66165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85336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4744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8801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08612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45644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94500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44705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40309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2849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8173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7767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053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079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0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7736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5897"/>
            <a:ext cx="12192000" cy="949324"/>
          </a:xfrm>
        </p:spPr>
        <p:txBody>
          <a:bodyPr/>
          <a:lstStyle>
            <a:lvl1pPr algn="ctr">
              <a:defRPr sz="27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7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0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2214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0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892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86" r:id="rId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habr.com/ru/articles/590679/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0" y="801560"/>
            <a:ext cx="12192000" cy="1569658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indent="254000" algn="ctr">
              <a:spcBef>
                <a:spcPct val="20000"/>
              </a:spcBef>
            </a:pPr>
            <a:r>
              <a:rPr lang="ru-RU" sz="4800" b="1" dirty="0" smtClean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Объектно-ориентированное программирование</a:t>
            </a:r>
            <a:endParaRPr lang="ru-RU" altLang="ru-RU" sz="4800" b="1" dirty="0">
              <a:solidFill>
                <a:schemeClr val="accent1">
                  <a:lumMod val="50000"/>
                </a:schemeClr>
              </a:solidFill>
              <a:latin typeface="Bookman Old Style" pitchFamily="18" charset="0"/>
            </a:endParaRPr>
          </a:p>
        </p:txBody>
      </p:sp>
      <p:sp>
        <p:nvSpPr>
          <p:cNvPr id="17" name="Заголовок 16">
            <a:extLst>
              <a:ext uri="{FF2B5EF4-FFF2-40B4-BE49-F238E27FC236}">
                <a16:creationId xmlns:a16="http://schemas.microsoft.com/office/drawing/2014/main" id="{D630362D-1F09-46B4-9DE4-AEA483AC82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7031" y="2428899"/>
            <a:ext cx="10670534" cy="1381102"/>
          </a:xfrm>
        </p:spPr>
        <p:txBody>
          <a:bodyPr>
            <a:noAutofit/>
          </a:bodyPr>
          <a:lstStyle/>
          <a:p>
            <a:pPr algn="l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4 семестр</a:t>
            </a:r>
            <a:b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Лекция </a:t>
            </a:r>
            <a:r>
              <a:rPr lang="en-US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3</a:t>
            </a: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. </a:t>
            </a:r>
            <a:r>
              <a:rPr lang="en-US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ASP</a:t>
            </a:r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.</a:t>
            </a:r>
            <a:r>
              <a:rPr lang="en-US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NET</a:t>
            </a: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/>
            </a:r>
            <a:b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Содержание </a:t>
            </a:r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лекции</a:t>
            </a: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:</a:t>
            </a:r>
            <a:endParaRPr lang="ru-RU" sz="2800" dirty="0">
              <a:latin typeface="Bookman Old Style" panose="02050604050505020204" pitchFamily="18" charset="0"/>
            </a:endParaRPr>
          </a:p>
        </p:txBody>
      </p:sp>
      <p:sp>
        <p:nvSpPr>
          <p:cNvPr id="10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6336807"/>
            <a:ext cx="12192000" cy="521193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9050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indent="723900" algn="just"/>
            <a:r>
              <a:rPr lang="ru-RU" sz="1800" b="1" dirty="0">
                <a:solidFill>
                  <a:srgbClr val="292929"/>
                </a:solidFill>
                <a:latin typeface="Bookman Old Style" pitchFamily="18" charset="0"/>
              </a:rPr>
              <a:t>Преподаватель курса: Клюкин Даниил Анатольевич, </a:t>
            </a:r>
            <a:r>
              <a:rPr lang="ru-RU" sz="1800" b="1" dirty="0" smtClean="0">
                <a:solidFill>
                  <a:srgbClr val="292929"/>
                </a:solidFill>
                <a:latin typeface="Bookman Old Style" pitchFamily="18" charset="0"/>
              </a:rPr>
              <a:t>ст. преподаватель каф</a:t>
            </a:r>
            <a:r>
              <a:rPr lang="ru-RU" sz="1800" b="1" dirty="0">
                <a:solidFill>
                  <a:srgbClr val="292929"/>
                </a:solidFill>
                <a:latin typeface="Bookman Old Style" pitchFamily="18" charset="0"/>
              </a:rPr>
              <a:t>. </a:t>
            </a:r>
            <a:r>
              <a:rPr lang="ru-RU" sz="1800" b="1" dirty="0" err="1">
                <a:solidFill>
                  <a:srgbClr val="292929"/>
                </a:solidFill>
                <a:latin typeface="Bookman Old Style" pitchFamily="18" charset="0"/>
              </a:rPr>
              <a:t>ПМиИТ</a:t>
            </a:r>
            <a:endParaRPr lang="ru-RU" sz="1800" b="1" dirty="0">
              <a:solidFill>
                <a:srgbClr val="292929"/>
              </a:solidFill>
              <a:latin typeface="Bookman Old Style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B00361-5492-4290-B470-295172C16526}"/>
              </a:ext>
            </a:extLst>
          </p:cNvPr>
          <p:cNvSpPr txBox="1"/>
          <p:nvPr/>
        </p:nvSpPr>
        <p:spPr>
          <a:xfrm>
            <a:off x="877031" y="3867682"/>
            <a:ext cx="11041341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Общие сведения</a:t>
            </a:r>
            <a:endParaRPr lang="en-US" sz="2800" dirty="0" smtClean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Начало работы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Контроллеры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Структура </a:t>
            </a:r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HTTP </a:t>
            </a:r>
            <a:r>
              <a:rPr lang="ru-RU" sz="2800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запроса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REST</a:t>
            </a:r>
            <a:endParaRPr lang="ru-RU" sz="2800" dirty="0" smtClean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88702" y="165354"/>
            <a:ext cx="11736598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>
                <a:solidFill>
                  <a:srgbClr val="181818"/>
                </a:solidFill>
                <a:latin typeface="Bookman Old Style" panose="02050604050505020204" pitchFamily="18" charset="0"/>
              </a:rPr>
              <a:t>SSL</a:t>
            </a:r>
            <a:r>
              <a:rPr lang="ru-RU" sz="2400" dirty="0">
                <a:solidFill>
                  <a:srgbClr val="181818"/>
                </a:solidFill>
                <a:latin typeface="Bookman Old Style" panose="02050604050505020204" pitchFamily="18" charset="0"/>
              </a:rPr>
              <a:t> —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Secure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Sockets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Layer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или уровень защищенных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сокетов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solidFill>
                  <a:srgbClr val="181818"/>
                </a:solidFill>
                <a:latin typeface="Bookman Old Style" panose="02050604050505020204" pitchFamily="18" charset="0"/>
              </a:rPr>
              <a:t>это </a:t>
            </a:r>
            <a:r>
              <a:rPr lang="ru-RU" sz="2400" dirty="0">
                <a:solidFill>
                  <a:srgbClr val="181818"/>
                </a:solidFill>
                <a:latin typeface="Bookman Old Style" panose="02050604050505020204" pitchFamily="18" charset="0"/>
              </a:rPr>
              <a:t>протокол для безопасной связи между браузером и сайтом. Он позволяет передавать данные в зашифрованном виде. Для его реализации и корректной работы нужен SSL-сертификат — цифровой документ, который подтверждает, что ресурс надежен</a:t>
            </a:r>
            <a:r>
              <a:rPr lang="ru-RU" sz="2400" dirty="0" smtClean="0">
                <a:solidFill>
                  <a:srgbClr val="181818"/>
                </a:solidFill>
                <a:latin typeface="Bookman Old Style" panose="02050604050505020204" pitchFamily="18" charset="0"/>
              </a:rPr>
              <a:t>.</a:t>
            </a:r>
            <a:endParaRPr lang="en-US" sz="2400" dirty="0" smtClean="0">
              <a:solidFill>
                <a:srgbClr val="181818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>
              <a:solidFill>
                <a:srgbClr val="181818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181818"/>
                </a:solidFill>
                <a:latin typeface="Bookman Old Style" panose="02050604050505020204" pitchFamily="18" charset="0"/>
              </a:rPr>
              <a:t>Благодаря </a:t>
            </a:r>
            <a:r>
              <a:rPr lang="ru-RU" sz="2400" b="1" dirty="0">
                <a:solidFill>
                  <a:srgbClr val="181818"/>
                </a:solidFill>
                <a:latin typeface="Bookman Old Style" panose="02050604050505020204" pitchFamily="18" charset="0"/>
              </a:rPr>
              <a:t>SSL</a:t>
            </a:r>
            <a:r>
              <a:rPr lang="ru-RU" sz="2400" dirty="0">
                <a:solidFill>
                  <a:srgbClr val="181818"/>
                </a:solidFill>
                <a:latin typeface="Bookman Old Style" panose="02050604050505020204" pitchFamily="18" charset="0"/>
              </a:rPr>
              <a:t> данные между браузером пользователя и сервером сайта шифруются при передаче, и их не может перехватить злоумышленник. Даже если он каким-то образом получит доступ к информации, он не сможет ее прочесть. Поэтому SSL важен для всех сайтов, которые так или иначе работают с персональными данными пользователей, особенно с платежными.</a:t>
            </a:r>
            <a:endParaRPr lang="en-US" sz="2400" dirty="0" smtClean="0">
              <a:solidFill>
                <a:srgbClr val="181818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1666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88702" y="165354"/>
            <a:ext cx="11736598" cy="22445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SSL-сертификат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— это своеобразная цифровая подпись. Его наличие подтверждает, что пользователь действительно подключается к нужному сайту, владельцу ключа, а не к мошеннику, который подменил адреса и перенаправляет запросы на какой-то другой сервер.</a:t>
            </a:r>
            <a:endParaRPr lang="en-US" sz="2400" dirty="0" smtClean="0">
              <a:solidFill>
                <a:srgbClr val="181818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1071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88702" y="165354"/>
            <a:ext cx="1173659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И после подтверждения и установки сертификата отобразиться консоль, где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выводися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некоторая базовая информация о приложении:</a:t>
            </a:r>
          </a:p>
          <a:p>
            <a:pPr algn="just">
              <a:lnSpc>
                <a:spcPct val="150000"/>
              </a:lnSpc>
            </a:pP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И, кроме того, будет запущен браузер, где мы сможем лицезреть строку "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Hello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World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!" - результат работы кода по умолчанию из файла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Program.cs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  <a:endParaRPr lang="en-US" sz="2400" dirty="0" smtClean="0">
              <a:solidFill>
                <a:srgbClr val="181818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2081" y="3581674"/>
            <a:ext cx="7649840" cy="3276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658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27701" y="654356"/>
            <a:ext cx="11736598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Основным элементом в архитектуре ASP.NET </a:t>
            </a:r>
            <a:r>
              <a:rPr lang="ru-RU" sz="2400" dirty="0" err="1">
                <a:latin typeface="Bookman Old Style" panose="02050604050505020204" pitchFamily="18" charset="0"/>
              </a:rPr>
              <a:t>Core</a:t>
            </a:r>
            <a:r>
              <a:rPr lang="ru-RU" sz="2400" dirty="0">
                <a:latin typeface="Bookman Old Style" panose="02050604050505020204" pitchFamily="18" charset="0"/>
              </a:rPr>
              <a:t> MVC является </a:t>
            </a:r>
            <a:r>
              <a:rPr lang="ru-RU" sz="2400" b="1" dirty="0">
                <a:latin typeface="Bookman Old Style" panose="02050604050505020204" pitchFamily="18" charset="0"/>
              </a:rPr>
              <a:t>контроллер</a:t>
            </a:r>
            <a:r>
              <a:rPr lang="ru-RU" sz="2400" dirty="0">
                <a:latin typeface="Bookman Old Style" panose="02050604050505020204" pitchFamily="18" charset="0"/>
              </a:rPr>
              <a:t>. При получении запроса система маршрутизации выбирает для обработки запроса нужный контроллер и передает ему данные запроса. Контроллер обрабатывает эти данные и посылает обратно результат обработки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При использовании контроллеров существуют некоторые условности. Прежде всего обычно в проекте контроллеры помещаются в каталог </a:t>
            </a:r>
            <a:r>
              <a:rPr lang="ru-RU" sz="2400" b="1" dirty="0" err="1">
                <a:latin typeface="Bookman Old Style" panose="02050604050505020204" pitchFamily="18" charset="0"/>
              </a:rPr>
              <a:t>Controllers</a:t>
            </a:r>
            <a:r>
              <a:rPr lang="ru-RU" sz="2400" dirty="0">
                <a:latin typeface="Bookman Old Style" panose="02050604050505020204" pitchFamily="18" charset="0"/>
              </a:rPr>
              <a:t>. Однако это в принципе необязательно - можно добавлять контроллеры в другие папки или даже в корень проекта. Тем не менее вначале добавим в проект новую папку </a:t>
            </a:r>
            <a:r>
              <a:rPr lang="ru-RU" sz="2400" b="1" dirty="0" err="1">
                <a:latin typeface="Bookman Old Style" panose="02050604050505020204" pitchFamily="18" charset="0"/>
              </a:rPr>
              <a:t>Controllers</a:t>
            </a:r>
            <a:r>
              <a:rPr lang="ru-RU" sz="2400" dirty="0">
                <a:latin typeface="Bookman Old Style" panose="02050604050505020204" pitchFamily="18" charset="0"/>
              </a:rPr>
              <a:t>.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  <p:sp>
        <p:nvSpPr>
          <p:cNvPr id="3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Контроллеры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332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13186" y="189899"/>
            <a:ext cx="11736598" cy="71096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Ключевым элементом контроллера являются его </a:t>
            </a:r>
            <a:r>
              <a:rPr lang="ru-RU" sz="2400" b="1" dirty="0">
                <a:latin typeface="Bookman Old Style" panose="02050604050505020204" pitchFamily="18" charset="0"/>
              </a:rPr>
              <a:t>действия</a:t>
            </a:r>
            <a:r>
              <a:rPr lang="ru-RU" sz="2400" dirty="0">
                <a:latin typeface="Bookman Old Style" panose="02050604050505020204" pitchFamily="18" charset="0"/>
              </a:rPr>
              <a:t>. Действия контроллера - это публичные методы, которые могут сопоставляться с запросами. Например, возьмем контроллер </a:t>
            </a:r>
            <a:r>
              <a:rPr lang="ru-RU" sz="2400" dirty="0" err="1">
                <a:latin typeface="Bookman Old Style" panose="02050604050505020204" pitchFamily="18" charset="0"/>
              </a:rPr>
              <a:t>HomeController</a:t>
            </a:r>
            <a:r>
              <a:rPr lang="ru-RU" sz="2400" dirty="0">
                <a:latin typeface="Bookman Old Style" panose="02050604050505020204" pitchFamily="18" charset="0"/>
              </a:rPr>
              <a:t> и определим в нем метод </a:t>
            </a:r>
            <a:r>
              <a:rPr lang="ru-RU" sz="2400" dirty="0" err="1">
                <a:latin typeface="Bookman Old Style" panose="02050604050505020204" pitchFamily="18" charset="0"/>
              </a:rPr>
              <a:t>Index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</a:p>
          <a:p>
            <a:pPr algn="just">
              <a:lnSpc>
                <a:spcPct val="150000"/>
              </a:lnSpc>
            </a:pPr>
            <a:endParaRPr lang="ru-RU" sz="2400" dirty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MvcApp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Controllers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HomeController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: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Controller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Index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"Hello </a:t>
            </a:r>
            <a:r>
              <a:rPr lang="en-US" sz="2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World"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}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  <a:p>
            <a:pPr algn="just">
              <a:lnSpc>
                <a:spcPct val="150000"/>
              </a:lnSpc>
            </a:pPr>
            <a:endParaRPr lang="en-US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6983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13186" y="189899"/>
            <a:ext cx="11736598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MvcApp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Controllers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HomeController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: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Controller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Index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"Hello METANIT.COM"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}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В данном случае метод </a:t>
            </a:r>
            <a:r>
              <a:rPr lang="ru-RU" sz="2400" dirty="0" err="1">
                <a:latin typeface="Bookman Old Style" panose="02050604050505020204" pitchFamily="18" charset="0"/>
              </a:rPr>
              <a:t>Index</a:t>
            </a:r>
            <a:r>
              <a:rPr lang="ru-RU" sz="2400" dirty="0">
                <a:latin typeface="Bookman Old Style" panose="02050604050505020204" pitchFamily="18" charset="0"/>
              </a:rPr>
              <a:t> имеет модификатор </a:t>
            </a:r>
            <a:r>
              <a:rPr lang="ru-RU" sz="2400" b="1" dirty="0" err="1">
                <a:latin typeface="Bookman Old Style" panose="02050604050505020204" pitchFamily="18" charset="0"/>
              </a:rPr>
              <a:t>public</a:t>
            </a:r>
            <a:r>
              <a:rPr lang="ru-RU" sz="2400" dirty="0">
                <a:latin typeface="Bookman Old Style" panose="02050604050505020204" pitchFamily="18" charset="0"/>
              </a:rPr>
              <a:t> и поэтому может использоваться для обработки запроса. Данный метод возвращает строку. А это значит, что при обращении к этому действию приложение отправит в ответ пользователю данную строку.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7273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13186" y="189899"/>
            <a:ext cx="11736598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Обращение к действиям </a:t>
            </a:r>
            <a:r>
              <a:rPr lang="ru-RU" sz="24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контроллера</a:t>
            </a:r>
            <a:endParaRPr lang="en-US" sz="2400" b="1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Сопоставление запроса с контроллером и его действием происходит благодаря системе маршрутизации. И для настройки сопоставления запросов с контроллерами перейдем к файлу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Program.cs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 и изменим его следующим образом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  <a:endParaRPr lang="en-US" sz="2400" b="1" i="0" dirty="0">
              <a:solidFill>
                <a:srgbClr val="000000"/>
              </a:solidFill>
              <a:effectLst/>
              <a:latin typeface="Bookman Old Style" panose="02050604050505020204" pitchFamily="18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builder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WebApplication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CreateBuilder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args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builder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Services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AddControllers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();  </a:t>
            </a:r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добавляем поддержку </a:t>
            </a:r>
            <a:r>
              <a:rPr lang="ru-RU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контроллеров</a:t>
            </a:r>
            <a:endParaRPr lang="ru-RU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app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builder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Build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устанавливаем сопоставление маршрутов с контроллерами</a:t>
            </a:r>
            <a:endParaRPr lang="ru-RU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app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MapControllerRoute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: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"default"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pattern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: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"{controller=Home}/{action=Index}/{id?}"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app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Run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2683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13186" y="189899"/>
            <a:ext cx="11736598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app</a:t>
            </a:r>
            <a:r>
              <a:rPr lang="en-US" sz="2400" dirty="0" err="1" smtClean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 smtClean="0">
                <a:solidFill>
                  <a:srgbClr val="795E26"/>
                </a:solidFill>
                <a:latin typeface="Consolas" panose="020B0609020204030204" pitchFamily="49" charset="0"/>
              </a:rPr>
              <a:t>MapControllerRoute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: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"default"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pattern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: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"{controller=Home}/{action=Index}/{id?}"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Метод </a:t>
            </a:r>
            <a:r>
              <a:rPr lang="en-US" sz="2400" b="1" dirty="0" err="1">
                <a:latin typeface="Bookman Old Style" panose="02050604050505020204" pitchFamily="18" charset="0"/>
              </a:rPr>
              <a:t>app.MapControllerRoute</a:t>
            </a:r>
            <a:r>
              <a:rPr lang="en-US" sz="2400" dirty="0">
                <a:latin typeface="Bookman Old Style" panose="02050604050505020204" pitchFamily="18" charset="0"/>
              </a:rPr>
              <a:t> </a:t>
            </a:r>
            <a:r>
              <a:rPr lang="ru-RU" sz="2400" dirty="0">
                <a:latin typeface="Bookman Old Style" panose="02050604050505020204" pitchFamily="18" charset="0"/>
              </a:rPr>
              <a:t>добавляет один маршрут с именем </a:t>
            </a:r>
            <a:r>
              <a:rPr lang="en-US" sz="2400" b="1" dirty="0">
                <a:latin typeface="Bookman Old Style" panose="02050604050505020204" pitchFamily="18" charset="0"/>
              </a:rPr>
              <a:t>default</a:t>
            </a:r>
            <a:r>
              <a:rPr lang="en-US" sz="2400" dirty="0">
                <a:latin typeface="Bookman Old Style" panose="02050604050505020204" pitchFamily="18" charset="0"/>
              </a:rPr>
              <a:t> </a:t>
            </a:r>
            <a:r>
              <a:rPr lang="ru-RU" sz="2400" dirty="0">
                <a:latin typeface="Bookman Old Style" panose="02050604050505020204" pitchFamily="18" charset="0"/>
              </a:rPr>
              <a:t>и шаблоном "{</a:t>
            </a:r>
            <a:r>
              <a:rPr lang="en-US" sz="2400" dirty="0">
                <a:latin typeface="Bookman Old Style" panose="02050604050505020204" pitchFamily="18" charset="0"/>
              </a:rPr>
              <a:t>controller=Home}/{action=Index}/{id?}". </a:t>
            </a:r>
            <a:r>
              <a:rPr lang="ru-RU" sz="2400" dirty="0">
                <a:latin typeface="Bookman Old Style" panose="02050604050505020204" pitchFamily="18" charset="0"/>
              </a:rPr>
              <a:t>Данный шаблон устанавливает </a:t>
            </a:r>
            <a:r>
              <a:rPr lang="ru-RU" sz="2400" dirty="0" err="1">
                <a:latin typeface="Bookman Old Style" panose="02050604050505020204" pitchFamily="18" charset="0"/>
              </a:rPr>
              <a:t>трехсегментную</a:t>
            </a:r>
            <a:r>
              <a:rPr lang="ru-RU" sz="2400" dirty="0">
                <a:latin typeface="Bookman Old Style" panose="02050604050505020204" pitchFamily="18" charset="0"/>
              </a:rPr>
              <a:t> структуру строки запроса: </a:t>
            </a:r>
            <a:r>
              <a:rPr lang="en-US" sz="2400" dirty="0">
                <a:latin typeface="Bookman Old Style" panose="02050604050505020204" pitchFamily="18" charset="0"/>
              </a:rPr>
              <a:t>controller/action/id. </a:t>
            </a:r>
            <a:r>
              <a:rPr lang="ru-RU" sz="2400" dirty="0">
                <a:latin typeface="Bookman Old Style" panose="02050604050505020204" pitchFamily="18" charset="0"/>
              </a:rPr>
              <a:t>То есть в начале идет название контроллера, затем название действия, и далее может идти необязательный параметр </a:t>
            </a:r>
            <a:r>
              <a:rPr lang="en-US" sz="2400" dirty="0">
                <a:latin typeface="Bookman Old Style" panose="02050604050505020204" pitchFamily="18" charset="0"/>
              </a:rPr>
              <a:t>id.</a:t>
            </a:r>
          </a:p>
        </p:txBody>
      </p:sp>
    </p:spTree>
    <p:extLst>
      <p:ext uri="{BB962C8B-B14F-4D97-AF65-F5344CB8AC3E}">
        <p14:creationId xmlns:p14="http://schemas.microsoft.com/office/powerpoint/2010/main" val="1947859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13186" y="189899"/>
            <a:ext cx="1173659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Чтобы обратиться контроллеру из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браузера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,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надо набрать в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адресной строке 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адрес_сайта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/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Имя_контроллера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/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Действие_контроллера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. Так, по запросу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адрес_сайта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/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Home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/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Index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 система маршрутизации по умолчанию вызовет метод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Index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контроллера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HomeController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для обработки входящего запроса. Например: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222" y="3052221"/>
            <a:ext cx="9214526" cy="3621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042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13186" y="189899"/>
            <a:ext cx="1173659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Получение данных через строку </a:t>
            </a:r>
            <a:r>
              <a:rPr lang="ru-RU" sz="24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запроса</a:t>
            </a: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Вместе с запросом приложению могут приходить различные данные. И чтобы получить эти данные, мы можем использовать разные способы. Самым распространенным способом считается применение параметров.</a:t>
            </a:r>
          </a:p>
          <a:p>
            <a:pPr algn="just">
              <a:lnSpc>
                <a:spcPct val="150000"/>
              </a:lnSpc>
            </a:pPr>
            <a:endParaRPr lang="ru-RU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Определение в методах контроллера параметров ничем не отличается от определения параметров в языке C</a:t>
            </a:r>
            <a:r>
              <a:rPr lang="ru-RU" sz="2400" dirty="0" smtClean="0">
                <a:latin typeface="Bookman Old Style" panose="02050604050505020204" pitchFamily="18" charset="0"/>
              </a:rPr>
              <a:t>#.</a:t>
            </a:r>
            <a:endParaRPr lang="ru-RU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7276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Общие сведения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270662" y="654355"/>
            <a:ext cx="11623854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ASP.NET </a:t>
            </a:r>
            <a:r>
              <a:rPr lang="ru-RU" sz="2400" b="1" dirty="0" err="1">
                <a:latin typeface="Bookman Old Style" panose="02050604050505020204" pitchFamily="18" charset="0"/>
              </a:rPr>
              <a:t>Core</a:t>
            </a:r>
            <a:r>
              <a:rPr lang="ru-RU" sz="2400" b="1" dirty="0">
                <a:latin typeface="Bookman Old Style" panose="02050604050505020204" pitchFamily="18" charset="0"/>
              </a:rPr>
              <a:t> </a:t>
            </a:r>
            <a:r>
              <a:rPr lang="ru-RU" sz="2400" dirty="0">
                <a:latin typeface="Bookman Old Style" panose="02050604050505020204" pitchFamily="18" charset="0"/>
              </a:rPr>
              <a:t>представляет технологию для создания веб-приложений на платформе .NET, развиваемую компанией </a:t>
            </a:r>
            <a:r>
              <a:rPr lang="ru-RU" sz="2400" dirty="0" err="1">
                <a:latin typeface="Bookman Old Style" panose="02050604050505020204" pitchFamily="18" charset="0"/>
              </a:rPr>
              <a:t>Microsoft</a:t>
            </a:r>
            <a:r>
              <a:rPr lang="ru-RU" sz="2400" dirty="0">
                <a:latin typeface="Bookman Old Style" panose="02050604050505020204" pitchFamily="18" charset="0"/>
              </a:rPr>
              <a:t>. В качестве языков программирования для разработки приложений на ASP.NET </a:t>
            </a:r>
            <a:r>
              <a:rPr lang="ru-RU" sz="2400" dirty="0" err="1">
                <a:latin typeface="Bookman Old Style" panose="02050604050505020204" pitchFamily="18" charset="0"/>
              </a:rPr>
              <a:t>Core</a:t>
            </a:r>
            <a:r>
              <a:rPr lang="ru-RU" sz="2400" dirty="0">
                <a:latin typeface="Bookman Old Style" panose="02050604050505020204" pitchFamily="18" charset="0"/>
              </a:rPr>
              <a:t> используются C# и F</a:t>
            </a:r>
            <a:r>
              <a:rPr lang="ru-RU" sz="2400" dirty="0" smtClean="0">
                <a:latin typeface="Bookman Old Style" panose="02050604050505020204" pitchFamily="18" charset="0"/>
              </a:rPr>
              <a:t>#.</a:t>
            </a:r>
            <a:endParaRPr lang="ru-RU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История ASP.NET фактически началась с выходом первой версии .NET в начале 2002 года и с тех пор ASP.NET и .NET развивались параллельно: выход новой версии .NET знаменовал выход новой версии ASP.NET, поскольку ASP.NET работает поверх .NET. В то же время изначально ASP.NET была нацелена на работу исключительно в </a:t>
            </a:r>
            <a:r>
              <a:rPr lang="ru-RU" sz="2400" dirty="0" err="1">
                <a:latin typeface="Bookman Old Style" panose="02050604050505020204" pitchFamily="18" charset="0"/>
              </a:rPr>
              <a:t>Windows</a:t>
            </a:r>
            <a:r>
              <a:rPr lang="ru-RU" sz="2400" dirty="0">
                <a:latin typeface="Bookman Old Style" panose="02050604050505020204" pitchFamily="18" charset="0"/>
              </a:rPr>
              <a:t> на веб-сервере IIS (хотя благодаря проекту </a:t>
            </a:r>
            <a:r>
              <a:rPr lang="ru-RU" sz="2400" dirty="0" err="1">
                <a:latin typeface="Bookman Old Style" panose="02050604050505020204" pitchFamily="18" charset="0"/>
              </a:rPr>
              <a:t>Mono</a:t>
            </a:r>
            <a:r>
              <a:rPr lang="ru-RU" sz="2400" dirty="0">
                <a:latin typeface="Bookman Old Style" panose="02050604050505020204" pitchFamily="18" charset="0"/>
              </a:rPr>
              <a:t> приложения на ASP.NET можно было запускать и на </a:t>
            </a:r>
            <a:r>
              <a:rPr lang="ru-RU" sz="2400" dirty="0" err="1">
                <a:latin typeface="Bookman Old Style" panose="02050604050505020204" pitchFamily="18" charset="0"/>
              </a:rPr>
              <a:t>Linux</a:t>
            </a:r>
            <a:r>
              <a:rPr lang="ru-RU" sz="2400" dirty="0" smtClean="0">
                <a:latin typeface="Bookman Old Style" panose="02050604050505020204" pitchFamily="18" charset="0"/>
              </a:rPr>
              <a:t>).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8695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13186" y="189899"/>
            <a:ext cx="11736598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Например</a:t>
            </a:r>
            <a:r>
              <a:rPr lang="ru-RU" sz="2400" dirty="0">
                <a:latin typeface="Bookman Old Style" panose="02050604050505020204" pitchFamily="18" charset="0"/>
              </a:rPr>
              <a:t>, определим в контроллере следующий метод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</a:p>
          <a:p>
            <a:pPr algn="just">
              <a:lnSpc>
                <a:spcPct val="150000"/>
              </a:lnSpc>
            </a:pPr>
            <a:endParaRPr lang="ru-RU" sz="2400" dirty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MvcApp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Controllers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HomeController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: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Controller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Index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=&gt;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$"Your name: {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}"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Передавать значения для параметров можно различными способами. При отправке </a:t>
            </a:r>
            <a:r>
              <a:rPr lang="ru-RU" sz="2400" b="1" dirty="0">
                <a:latin typeface="Bookman Old Style" panose="02050604050505020204" pitchFamily="18" charset="0"/>
              </a:rPr>
              <a:t>GET-запроса</a:t>
            </a:r>
            <a:r>
              <a:rPr lang="ru-RU" sz="2400" dirty="0">
                <a:latin typeface="Bookman Old Style" panose="02050604050505020204" pitchFamily="18" charset="0"/>
              </a:rPr>
              <a:t> значения можно передать через строку запроса. Строка запроса представляет ту часть адреса, которая идет после знака вопроса </a:t>
            </a:r>
            <a:r>
              <a:rPr lang="ru-RU" sz="2400" b="1" dirty="0">
                <a:latin typeface="Bookman Old Style" panose="02050604050505020204" pitchFamily="18" charset="0"/>
              </a:rPr>
              <a:t>?</a:t>
            </a:r>
            <a:r>
              <a:rPr lang="ru-RU" sz="2400" dirty="0">
                <a:latin typeface="Bookman Old Style" panose="02050604050505020204" pitchFamily="18" charset="0"/>
              </a:rPr>
              <a:t> и представляет набор параметров, где каждый параметр отделен от другого с помощью амперсанда: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7457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13186" y="189899"/>
            <a:ext cx="1173659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latin typeface="Bookman Old Style" panose="02050604050505020204" pitchFamily="18" charset="0"/>
              </a:rPr>
              <a:t>https://</a:t>
            </a:r>
            <a:r>
              <a:rPr lang="en-US" sz="2400" dirty="0" smtClean="0">
                <a:latin typeface="Bookman Old Style" panose="02050604050505020204" pitchFamily="18" charset="0"/>
              </a:rPr>
              <a:t>localhost:7288/Home/Index?name=Tom&amp;age=37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часть ?</a:t>
            </a:r>
            <a:r>
              <a:rPr lang="ru-RU" sz="2400" dirty="0" err="1">
                <a:latin typeface="Bookman Old Style" panose="02050604050505020204" pitchFamily="18" charset="0"/>
              </a:rPr>
              <a:t>name</a:t>
            </a:r>
            <a:r>
              <a:rPr lang="ru-RU" sz="2400" dirty="0">
                <a:latin typeface="Bookman Old Style" panose="02050604050505020204" pitchFamily="18" charset="0"/>
              </a:rPr>
              <a:t>=</a:t>
            </a:r>
            <a:r>
              <a:rPr lang="ru-RU" sz="2400" dirty="0" err="1">
                <a:latin typeface="Bookman Old Style" panose="02050604050505020204" pitchFamily="18" charset="0"/>
              </a:rPr>
              <a:t>Tom&amp;age</a:t>
            </a:r>
            <a:r>
              <a:rPr lang="ru-RU" sz="2400" dirty="0">
                <a:latin typeface="Bookman Old Style" panose="02050604050505020204" pitchFamily="18" charset="0"/>
              </a:rPr>
              <a:t>=37 представляет строку запроса, которая содержит два параметра: </a:t>
            </a:r>
            <a:r>
              <a:rPr lang="ru-RU" sz="2400" dirty="0" err="1">
                <a:latin typeface="Bookman Old Style" panose="02050604050505020204" pitchFamily="18" charset="0"/>
              </a:rPr>
              <a:t>name</a:t>
            </a:r>
            <a:r>
              <a:rPr lang="ru-RU" sz="2400" dirty="0">
                <a:latin typeface="Bookman Old Style" panose="02050604050505020204" pitchFamily="18" charset="0"/>
              </a:rPr>
              <a:t> и </a:t>
            </a:r>
            <a:r>
              <a:rPr lang="ru-RU" sz="2400" dirty="0" err="1">
                <a:latin typeface="Bookman Old Style" panose="02050604050505020204" pitchFamily="18" charset="0"/>
              </a:rPr>
              <a:t>age</a:t>
            </a:r>
            <a:r>
              <a:rPr lang="ru-RU" sz="2400" dirty="0">
                <a:latin typeface="Bookman Old Style" panose="02050604050505020204" pitchFamily="18" charset="0"/>
              </a:rPr>
              <a:t>. Значение параметра </a:t>
            </a:r>
            <a:r>
              <a:rPr lang="ru-RU" sz="2400" dirty="0" err="1">
                <a:latin typeface="Bookman Old Style" panose="02050604050505020204" pitchFamily="18" charset="0"/>
              </a:rPr>
              <a:t>name</a:t>
            </a:r>
            <a:r>
              <a:rPr lang="ru-RU" sz="2400" dirty="0">
                <a:latin typeface="Bookman Old Style" panose="02050604050505020204" pitchFamily="18" charset="0"/>
              </a:rPr>
              <a:t> - "</a:t>
            </a:r>
            <a:r>
              <a:rPr lang="ru-RU" sz="2400" dirty="0" err="1">
                <a:latin typeface="Bookman Old Style" panose="02050604050505020204" pitchFamily="18" charset="0"/>
              </a:rPr>
              <a:t>Tom</a:t>
            </a:r>
            <a:r>
              <a:rPr lang="ru-RU" sz="2400" dirty="0">
                <a:latin typeface="Bookman Old Style" panose="02050604050505020204" pitchFamily="18" charset="0"/>
              </a:rPr>
              <a:t>", а значение параметра </a:t>
            </a:r>
            <a:r>
              <a:rPr lang="ru-RU" sz="2400" dirty="0" err="1">
                <a:latin typeface="Bookman Old Style" panose="02050604050505020204" pitchFamily="18" charset="0"/>
              </a:rPr>
              <a:t>age</a:t>
            </a:r>
            <a:r>
              <a:rPr lang="ru-RU" sz="2400" dirty="0">
                <a:latin typeface="Bookman Old Style" panose="02050604050505020204" pitchFamily="18" charset="0"/>
              </a:rPr>
              <a:t> - 37.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6842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13186" y="189899"/>
            <a:ext cx="11736598" cy="11376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Например, передадим в выше определенный метод </a:t>
            </a:r>
            <a:r>
              <a:rPr lang="ru-RU" sz="2400" dirty="0" err="1">
                <a:latin typeface="Bookman Old Style" panose="02050604050505020204" pitchFamily="18" charset="0"/>
              </a:rPr>
              <a:t>Index</a:t>
            </a:r>
            <a:r>
              <a:rPr lang="ru-RU" sz="2400" dirty="0">
                <a:latin typeface="Bookman Old Style" panose="02050604050505020204" pitchFamily="18" charset="0"/>
              </a:rPr>
              <a:t> через строку запроса данные для параметра </a:t>
            </a:r>
            <a:r>
              <a:rPr lang="ru-RU" sz="2400" dirty="0" err="1">
                <a:latin typeface="Bookman Old Style" panose="02050604050505020204" pitchFamily="18" charset="0"/>
              </a:rPr>
              <a:t>name</a:t>
            </a:r>
            <a:r>
              <a:rPr lang="ru-RU" sz="2400" dirty="0">
                <a:latin typeface="Bookman Old Style" panose="02050604050505020204" pitchFamily="18" charset="0"/>
              </a:rPr>
              <a:t>: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707" y="1629821"/>
            <a:ext cx="11435556" cy="3605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387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13186" y="189899"/>
            <a:ext cx="1173659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Передача сложных </a:t>
            </a:r>
            <a:r>
              <a:rPr lang="ru-RU" sz="2400" dirty="0" smtClean="0">
                <a:latin typeface="Bookman Old Style" panose="02050604050505020204" pitchFamily="18" charset="0"/>
              </a:rPr>
              <a:t>объектов</a:t>
            </a:r>
          </a:p>
          <a:p>
            <a:pPr algn="just">
              <a:lnSpc>
                <a:spcPct val="150000"/>
              </a:lnSpc>
            </a:pPr>
            <a:endParaRPr lang="ru-RU" sz="2400" dirty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MvcApp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Controllers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HomeController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: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Controller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Index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Person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person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$"Person Name: {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person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}  Person Age: {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person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Age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}"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}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record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Person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Age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1932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13186" y="189899"/>
            <a:ext cx="1173659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Класс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Person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определяет два свойства: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Name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и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Age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. И в контроллере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HomeController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метод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Index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принимает параметр типа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Person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. В этом случае значения через строку запроса передаются как и в предыдущем случае. При этом параметры строки запроса должны соответствовать по имени свойствам объекта. Регистр названий параметров при этом не учитывается:</a:t>
            </a:r>
            <a:endParaRPr lang="en-US" sz="2400" dirty="0">
              <a:solidFill>
                <a:srgbClr val="3B3B3B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383" y="3543574"/>
            <a:ext cx="11266203" cy="3314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801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13186" y="189899"/>
            <a:ext cx="11736598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Передача массивов сложных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объектов</a:t>
            </a: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HomeController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: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Controller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Index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Person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[]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people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result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 err="1">
                <a:solidFill>
                  <a:srgbClr val="AF00DB"/>
                </a:solidFill>
                <a:latin typeface="Consolas" panose="020B0609020204030204" pitchFamily="49" charset="0"/>
              </a:rPr>
              <a:t>foreach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Person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person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in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people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result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$"{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result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} {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person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}; 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}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result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record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Person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Age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8794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13186" y="189899"/>
            <a:ext cx="1173659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latin typeface="Bookman Old Style" panose="02050604050505020204" pitchFamily="18" charset="0"/>
              </a:rPr>
              <a:t>https://localhost:7288/Home/Index?people[0].name=Tom&amp;people[0].age=37&amp;people[1].name=Bob&amp;people[1].</a:t>
            </a:r>
            <a:r>
              <a:rPr lang="en-US" sz="2400" dirty="0" smtClean="0">
                <a:latin typeface="Bookman Old Style" panose="02050604050505020204" pitchFamily="18" charset="0"/>
              </a:rPr>
              <a:t>age=41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Также можно опустить название параметра и оставить только индексы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</a:p>
          <a:p>
            <a:pPr algn="just">
              <a:lnSpc>
                <a:spcPct val="150000"/>
              </a:lnSpc>
            </a:pPr>
            <a:endParaRPr lang="ru-RU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Bookman Old Style" panose="02050604050505020204" pitchFamily="18" charset="0"/>
              </a:rPr>
              <a:t>https://localhost:7288/Home/Index?[0].name=Tom&amp;[0].</a:t>
            </a:r>
            <a:r>
              <a:rPr lang="en-US" sz="2400" dirty="0" smtClean="0">
                <a:latin typeface="Bookman Old Style" panose="02050604050505020204" pitchFamily="18" charset="0"/>
              </a:rPr>
              <a:t>age=37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dirty="0" smtClean="0">
                <a:latin typeface="Bookman Old Style" panose="02050604050505020204" pitchFamily="18" charset="0"/>
              </a:rPr>
              <a:t>&amp;[</a:t>
            </a:r>
            <a:r>
              <a:rPr lang="en-US" sz="2400" dirty="0">
                <a:latin typeface="Bookman Old Style" panose="02050604050505020204" pitchFamily="18" charset="0"/>
              </a:rPr>
              <a:t>1].name=Bob&amp;[1].age=41</a:t>
            </a:r>
          </a:p>
        </p:txBody>
      </p:sp>
    </p:spTree>
    <p:extLst>
      <p:ext uri="{BB962C8B-B14F-4D97-AF65-F5344CB8AC3E}">
        <p14:creationId xmlns:p14="http://schemas.microsoft.com/office/powerpoint/2010/main" val="125820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455402" y="828528"/>
            <a:ext cx="11736598" cy="33536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HTTP (англ. </a:t>
            </a:r>
            <a:r>
              <a:rPr lang="ru-RU" sz="2400" dirty="0" err="1">
                <a:latin typeface="Bookman Old Style" panose="02050604050505020204" pitchFamily="18" charset="0"/>
              </a:rPr>
              <a:t>Hypertext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ru-RU" sz="2400" dirty="0" err="1">
                <a:latin typeface="Bookman Old Style" panose="02050604050505020204" pitchFamily="18" charset="0"/>
              </a:rPr>
              <a:t>Transfer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ru-RU" sz="2400" dirty="0" err="1">
                <a:latin typeface="Bookman Old Style" panose="02050604050505020204" pitchFamily="18" charset="0"/>
              </a:rPr>
              <a:t>Protocol</a:t>
            </a:r>
            <a:r>
              <a:rPr lang="ru-RU" sz="2400" dirty="0">
                <a:latin typeface="Bookman Old Style" panose="02050604050505020204" pitchFamily="18" charset="0"/>
              </a:rPr>
              <a:t> — «протокол передачи гипертекста») — сетевой протокол прикладного уровня, который изначально предназначался для получения с серверов гипертекстовых документов в формате </a:t>
            </a:r>
            <a:r>
              <a:rPr lang="ru-RU" sz="2400" dirty="0" smtClean="0">
                <a:latin typeface="Bookman Old Style" panose="02050604050505020204" pitchFamily="18" charset="0"/>
              </a:rPr>
              <a:t>HTML, а с течением времени стал универсальным средством взаимодействия между узлами как Всемирной паутины, так и изолированных веб-инфраструктур.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  <p:sp>
        <p:nvSpPr>
          <p:cNvPr id="3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Структура </a:t>
            </a:r>
            <a:r>
              <a:rPr lang="en-US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HTTP </a:t>
            </a: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запроса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8223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3516"/>
            <a:ext cx="12192000" cy="6290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187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658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854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68731" y="406654"/>
            <a:ext cx="11623854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Однако </a:t>
            </a:r>
            <a:r>
              <a:rPr lang="ru-RU" sz="2400" dirty="0">
                <a:latin typeface="Bookman Old Style" panose="02050604050505020204" pitchFamily="18" charset="0"/>
              </a:rPr>
              <a:t>2014 год ознаменовал большие перемены, фактически революцию в развитии платформы: компания </a:t>
            </a:r>
            <a:r>
              <a:rPr lang="ru-RU" sz="2400" dirty="0" err="1">
                <a:latin typeface="Bookman Old Style" panose="02050604050505020204" pitchFamily="18" charset="0"/>
              </a:rPr>
              <a:t>Microsoft</a:t>
            </a:r>
            <a:r>
              <a:rPr lang="ru-RU" sz="2400" dirty="0">
                <a:latin typeface="Bookman Old Style" panose="02050604050505020204" pitchFamily="18" charset="0"/>
              </a:rPr>
              <a:t> взяла курс на развитии ASP.NET как кроссплатформенной технологии, которая развивается как </a:t>
            </a:r>
            <a:r>
              <a:rPr lang="ru-RU" sz="2400" dirty="0" err="1">
                <a:latin typeface="Bookman Old Style" panose="02050604050505020204" pitchFamily="18" charset="0"/>
              </a:rPr>
              <a:t>opensource</a:t>
            </a:r>
            <a:r>
              <a:rPr lang="ru-RU" sz="2400" dirty="0">
                <a:latin typeface="Bookman Old Style" panose="02050604050505020204" pitchFamily="18" charset="0"/>
              </a:rPr>
              <a:t>-проект. Данное развитие платформы в дальнейшем получило название </a:t>
            </a:r>
            <a:r>
              <a:rPr lang="ru-RU" sz="2400" b="1" dirty="0">
                <a:latin typeface="Bookman Old Style" panose="02050604050505020204" pitchFamily="18" charset="0"/>
              </a:rPr>
              <a:t>ASP.NET </a:t>
            </a:r>
            <a:r>
              <a:rPr lang="ru-RU" sz="2400" b="1" dirty="0" err="1">
                <a:latin typeface="Bookman Old Style" panose="02050604050505020204" pitchFamily="18" charset="0"/>
              </a:rPr>
              <a:t>Core</a:t>
            </a:r>
            <a:r>
              <a:rPr lang="ru-RU" sz="2400" dirty="0">
                <a:latin typeface="Bookman Old Style" panose="02050604050505020204" pitchFamily="18" charset="0"/>
              </a:rPr>
              <a:t>, собственно как ее официально </a:t>
            </a:r>
            <a:r>
              <a:rPr lang="ru-RU" sz="2400" dirty="0" err="1">
                <a:latin typeface="Bookman Old Style" panose="02050604050505020204" pitchFamily="18" charset="0"/>
              </a:rPr>
              <a:t>именут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ru-RU" sz="2400" dirty="0" err="1">
                <a:latin typeface="Bookman Old Style" panose="02050604050505020204" pitchFamily="18" charset="0"/>
              </a:rPr>
              <a:t>Microsoft</a:t>
            </a:r>
            <a:r>
              <a:rPr lang="ru-RU" sz="2400" dirty="0">
                <a:latin typeface="Bookman Old Style" panose="02050604050505020204" pitchFamily="18" charset="0"/>
              </a:rPr>
              <a:t> до сих пор. Первый релиз обновленной платформы увидел свет в июне 2016 года. Теперь она стала работать не только на </a:t>
            </a:r>
            <a:r>
              <a:rPr lang="ru-RU" sz="2400" dirty="0" err="1">
                <a:latin typeface="Bookman Old Style" panose="02050604050505020204" pitchFamily="18" charset="0"/>
              </a:rPr>
              <a:t>Windows</a:t>
            </a:r>
            <a:r>
              <a:rPr lang="ru-RU" sz="2400" dirty="0">
                <a:latin typeface="Bookman Old Style" panose="02050604050505020204" pitchFamily="18" charset="0"/>
              </a:rPr>
              <a:t>, но и на </a:t>
            </a:r>
            <a:r>
              <a:rPr lang="ru-RU" sz="2400" dirty="0" err="1">
                <a:latin typeface="Bookman Old Style" panose="02050604050505020204" pitchFamily="18" charset="0"/>
              </a:rPr>
              <a:t>MacOS</a:t>
            </a:r>
            <a:r>
              <a:rPr lang="ru-RU" sz="2400" dirty="0">
                <a:latin typeface="Bookman Old Style" panose="02050604050505020204" pitchFamily="18" charset="0"/>
              </a:rPr>
              <a:t> и </a:t>
            </a:r>
            <a:r>
              <a:rPr lang="ru-RU" sz="2400" dirty="0" err="1">
                <a:latin typeface="Bookman Old Style" panose="02050604050505020204" pitchFamily="18" charset="0"/>
              </a:rPr>
              <a:t>Linux</a:t>
            </a:r>
            <a:r>
              <a:rPr lang="ru-RU" sz="2400" dirty="0">
                <a:latin typeface="Bookman Old Style" panose="02050604050505020204" pitchFamily="18" charset="0"/>
              </a:rPr>
              <a:t>. Она стала более легковесной, модульной, ее стало проще конфигурировать, в общем, она стала больше отвечать требованиям текущего времени.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1340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08659" y="117693"/>
            <a:ext cx="11736598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Изначально (в начале 90-х) предполагалось, что клиент может хотеть от ресурса только одно — получить его, однако сейчас по протоколу </a:t>
            </a:r>
            <a:r>
              <a:rPr lang="ru-RU" sz="2400" b="1" dirty="0">
                <a:latin typeface="Bookman Old Style" panose="02050604050505020204" pitchFamily="18" charset="0"/>
              </a:rPr>
              <a:t>HTTP</a:t>
            </a:r>
            <a:r>
              <a:rPr lang="ru-RU" sz="2400" dirty="0">
                <a:latin typeface="Bookman Old Style" panose="02050604050505020204" pitchFamily="18" charset="0"/>
              </a:rPr>
              <a:t> можно создавать посты, редактировать профиль, удалять сообщения и многое другое. И эти действия сложно объединить термином «получение».</a:t>
            </a:r>
          </a:p>
          <a:p>
            <a:pPr algn="just">
              <a:lnSpc>
                <a:spcPct val="150000"/>
              </a:lnSpc>
            </a:pPr>
            <a:endParaRPr lang="ru-RU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Для разграничения действий с ресурсами на уровне </a:t>
            </a:r>
            <a:r>
              <a:rPr lang="ru-RU" sz="2400" b="1" dirty="0">
                <a:latin typeface="Bookman Old Style" panose="02050604050505020204" pitchFamily="18" charset="0"/>
              </a:rPr>
              <a:t>HTTP-методов</a:t>
            </a:r>
            <a:r>
              <a:rPr lang="ru-RU" sz="2400" dirty="0">
                <a:latin typeface="Bookman Old Style" panose="02050604050505020204" pitchFamily="18" charset="0"/>
              </a:rPr>
              <a:t> и были придуманы следующие варианты:</a:t>
            </a:r>
          </a:p>
          <a:p>
            <a:pPr algn="just"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GET</a:t>
            </a:r>
            <a:r>
              <a:rPr lang="ru-RU" sz="2400" dirty="0">
                <a:latin typeface="Bookman Old Style" panose="02050604050505020204" pitchFamily="18" charset="0"/>
              </a:rPr>
              <a:t> — получение ресурса</a:t>
            </a:r>
          </a:p>
          <a:p>
            <a:pPr algn="just"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POST</a:t>
            </a:r>
            <a:r>
              <a:rPr lang="ru-RU" sz="2400" dirty="0">
                <a:latin typeface="Bookman Old Style" panose="02050604050505020204" pitchFamily="18" charset="0"/>
              </a:rPr>
              <a:t> — создание ресурса</a:t>
            </a:r>
          </a:p>
          <a:p>
            <a:pPr algn="just"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PUT</a:t>
            </a:r>
            <a:r>
              <a:rPr lang="ru-RU" sz="2400" dirty="0">
                <a:latin typeface="Bookman Old Style" panose="02050604050505020204" pitchFamily="18" charset="0"/>
              </a:rPr>
              <a:t> — обновление </a:t>
            </a:r>
            <a:r>
              <a:rPr lang="ru-RU" sz="2400" dirty="0" smtClean="0">
                <a:latin typeface="Bookman Old Style" panose="02050604050505020204" pitchFamily="18" charset="0"/>
              </a:rPr>
              <a:t>ресурса</a:t>
            </a:r>
          </a:p>
          <a:p>
            <a:pPr algn="just">
              <a:lnSpc>
                <a:spcPct val="150000"/>
              </a:lnSpc>
            </a:pPr>
            <a:r>
              <a:rPr lang="en-US" sz="2400" b="1" dirty="0" smtClean="0">
                <a:latin typeface="Bookman Old Style" panose="02050604050505020204" pitchFamily="18" charset="0"/>
              </a:rPr>
              <a:t>PATCH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>
                <a:latin typeface="Bookman Old Style" panose="02050604050505020204" pitchFamily="18" charset="0"/>
              </a:rPr>
              <a:t>— </a:t>
            </a:r>
            <a:r>
              <a:rPr lang="ru-RU" sz="2400" dirty="0" smtClean="0">
                <a:latin typeface="Bookman Old Style" panose="02050604050505020204" pitchFamily="18" charset="0"/>
              </a:rPr>
              <a:t>обновление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фрагмента ресурса</a:t>
            </a:r>
            <a:endParaRPr lang="ru-RU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DELETE</a:t>
            </a:r>
            <a:r>
              <a:rPr lang="ru-RU" sz="2400" dirty="0">
                <a:latin typeface="Bookman Old Style" panose="02050604050505020204" pitchFamily="18" charset="0"/>
              </a:rPr>
              <a:t> — удаление ресурса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8372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27701" y="828893"/>
            <a:ext cx="11736598" cy="5569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REST</a:t>
            </a:r>
            <a:r>
              <a:rPr lang="ru-RU" sz="2400" dirty="0">
                <a:latin typeface="Bookman Old Style" panose="02050604050505020204" pitchFamily="18" charset="0"/>
              </a:rPr>
              <a:t> (</a:t>
            </a:r>
            <a:r>
              <a:rPr lang="ru-RU" sz="2400" dirty="0" smtClean="0">
                <a:latin typeface="Bookman Old Style" panose="02050604050505020204" pitchFamily="18" charset="0"/>
              </a:rPr>
              <a:t>R</a:t>
            </a:r>
            <a:r>
              <a:rPr lang="en-US" sz="2400" dirty="0" smtClean="0">
                <a:latin typeface="Bookman Old Style" panose="02050604050505020204" pitchFamily="18" charset="0"/>
              </a:rPr>
              <a:t>e</a:t>
            </a:r>
            <a:r>
              <a:rPr lang="ru-RU" sz="2400" dirty="0" err="1" smtClean="0">
                <a:latin typeface="Bookman Old Style" panose="02050604050505020204" pitchFamily="18" charset="0"/>
              </a:rPr>
              <a:t>presentational</a:t>
            </a:r>
            <a:r>
              <a:rPr lang="ru-RU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err="1">
                <a:latin typeface="Bookman Old Style" panose="02050604050505020204" pitchFamily="18" charset="0"/>
              </a:rPr>
              <a:t>State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ru-RU" sz="2400" dirty="0" err="1">
                <a:latin typeface="Bookman Old Style" panose="02050604050505020204" pitchFamily="18" charset="0"/>
              </a:rPr>
              <a:t>Transfer</a:t>
            </a:r>
            <a:r>
              <a:rPr lang="ru-RU" sz="2400" dirty="0">
                <a:latin typeface="Bookman Old Style" panose="02050604050505020204" pitchFamily="18" charset="0"/>
              </a:rPr>
              <a:t>) — это термин был введен в 2000-м году Роем Филдингом (</a:t>
            </a:r>
            <a:r>
              <a:rPr lang="ru-RU" sz="2400" dirty="0" err="1">
                <a:latin typeface="Bookman Old Style" panose="02050604050505020204" pitchFamily="18" charset="0"/>
              </a:rPr>
              <a:t>Roy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ru-RU" sz="2400" dirty="0" err="1">
                <a:latin typeface="Bookman Old Style" panose="02050604050505020204" pitchFamily="18" charset="0"/>
              </a:rPr>
              <a:t>Fielding</a:t>
            </a:r>
            <a:r>
              <a:rPr lang="ru-RU" sz="2400" dirty="0">
                <a:latin typeface="Bookman Old Style" panose="02050604050505020204" pitchFamily="18" charset="0"/>
              </a:rPr>
              <a:t>) — одним из разработчиков протокола HTTP — в качестве названия группы принципов построения веб-приложений. 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Вообще </a:t>
            </a:r>
            <a:r>
              <a:rPr lang="ru-RU" sz="2400" dirty="0">
                <a:latin typeface="Bookman Old Style" panose="02050604050505020204" pitchFamily="18" charset="0"/>
              </a:rPr>
              <a:t>REST охватывает более широкую область, нежели HTTP — его можно применять и в других сетях с другими протоколами. 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REST </a:t>
            </a:r>
            <a:r>
              <a:rPr lang="ru-RU" sz="2400" dirty="0">
                <a:latin typeface="Bookman Old Style" panose="02050604050505020204" pitchFamily="18" charset="0"/>
              </a:rPr>
              <a:t>описывает принципы взаимодействия клиента и сервера, основанные на понятиях «ресурса» и «глагола» (можно понимать их как подлежащее и сказуемое). В случае HTTP ресурс определяется своим URI, а глагол — это HTTP-метод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  <p:sp>
        <p:nvSpPr>
          <p:cNvPr id="4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REST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6056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52202" y="204779"/>
            <a:ext cx="11736598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REST </a:t>
            </a:r>
            <a:r>
              <a:rPr lang="ru-RU" sz="2400" dirty="0">
                <a:latin typeface="Bookman Old Style" panose="02050604050505020204" pitchFamily="18" charset="0"/>
              </a:rPr>
              <a:t>предлагает отказаться от использования одинаковых URI для разных ресурсов </a:t>
            </a:r>
            <a:r>
              <a:rPr lang="ru-RU" sz="2400" dirty="0" smtClean="0">
                <a:latin typeface="Bookman Old Style" panose="02050604050505020204" pitchFamily="18" charset="0"/>
              </a:rPr>
              <a:t>и </a:t>
            </a:r>
            <a:r>
              <a:rPr lang="ru-RU" sz="2400" dirty="0">
                <a:latin typeface="Bookman Old Style" panose="02050604050505020204" pitchFamily="18" charset="0"/>
              </a:rPr>
              <a:t>использовать разные HTTP-методы для разных действий. То есть веб-приложение, написанное с использованием REST подхода будет удалять ресурс при обращении к нему с HTTP-методом </a:t>
            </a:r>
            <a:r>
              <a:rPr lang="ru-RU" sz="2400" dirty="0" smtClean="0">
                <a:latin typeface="Bookman Old Style" panose="02050604050505020204" pitchFamily="18" charset="0"/>
              </a:rPr>
              <a:t>DELETE.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то </a:t>
            </a:r>
            <a:r>
              <a:rPr lang="ru-RU" sz="2400" dirty="0">
                <a:latin typeface="Bookman Old Style" panose="02050604050505020204" pitchFamily="18" charset="0"/>
              </a:rPr>
              <a:t>есть адреса двух разных статей </a:t>
            </a:r>
            <a:r>
              <a:rPr lang="ru-RU" sz="2400" dirty="0" smtClean="0">
                <a:latin typeface="Bookman Old Style" panose="02050604050505020204" pitchFamily="18" charset="0"/>
              </a:rPr>
              <a:t>вроде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/</a:t>
            </a:r>
            <a:r>
              <a:rPr lang="ru-RU" sz="2400" dirty="0" err="1" smtClean="0">
                <a:latin typeface="Bookman Old Style" panose="02050604050505020204" pitchFamily="18" charset="0"/>
              </a:rPr>
              <a:t>index.php?article_id</a:t>
            </a:r>
            <a:r>
              <a:rPr lang="ru-RU" sz="2400" dirty="0" smtClean="0">
                <a:latin typeface="Bookman Old Style" panose="02050604050505020204" pitchFamily="18" charset="0"/>
              </a:rPr>
              <a:t>=10 и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/</a:t>
            </a:r>
            <a:r>
              <a:rPr lang="ru-RU" sz="2400" dirty="0" err="1" smtClean="0">
                <a:latin typeface="Bookman Old Style" panose="02050604050505020204" pitchFamily="18" charset="0"/>
              </a:rPr>
              <a:t>index.php?article_id</a:t>
            </a:r>
            <a:r>
              <a:rPr lang="ru-RU" sz="2400" dirty="0" smtClean="0">
                <a:latin typeface="Bookman Old Style" panose="02050604050505020204" pitchFamily="18" charset="0"/>
              </a:rPr>
              <a:t>=20 </a:t>
            </a:r>
            <a:r>
              <a:rPr lang="ru-RU" sz="2400" dirty="0">
                <a:latin typeface="Bookman Old Style" panose="02050604050505020204" pitchFamily="18" charset="0"/>
              </a:rPr>
              <a:t>— это не </a:t>
            </a:r>
            <a:r>
              <a:rPr lang="ru-RU" sz="2400" dirty="0" smtClean="0">
                <a:latin typeface="Bookman Old Style" panose="02050604050505020204" pitchFamily="18" charset="0"/>
              </a:rPr>
              <a:t>REST-</a:t>
            </a:r>
            <a:r>
              <a:rPr lang="ru-RU" sz="2400" dirty="0" err="1" smtClean="0">
                <a:latin typeface="Bookman Old Style" panose="02050604050505020204" pitchFamily="18" charset="0"/>
              </a:rPr>
              <a:t>way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Согласно </a:t>
            </a:r>
            <a:r>
              <a:rPr lang="en-US" sz="2400" dirty="0" smtClean="0">
                <a:latin typeface="Bookman Old Style" panose="02050604050505020204" pitchFamily="18" charset="0"/>
              </a:rPr>
              <a:t>REST </a:t>
            </a:r>
            <a:r>
              <a:rPr lang="ru-RU" sz="2400" dirty="0" smtClean="0">
                <a:latin typeface="Bookman Old Style" panose="02050604050505020204" pitchFamily="18" charset="0"/>
              </a:rPr>
              <a:t>адреса будут следующие: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/</a:t>
            </a:r>
            <a:r>
              <a:rPr lang="ru-RU" sz="2400" dirty="0" err="1" smtClean="0">
                <a:latin typeface="Bookman Old Style" panose="02050604050505020204" pitchFamily="18" charset="0"/>
              </a:rPr>
              <a:t>index.php</a:t>
            </a:r>
            <a:r>
              <a:rPr lang="en-US" sz="2400" dirty="0" smtClean="0">
                <a:latin typeface="Bookman Old Style" panose="02050604050505020204" pitchFamily="18" charset="0"/>
              </a:rPr>
              <a:t>/</a:t>
            </a:r>
            <a:r>
              <a:rPr lang="ru-RU" sz="2400" dirty="0" err="1" smtClean="0">
                <a:latin typeface="Bookman Old Style" panose="02050604050505020204" pitchFamily="18" charset="0"/>
              </a:rPr>
              <a:t>article</a:t>
            </a:r>
            <a:r>
              <a:rPr lang="en-US" sz="2400" dirty="0" smtClean="0">
                <a:latin typeface="Bookman Old Style" panose="02050604050505020204" pitchFamily="18" charset="0"/>
              </a:rPr>
              <a:t>s/</a:t>
            </a:r>
            <a:r>
              <a:rPr lang="ru-RU" sz="2400" dirty="0" smtClean="0">
                <a:latin typeface="Bookman Old Style" panose="02050604050505020204" pitchFamily="18" charset="0"/>
              </a:rPr>
              <a:t>10 </a:t>
            </a:r>
            <a:r>
              <a:rPr lang="ru-RU" sz="2400" dirty="0">
                <a:latin typeface="Bookman Old Style" panose="02050604050505020204" pitchFamily="18" charset="0"/>
              </a:rPr>
              <a:t>и</a:t>
            </a:r>
            <a:r>
              <a:rPr lang="en-US" sz="2400" dirty="0">
                <a:latin typeface="Bookman Old Style" panose="02050604050505020204" pitchFamily="18" charset="0"/>
              </a:rPr>
              <a:t> </a:t>
            </a:r>
            <a:r>
              <a:rPr lang="ru-RU" sz="2400" dirty="0">
                <a:latin typeface="Bookman Old Style" panose="02050604050505020204" pitchFamily="18" charset="0"/>
              </a:rPr>
              <a:t>/</a:t>
            </a:r>
            <a:r>
              <a:rPr lang="ru-RU" sz="2400" dirty="0" err="1">
                <a:latin typeface="Bookman Old Style" panose="02050604050505020204" pitchFamily="18" charset="0"/>
              </a:rPr>
              <a:t>index.php</a:t>
            </a:r>
            <a:r>
              <a:rPr lang="en-US" sz="2400" dirty="0">
                <a:latin typeface="Bookman Old Style" panose="02050604050505020204" pitchFamily="18" charset="0"/>
              </a:rPr>
              <a:t>/</a:t>
            </a:r>
            <a:r>
              <a:rPr lang="ru-RU" sz="2400" dirty="0" err="1">
                <a:latin typeface="Bookman Old Style" panose="02050604050505020204" pitchFamily="18" charset="0"/>
              </a:rPr>
              <a:t>article</a:t>
            </a:r>
            <a:r>
              <a:rPr lang="en-US" sz="2400" dirty="0" smtClean="0">
                <a:latin typeface="Bookman Old Style" panose="02050604050505020204" pitchFamily="18" charset="0"/>
              </a:rPr>
              <a:t>s/2</a:t>
            </a:r>
            <a:r>
              <a:rPr lang="ru-RU" sz="2400" dirty="0" smtClean="0">
                <a:latin typeface="Bookman Old Style" panose="02050604050505020204" pitchFamily="18" charset="0"/>
              </a:rPr>
              <a:t>0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6368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65116" y="277351"/>
            <a:ext cx="11736598" cy="22456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REST </a:t>
            </a:r>
            <a:r>
              <a:rPr lang="ru-RU" sz="2400" dirty="0">
                <a:latin typeface="Bookman Old Style" panose="02050604050505020204" pitchFamily="18" charset="0"/>
              </a:rPr>
              <a:t>дает программистам возможность писать стандартизованные и чуть более красивые веб-приложения, чем раньше. Используя REST, URI для добавления нового юзера будет не /</a:t>
            </a:r>
            <a:r>
              <a:rPr lang="ru-RU" sz="2400" dirty="0" err="1">
                <a:latin typeface="Bookman Old Style" panose="02050604050505020204" pitchFamily="18" charset="0"/>
              </a:rPr>
              <a:t>user.php?action</a:t>
            </a:r>
            <a:r>
              <a:rPr lang="ru-RU" sz="2400" dirty="0">
                <a:latin typeface="Bookman Old Style" panose="02050604050505020204" pitchFamily="18" charset="0"/>
              </a:rPr>
              <a:t>=</a:t>
            </a:r>
            <a:r>
              <a:rPr lang="ru-RU" sz="2400" dirty="0" err="1">
                <a:latin typeface="Bookman Old Style" panose="02050604050505020204" pitchFamily="18" charset="0"/>
              </a:rPr>
              <a:t>create</a:t>
            </a:r>
            <a:r>
              <a:rPr lang="ru-RU" sz="2400" dirty="0">
                <a:latin typeface="Bookman Old Style" panose="02050604050505020204" pitchFamily="18" charset="0"/>
              </a:rPr>
              <a:t> (метод GET/POST), а просто /</a:t>
            </a:r>
            <a:r>
              <a:rPr lang="ru-RU" sz="2400" dirty="0" err="1">
                <a:latin typeface="Bookman Old Style" panose="02050604050505020204" pitchFamily="18" charset="0"/>
              </a:rPr>
              <a:t>user.php</a:t>
            </a:r>
            <a:r>
              <a:rPr lang="ru-RU" sz="2400" dirty="0">
                <a:latin typeface="Bookman Old Style" panose="02050604050505020204" pitchFamily="18" charset="0"/>
              </a:rPr>
              <a:t> (метод строго POST</a:t>
            </a:r>
            <a:r>
              <a:rPr lang="ru-RU" sz="2400" dirty="0" smtClean="0">
                <a:latin typeface="Bookman Old Style" panose="02050604050505020204" pitchFamily="18" charset="0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84733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65116" y="277351"/>
            <a:ext cx="11736598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Принципы REST API</a:t>
            </a: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У </a:t>
            </a:r>
            <a:r>
              <a:rPr lang="ru-RU" sz="2400" dirty="0" err="1">
                <a:latin typeface="Bookman Old Style" panose="02050604050505020204" pitchFamily="18" charset="0"/>
              </a:rPr>
              <a:t>RESTful</a:t>
            </a:r>
            <a:r>
              <a:rPr lang="ru-RU" sz="2400" dirty="0">
                <a:latin typeface="Bookman Old Style" panose="02050604050505020204" pitchFamily="18" charset="0"/>
              </a:rPr>
              <a:t> есть 7 принципов написания кода интерфейсов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b="1" dirty="0">
                <a:solidFill>
                  <a:srgbClr val="181818"/>
                </a:solidFill>
                <a:latin typeface="Bookman Old Style" panose="02050604050505020204" pitchFamily="18" charset="0"/>
              </a:rPr>
              <a:t>Отделение клиента от сервера (</a:t>
            </a:r>
            <a:r>
              <a:rPr lang="ru-RU" sz="2400" b="1" dirty="0" err="1">
                <a:solidFill>
                  <a:srgbClr val="181818"/>
                </a:solidFill>
                <a:latin typeface="Bookman Old Style" panose="02050604050505020204" pitchFamily="18" charset="0"/>
              </a:rPr>
              <a:t>Client-Server</a:t>
            </a:r>
            <a:r>
              <a:rPr lang="ru-RU" sz="2400" b="1" dirty="0">
                <a:solidFill>
                  <a:srgbClr val="181818"/>
                </a:solidFill>
                <a:latin typeface="Bookman Old Style" panose="02050604050505020204" pitchFamily="18" charset="0"/>
              </a:rPr>
              <a:t>). </a:t>
            </a:r>
            <a:r>
              <a:rPr lang="ru-RU" sz="2400" dirty="0">
                <a:solidFill>
                  <a:srgbClr val="181818"/>
                </a:solidFill>
                <a:latin typeface="Bookman Old Style" panose="02050604050505020204" pitchFamily="18" charset="0"/>
              </a:rPr>
              <a:t>Клиент — это пользовательский интерфейс сайта или приложения, например, поисковая строка </a:t>
            </a:r>
            <a:r>
              <a:rPr lang="ru-RU" sz="2400" dirty="0" err="1">
                <a:solidFill>
                  <a:srgbClr val="181818"/>
                </a:solidFill>
                <a:latin typeface="Bookman Old Style" panose="02050604050505020204" pitchFamily="18" charset="0"/>
              </a:rPr>
              <a:t>видеохостинга</a:t>
            </a:r>
            <a:r>
              <a:rPr lang="ru-RU" sz="2400" dirty="0">
                <a:solidFill>
                  <a:srgbClr val="181818"/>
                </a:solidFill>
                <a:latin typeface="Bookman Old Style" panose="02050604050505020204" pitchFamily="18" charset="0"/>
              </a:rPr>
              <a:t>. В REST API код запросов остается на стороне клиента, а код для доступа к данным — на стороне сервера. Это упрощает организацию API, позволяет легко переносить пользовательский интерфейс на другую платформу и дает возможность лучше масштабировать серверное хранение данных.</a:t>
            </a:r>
            <a:endParaRPr lang="ru-RU" sz="2400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5333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65116" y="277351"/>
            <a:ext cx="1173659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>
                <a:solidFill>
                  <a:srgbClr val="181818"/>
                </a:solidFill>
                <a:latin typeface="Bookman Old Style" panose="02050604050505020204" pitchFamily="18" charset="0"/>
              </a:rPr>
              <a:t>Отсутствие записи состояния клиента (</a:t>
            </a:r>
            <a:r>
              <a:rPr lang="ru-RU" sz="2400" b="1" dirty="0" err="1">
                <a:solidFill>
                  <a:srgbClr val="181818"/>
                </a:solidFill>
                <a:latin typeface="Bookman Old Style" panose="02050604050505020204" pitchFamily="18" charset="0"/>
              </a:rPr>
              <a:t>Stateless</a:t>
            </a:r>
            <a:r>
              <a:rPr lang="ru-RU" sz="2400" b="1" dirty="0">
                <a:solidFill>
                  <a:srgbClr val="181818"/>
                </a:solidFill>
                <a:latin typeface="Bookman Old Style" panose="02050604050505020204" pitchFamily="18" charset="0"/>
              </a:rPr>
              <a:t>). </a:t>
            </a:r>
            <a:r>
              <a:rPr lang="ru-RU" sz="2400" dirty="0">
                <a:solidFill>
                  <a:srgbClr val="181818"/>
                </a:solidFill>
                <a:latin typeface="Bookman Old Style" panose="02050604050505020204" pitchFamily="18" charset="0"/>
              </a:rPr>
              <a:t>Сервер не должен хранить информацию о состоянии (проведенных операций) клиента. Каждый запрос от клиента должен содержать только ту информацию, которая нужна для получения данных от сервера</a:t>
            </a:r>
            <a:r>
              <a:rPr lang="ru-RU" sz="2400" dirty="0" smtClean="0">
                <a:solidFill>
                  <a:srgbClr val="181818"/>
                </a:solidFill>
                <a:latin typeface="Bookman Old Style" panose="02050604050505020204" pitchFamily="18" charset="0"/>
              </a:rPr>
              <a:t>.</a:t>
            </a:r>
            <a:endParaRPr lang="en-US" sz="2400" dirty="0">
              <a:solidFill>
                <a:srgbClr val="181818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b="1" dirty="0" err="1">
                <a:solidFill>
                  <a:srgbClr val="181818"/>
                </a:solidFill>
                <a:latin typeface="Bookman Old Style" panose="02050604050505020204" pitchFamily="18" charset="0"/>
              </a:rPr>
              <a:t>Кэшируемость</a:t>
            </a:r>
            <a:r>
              <a:rPr lang="ru-RU" sz="2400" b="1" dirty="0">
                <a:solidFill>
                  <a:srgbClr val="181818"/>
                </a:solidFill>
                <a:latin typeface="Bookman Old Style" panose="02050604050505020204" pitchFamily="18" charset="0"/>
              </a:rPr>
              <a:t> (</a:t>
            </a:r>
            <a:r>
              <a:rPr lang="ru-RU" sz="2400" b="1" dirty="0" err="1">
                <a:solidFill>
                  <a:srgbClr val="181818"/>
                </a:solidFill>
                <a:latin typeface="Bookman Old Style" panose="02050604050505020204" pitchFamily="18" charset="0"/>
              </a:rPr>
              <a:t>Casheable</a:t>
            </a:r>
            <a:r>
              <a:rPr lang="ru-RU" sz="2400" b="1" dirty="0">
                <a:solidFill>
                  <a:srgbClr val="181818"/>
                </a:solidFill>
                <a:latin typeface="Bookman Old Style" panose="02050604050505020204" pitchFamily="18" charset="0"/>
              </a:rPr>
              <a:t>). </a:t>
            </a:r>
            <a:r>
              <a:rPr lang="ru-RU" sz="2400" dirty="0">
                <a:solidFill>
                  <a:srgbClr val="181818"/>
                </a:solidFill>
                <a:latin typeface="Bookman Old Style" panose="02050604050505020204" pitchFamily="18" charset="0"/>
              </a:rPr>
              <a:t>В данных запроса должно быть указано, нужно ли делать кэширование данных в </a:t>
            </a:r>
            <a:r>
              <a:rPr lang="ru-RU" sz="2400" dirty="0" err="1">
                <a:solidFill>
                  <a:srgbClr val="181818"/>
                </a:solidFill>
                <a:latin typeface="Bookman Old Style" panose="02050604050505020204" pitchFamily="18" charset="0"/>
              </a:rPr>
              <a:t>Rest</a:t>
            </a:r>
            <a:r>
              <a:rPr lang="ru-RU" sz="2400" dirty="0">
                <a:solidFill>
                  <a:srgbClr val="181818"/>
                </a:solidFill>
                <a:latin typeface="Bookman Old Style" panose="02050604050505020204" pitchFamily="18" charset="0"/>
              </a:rPr>
              <a:t> API (сохранять в специальном буфере для частых запросов). Если такое указание есть, клиент получит право обращаться к этому буферу при необходимости.</a:t>
            </a:r>
            <a:endParaRPr lang="ru-RU" sz="2400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7657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50486" y="117693"/>
            <a:ext cx="11736598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>
                <a:solidFill>
                  <a:srgbClr val="181818"/>
                </a:solidFill>
                <a:latin typeface="Bookman Old Style" panose="02050604050505020204" pitchFamily="18" charset="0"/>
              </a:rPr>
              <a:t>Единообразие интерфейса </a:t>
            </a:r>
            <a:r>
              <a:rPr lang="ru-RU" sz="2400" b="1" dirty="0" err="1">
                <a:solidFill>
                  <a:srgbClr val="181818"/>
                </a:solidFill>
                <a:latin typeface="Bookman Old Style" panose="02050604050505020204" pitchFamily="18" charset="0"/>
              </a:rPr>
              <a:t>Rest</a:t>
            </a:r>
            <a:r>
              <a:rPr lang="ru-RU" sz="2400" b="1" dirty="0">
                <a:solidFill>
                  <a:srgbClr val="181818"/>
                </a:solidFill>
                <a:latin typeface="Bookman Old Style" panose="02050604050505020204" pitchFamily="18" charset="0"/>
              </a:rPr>
              <a:t> (</a:t>
            </a:r>
            <a:r>
              <a:rPr lang="ru-RU" sz="2400" b="1" dirty="0" err="1">
                <a:solidFill>
                  <a:srgbClr val="181818"/>
                </a:solidFill>
                <a:latin typeface="Bookman Old Style" panose="02050604050505020204" pitchFamily="18" charset="0"/>
              </a:rPr>
              <a:t>Uniform</a:t>
            </a:r>
            <a:r>
              <a:rPr lang="ru-RU" sz="2400" b="1" dirty="0">
                <a:solidFill>
                  <a:srgbClr val="181818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b="1" dirty="0" err="1">
                <a:solidFill>
                  <a:srgbClr val="181818"/>
                </a:solidFill>
                <a:latin typeface="Bookman Old Style" panose="02050604050505020204" pitchFamily="18" charset="0"/>
              </a:rPr>
              <a:t>Interface</a:t>
            </a:r>
            <a:r>
              <a:rPr lang="ru-RU" sz="2400" b="1" dirty="0">
                <a:solidFill>
                  <a:srgbClr val="181818"/>
                </a:solidFill>
                <a:latin typeface="Bookman Old Style" panose="02050604050505020204" pitchFamily="18" charset="0"/>
              </a:rPr>
              <a:t>).</a:t>
            </a:r>
            <a:r>
              <a:rPr lang="ru-RU" sz="2400" dirty="0">
                <a:solidFill>
                  <a:srgbClr val="181818"/>
                </a:solidFill>
                <a:latin typeface="Bookman Old Style" panose="02050604050505020204" pitchFamily="18" charset="0"/>
              </a:rPr>
              <a:t> Все данные должны запрашиваться через один URL-адрес стандартными протоколами, например, HTTP. Это упрощает архитектуру сайта или приложения и делает взаимодействие с сервером понятнее</a:t>
            </a:r>
            <a:r>
              <a:rPr lang="ru-RU" sz="2400" dirty="0" smtClean="0">
                <a:solidFill>
                  <a:srgbClr val="181818"/>
                </a:solidFill>
                <a:latin typeface="Bookman Old Style" panose="02050604050505020204" pitchFamily="18" charset="0"/>
              </a:rPr>
              <a:t>.</a:t>
            </a:r>
            <a:endParaRPr lang="en-US" sz="2400" dirty="0" smtClean="0">
              <a:solidFill>
                <a:srgbClr val="181818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b="1" dirty="0" err="1">
                <a:solidFill>
                  <a:srgbClr val="181818"/>
                </a:solidFill>
                <a:latin typeface="Bookman Old Style" panose="02050604050505020204" pitchFamily="18" charset="0"/>
              </a:rPr>
              <a:t>Многоуровневость</a:t>
            </a:r>
            <a:r>
              <a:rPr lang="ru-RU" sz="2400" b="1" dirty="0">
                <a:solidFill>
                  <a:srgbClr val="181818"/>
                </a:solidFill>
                <a:latin typeface="Bookman Old Style" panose="02050604050505020204" pitchFamily="18" charset="0"/>
              </a:rPr>
              <a:t> системы (</a:t>
            </a:r>
            <a:r>
              <a:rPr lang="ru-RU" sz="2400" b="1" dirty="0" err="1">
                <a:solidFill>
                  <a:srgbClr val="181818"/>
                </a:solidFill>
                <a:latin typeface="Bookman Old Style" panose="02050604050505020204" pitchFamily="18" charset="0"/>
              </a:rPr>
              <a:t>Layered</a:t>
            </a:r>
            <a:r>
              <a:rPr lang="ru-RU" sz="2400" b="1" dirty="0">
                <a:solidFill>
                  <a:srgbClr val="181818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b="1" dirty="0" err="1">
                <a:solidFill>
                  <a:srgbClr val="181818"/>
                </a:solidFill>
                <a:latin typeface="Bookman Old Style" panose="02050604050505020204" pitchFamily="18" charset="0"/>
              </a:rPr>
              <a:t>System</a:t>
            </a:r>
            <a:r>
              <a:rPr lang="ru-RU" sz="2400" b="1" dirty="0">
                <a:solidFill>
                  <a:srgbClr val="181818"/>
                </a:solidFill>
                <a:latin typeface="Bookman Old Style" panose="02050604050505020204" pitchFamily="18" charset="0"/>
              </a:rPr>
              <a:t>). </a:t>
            </a:r>
            <a:r>
              <a:rPr lang="ru-RU" sz="2400" dirty="0">
                <a:solidFill>
                  <a:srgbClr val="181818"/>
                </a:solidFill>
                <a:latin typeface="Bookman Old Style" panose="02050604050505020204" pitchFamily="18" charset="0"/>
              </a:rPr>
              <a:t>В </a:t>
            </a:r>
            <a:r>
              <a:rPr lang="ru-RU" sz="2400" dirty="0" err="1">
                <a:solidFill>
                  <a:srgbClr val="181818"/>
                </a:solidFill>
                <a:latin typeface="Bookman Old Style" panose="02050604050505020204" pitchFamily="18" charset="0"/>
              </a:rPr>
              <a:t>RESTful</a:t>
            </a:r>
            <a:r>
              <a:rPr lang="ru-RU" sz="2400" dirty="0">
                <a:solidFill>
                  <a:srgbClr val="181818"/>
                </a:solidFill>
                <a:latin typeface="Bookman Old Style" panose="02050604050505020204" pitchFamily="18" charset="0"/>
              </a:rPr>
              <a:t> сервера могут располагаться на разных уровнях, при этом каждый сервер взаимодействует только с ближайшими уровнями и не связан запросами с другими.</a:t>
            </a:r>
          </a:p>
          <a:p>
            <a:pPr algn="just">
              <a:lnSpc>
                <a:spcPct val="150000"/>
              </a:lnSpc>
            </a:pPr>
            <a:r>
              <a:rPr lang="ru-RU" sz="2400" b="1" dirty="0">
                <a:solidFill>
                  <a:srgbClr val="181818"/>
                </a:solidFill>
                <a:latin typeface="Bookman Old Style" panose="02050604050505020204" pitchFamily="18" charset="0"/>
              </a:rPr>
              <a:t>Предоставление кода по запросу (</a:t>
            </a:r>
            <a:r>
              <a:rPr lang="ru-RU" sz="2400" b="1" dirty="0" err="1">
                <a:solidFill>
                  <a:srgbClr val="181818"/>
                </a:solidFill>
                <a:latin typeface="Bookman Old Style" panose="02050604050505020204" pitchFamily="18" charset="0"/>
              </a:rPr>
              <a:t>Code</a:t>
            </a:r>
            <a:r>
              <a:rPr lang="ru-RU" sz="2400" b="1" dirty="0">
                <a:solidFill>
                  <a:srgbClr val="181818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b="1" dirty="0" err="1">
                <a:solidFill>
                  <a:srgbClr val="181818"/>
                </a:solidFill>
                <a:latin typeface="Bookman Old Style" panose="02050604050505020204" pitchFamily="18" charset="0"/>
              </a:rPr>
              <a:t>on</a:t>
            </a:r>
            <a:r>
              <a:rPr lang="ru-RU" sz="2400" b="1" dirty="0">
                <a:solidFill>
                  <a:srgbClr val="181818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b="1" dirty="0" err="1">
                <a:solidFill>
                  <a:srgbClr val="181818"/>
                </a:solidFill>
                <a:latin typeface="Bookman Old Style" panose="02050604050505020204" pitchFamily="18" charset="0"/>
              </a:rPr>
              <a:t>Demand</a:t>
            </a:r>
            <a:r>
              <a:rPr lang="ru-RU" sz="2400" b="1" dirty="0">
                <a:solidFill>
                  <a:srgbClr val="181818"/>
                </a:solidFill>
                <a:latin typeface="Bookman Old Style" panose="02050604050505020204" pitchFamily="18" charset="0"/>
              </a:rPr>
              <a:t>). </a:t>
            </a:r>
            <a:r>
              <a:rPr lang="ru-RU" sz="2400" dirty="0">
                <a:solidFill>
                  <a:srgbClr val="181818"/>
                </a:solidFill>
                <a:latin typeface="Bookman Old Style" panose="02050604050505020204" pitchFamily="18" charset="0"/>
              </a:rPr>
              <a:t>Серверы могут отправлять клиенту код по требованию (например, скрипт для запуска видео). Так общий код приложения или сайта становится сложнее только при необходимости</a:t>
            </a:r>
            <a:r>
              <a:rPr lang="ru-RU" sz="2400" dirty="0" smtClean="0">
                <a:solidFill>
                  <a:srgbClr val="181818"/>
                </a:solidFill>
                <a:latin typeface="Bookman Old Style" panose="02050604050505020204" pitchFamily="18" charset="0"/>
              </a:rPr>
              <a:t>.</a:t>
            </a:r>
            <a:endParaRPr lang="ru-RU" sz="2400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2932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508930" y="299296"/>
            <a:ext cx="117365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Доп. материал </a:t>
            </a:r>
            <a:r>
              <a:rPr lang="en-US" sz="2400" dirty="0" smtClean="0">
                <a:latin typeface="Bookman Old Style" panose="02050604050505020204" pitchFamily="18" charset="0"/>
              </a:rPr>
              <a:t>REST</a:t>
            </a:r>
            <a:r>
              <a:rPr lang="ru-RU" sz="2400" dirty="0" smtClean="0">
                <a:latin typeface="Bookman Old Style" panose="02050604050505020204" pitchFamily="18" charset="0"/>
              </a:rPr>
              <a:t>: </a:t>
            </a:r>
            <a:r>
              <a:rPr lang="en-US" sz="2400" dirty="0">
                <a:latin typeface="Bookman Old Style" panose="02050604050505020204" pitchFamily="18" charset="0"/>
                <a:hlinkClick r:id="rId3"/>
              </a:rPr>
              <a:t>https://habr.com/ru/articles/590679</a:t>
            </a:r>
            <a:r>
              <a:rPr lang="en-US" sz="2400" dirty="0" smtClean="0">
                <a:latin typeface="Bookman Old Style" panose="02050604050505020204" pitchFamily="18" charset="0"/>
                <a:hlinkClick r:id="rId3"/>
              </a:rPr>
              <a:t>/</a:t>
            </a:r>
            <a:r>
              <a:rPr lang="ru-RU" sz="2400" dirty="0" smtClean="0">
                <a:latin typeface="Bookman Old Style" panose="020506040505050202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32262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27701" y="828893"/>
            <a:ext cx="1173659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Это </a:t>
            </a:r>
            <a:r>
              <a:rPr lang="ru-RU" sz="2400" dirty="0">
                <a:latin typeface="Bookman Old Style" panose="02050604050505020204" pitchFamily="18" charset="0"/>
              </a:rPr>
              <a:t>трёхзначное число в ответе, которое характеризуют статус его обработки. Первая цифра обозначает код класса. Всего их пять. Расскажем немного подробнее о каждом и распространённых кодах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b="1" dirty="0" smtClean="0">
                <a:latin typeface="Bookman Old Style" panose="02050604050505020204" pitchFamily="18" charset="0"/>
              </a:rPr>
              <a:t>1xx – </a:t>
            </a:r>
            <a:r>
              <a:rPr lang="ru-RU" sz="2400" b="1" dirty="0" err="1" smtClean="0">
                <a:latin typeface="Bookman Old Style" panose="02050604050505020204" pitchFamily="18" charset="0"/>
              </a:rPr>
              <a:t>Informational</a:t>
            </a:r>
            <a:r>
              <a:rPr lang="ru-RU" sz="2400" b="1" dirty="0">
                <a:latin typeface="Bookman Old Style" panose="02050604050505020204" pitchFamily="18" charset="0"/>
              </a:rPr>
              <a:t>. </a:t>
            </a:r>
            <a:r>
              <a:rPr lang="ru-RU" sz="2400" dirty="0">
                <a:latin typeface="Bookman Old Style" panose="02050604050505020204" pitchFamily="18" charset="0"/>
              </a:rPr>
              <a:t>С помощью этих кодов состояния описывается сам процесс передачи информации. Как пример, сервер успешно принял запрос, но пока что ещё обрабатывает его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b="1" dirty="0">
                <a:latin typeface="Bookman Old Style" panose="02050604050505020204" pitchFamily="18" charset="0"/>
              </a:rPr>
              <a:t>2xx – </a:t>
            </a:r>
            <a:r>
              <a:rPr lang="ru-RU" sz="2400" b="1" dirty="0" err="1">
                <a:latin typeface="Bookman Old Style" panose="02050604050505020204" pitchFamily="18" charset="0"/>
              </a:rPr>
              <a:t>Success</a:t>
            </a:r>
            <a:r>
              <a:rPr lang="ru-RU" sz="2400" b="1" dirty="0">
                <a:latin typeface="Bookman Old Style" panose="02050604050505020204" pitchFamily="18" charset="0"/>
              </a:rPr>
              <a:t>. </a:t>
            </a:r>
            <a:r>
              <a:rPr lang="ru-RU" sz="2400" dirty="0">
                <a:latin typeface="Bookman Old Style" panose="02050604050505020204" pitchFamily="18" charset="0"/>
              </a:rPr>
              <a:t>Этот класс кодов используется для того, чтобы проинформировать клиента об успешности его запроса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  <p:sp>
        <p:nvSpPr>
          <p:cNvPr id="4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Статус коды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4706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98672" y="132208"/>
            <a:ext cx="11736598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 smtClean="0">
                <a:latin typeface="Bookman Old Style" panose="02050604050505020204" pitchFamily="18" charset="0"/>
              </a:rPr>
              <a:t>3xx </a:t>
            </a:r>
            <a:r>
              <a:rPr lang="en-US" sz="2400" b="1" dirty="0">
                <a:latin typeface="Bookman Old Style" panose="02050604050505020204" pitchFamily="18" charset="0"/>
              </a:rPr>
              <a:t>– </a:t>
            </a:r>
            <a:r>
              <a:rPr lang="ru-RU" sz="2400" dirty="0" err="1" smtClean="0">
                <a:latin typeface="Bookman Old Style" panose="02050604050505020204" pitchFamily="18" charset="0"/>
              </a:rPr>
              <a:t>Redirection</a:t>
            </a:r>
            <a:r>
              <a:rPr lang="ru-RU" sz="2400" dirty="0">
                <a:latin typeface="Bookman Old Style" panose="02050604050505020204" pitchFamily="18" charset="0"/>
              </a:rPr>
              <a:t>. Такой класс кодов состояния используется в тех случаях, когда для выполнения операции нужно изменить запрос. Чаще всего это связано с неправильным URI ресурса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b="1" dirty="0" smtClean="0">
                <a:latin typeface="Bookman Old Style" panose="02050604050505020204" pitchFamily="18" charset="0"/>
              </a:rPr>
              <a:t>4xx </a:t>
            </a:r>
            <a:r>
              <a:rPr lang="en-US" sz="2400" b="1" dirty="0">
                <a:latin typeface="Bookman Old Style" panose="02050604050505020204" pitchFamily="18" charset="0"/>
              </a:rPr>
              <a:t>– </a:t>
            </a:r>
            <a:r>
              <a:rPr lang="ru-RU" sz="2400" b="1" dirty="0" err="1" smtClean="0">
                <a:latin typeface="Bookman Old Style" panose="02050604050505020204" pitchFamily="18" charset="0"/>
              </a:rPr>
              <a:t>Client</a:t>
            </a:r>
            <a:r>
              <a:rPr lang="ru-RU" sz="2400" b="1" dirty="0" smtClean="0">
                <a:latin typeface="Bookman Old Style" panose="02050604050505020204" pitchFamily="18" charset="0"/>
              </a:rPr>
              <a:t> </a:t>
            </a:r>
            <a:r>
              <a:rPr lang="ru-RU" sz="2400" b="1" dirty="0" err="1">
                <a:latin typeface="Bookman Old Style" panose="02050604050505020204" pitchFamily="18" charset="0"/>
              </a:rPr>
              <a:t>Error</a:t>
            </a:r>
            <a:r>
              <a:rPr lang="ru-RU" sz="2400" b="1" dirty="0">
                <a:latin typeface="Bookman Old Style" panose="02050604050505020204" pitchFamily="18" charset="0"/>
              </a:rPr>
              <a:t>. </a:t>
            </a:r>
            <a:r>
              <a:rPr lang="ru-RU" sz="2400" dirty="0">
                <a:latin typeface="Bookman Old Style" panose="02050604050505020204" pitchFamily="18" charset="0"/>
              </a:rPr>
              <a:t>Коды состояния, которые относятся к этому классу, используются в случаях, когда во время выполнения запроса произошла ошибка на стороне клиента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en-US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400 </a:t>
            </a:r>
            <a:r>
              <a:rPr lang="ru-RU" sz="2400" b="1" dirty="0" err="1">
                <a:latin typeface="Bookman Old Style" panose="02050604050505020204" pitchFamily="18" charset="0"/>
              </a:rPr>
              <a:t>Bad</a:t>
            </a:r>
            <a:r>
              <a:rPr lang="ru-RU" sz="2400" b="1" dirty="0">
                <a:latin typeface="Bookman Old Style" panose="02050604050505020204" pitchFamily="18" charset="0"/>
              </a:rPr>
              <a:t> </a:t>
            </a:r>
            <a:r>
              <a:rPr lang="ru-RU" sz="2400" b="1" dirty="0" err="1">
                <a:latin typeface="Bookman Old Style" panose="02050604050505020204" pitchFamily="18" charset="0"/>
              </a:rPr>
              <a:t>Request</a:t>
            </a:r>
            <a:r>
              <a:rPr lang="ru-RU" sz="2400" b="1" dirty="0">
                <a:latin typeface="Bookman Old Style" panose="02050604050505020204" pitchFamily="18" charset="0"/>
              </a:rPr>
              <a:t>. </a:t>
            </a:r>
            <a:r>
              <a:rPr lang="ru-RU" sz="2400" dirty="0">
                <a:latin typeface="Bookman Old Style" panose="02050604050505020204" pitchFamily="18" charset="0"/>
              </a:rPr>
              <a:t>Клиент составил своё HTTP-сообщение неправильно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ru-RU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403 </a:t>
            </a:r>
            <a:r>
              <a:rPr lang="ru-RU" sz="2400" b="1" dirty="0" err="1">
                <a:latin typeface="Bookman Old Style" panose="02050604050505020204" pitchFamily="18" charset="0"/>
              </a:rPr>
              <a:t>Access</a:t>
            </a:r>
            <a:r>
              <a:rPr lang="ru-RU" sz="2400" b="1" dirty="0">
                <a:latin typeface="Bookman Old Style" panose="02050604050505020204" pitchFamily="18" charset="0"/>
              </a:rPr>
              <a:t> </a:t>
            </a:r>
            <a:r>
              <a:rPr lang="ru-RU" sz="2400" b="1" dirty="0" err="1">
                <a:latin typeface="Bookman Old Style" panose="02050604050505020204" pitchFamily="18" charset="0"/>
              </a:rPr>
              <a:t>Forbidden</a:t>
            </a:r>
            <a:r>
              <a:rPr lang="ru-RU" sz="2400" b="1" dirty="0">
                <a:latin typeface="Bookman Old Style" panose="02050604050505020204" pitchFamily="18" charset="0"/>
              </a:rPr>
              <a:t>. </a:t>
            </a:r>
            <a:r>
              <a:rPr lang="ru-RU" sz="2400" dirty="0">
                <a:latin typeface="Bookman Old Style" panose="02050604050505020204" pitchFamily="18" charset="0"/>
              </a:rPr>
              <a:t>К ресурсу необходим другие права доступа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ru-RU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404 </a:t>
            </a:r>
            <a:r>
              <a:rPr lang="ru-RU" sz="2400" b="1" dirty="0" err="1">
                <a:latin typeface="Bookman Old Style" panose="02050604050505020204" pitchFamily="18" charset="0"/>
              </a:rPr>
              <a:t>Not</a:t>
            </a:r>
            <a:r>
              <a:rPr lang="ru-RU" sz="2400" b="1" dirty="0">
                <a:latin typeface="Bookman Old Style" panose="02050604050505020204" pitchFamily="18" charset="0"/>
              </a:rPr>
              <a:t> </a:t>
            </a:r>
            <a:r>
              <a:rPr lang="ru-RU" sz="2400" b="1" dirty="0" err="1">
                <a:latin typeface="Bookman Old Style" panose="02050604050505020204" pitchFamily="18" charset="0"/>
              </a:rPr>
              <a:t>Found</a:t>
            </a:r>
            <a:r>
              <a:rPr lang="ru-RU" sz="2400" b="1" dirty="0">
                <a:latin typeface="Bookman Old Style" panose="02050604050505020204" pitchFamily="18" charset="0"/>
              </a:rPr>
              <a:t>. </a:t>
            </a:r>
            <a:r>
              <a:rPr lang="ru-RU" sz="2400" dirty="0">
                <a:latin typeface="Bookman Old Style" panose="02050604050505020204" pitchFamily="18" charset="0"/>
              </a:rPr>
              <a:t>Такой код состояния встречается чаще всего и означает, что сервер принял запрос, но по указанному адресу ничего не обнаружил.</a:t>
            </a:r>
          </a:p>
        </p:txBody>
      </p:sp>
    </p:spTree>
    <p:extLst>
      <p:ext uri="{BB962C8B-B14F-4D97-AF65-F5344CB8AC3E}">
        <p14:creationId xmlns:p14="http://schemas.microsoft.com/office/powerpoint/2010/main" val="4132414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63347" y="0"/>
            <a:ext cx="11623854" cy="5842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Архитектура и модели разработки</a:t>
            </a:r>
            <a:endParaRPr lang="en-US" sz="2400" i="1" dirty="0">
              <a:latin typeface="Bookman Old Style" panose="02050604050505020204" pitchFamily="18" charset="0"/>
            </a:endParaRPr>
          </a:p>
        </p:txBody>
      </p:sp>
      <p:sp>
        <p:nvSpPr>
          <p:cNvPr id="4" name="AutoShape 6" descr="https://metanit.com/sharp/aspnet6/pics/1.14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584263"/>
            <a:ext cx="10807700" cy="6270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275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69643" y="0"/>
            <a:ext cx="11736598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 smtClean="0">
                <a:latin typeface="Bookman Old Style" panose="02050604050505020204" pitchFamily="18" charset="0"/>
              </a:rPr>
              <a:t>5xx – </a:t>
            </a:r>
            <a:r>
              <a:rPr lang="ru-RU" sz="2400" b="1" dirty="0" err="1" smtClean="0">
                <a:latin typeface="Bookman Old Style" panose="02050604050505020204" pitchFamily="18" charset="0"/>
              </a:rPr>
              <a:t>Server</a:t>
            </a:r>
            <a:r>
              <a:rPr lang="ru-RU" sz="2400" b="1" dirty="0" smtClean="0">
                <a:latin typeface="Bookman Old Style" panose="02050604050505020204" pitchFamily="18" charset="0"/>
              </a:rPr>
              <a:t> </a:t>
            </a:r>
            <a:r>
              <a:rPr lang="ru-RU" sz="2400" b="1" dirty="0" err="1">
                <a:latin typeface="Bookman Old Style" panose="02050604050505020204" pitchFamily="18" charset="0"/>
              </a:rPr>
              <a:t>Error</a:t>
            </a:r>
            <a:r>
              <a:rPr lang="ru-RU" sz="2400" b="1" dirty="0">
                <a:latin typeface="Bookman Old Style" panose="02050604050505020204" pitchFamily="18" charset="0"/>
              </a:rPr>
              <a:t>. </a:t>
            </a:r>
            <a:r>
              <a:rPr lang="ru-RU" sz="2400" dirty="0">
                <a:latin typeface="Bookman Old Style" panose="02050604050505020204" pitchFamily="18" charset="0"/>
              </a:rPr>
              <a:t>Это похожий класс кодов состояния, которые сигнализируют об ошибке. Однако в этот раз ошибка произошла на стороне сервера. Вот несколько вариантов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  <a:endParaRPr lang="ru-RU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500 </a:t>
            </a:r>
            <a:r>
              <a:rPr lang="ru-RU" sz="2400" b="1" dirty="0" err="1">
                <a:latin typeface="Bookman Old Style" panose="02050604050505020204" pitchFamily="18" charset="0"/>
              </a:rPr>
              <a:t>Internal</a:t>
            </a:r>
            <a:r>
              <a:rPr lang="ru-RU" sz="2400" b="1" dirty="0">
                <a:latin typeface="Bookman Old Style" panose="02050604050505020204" pitchFamily="18" charset="0"/>
              </a:rPr>
              <a:t> </a:t>
            </a:r>
            <a:r>
              <a:rPr lang="ru-RU" sz="2400" b="1" dirty="0" err="1">
                <a:latin typeface="Bookman Old Style" panose="02050604050505020204" pitchFamily="18" charset="0"/>
              </a:rPr>
              <a:t>Server</a:t>
            </a:r>
            <a:r>
              <a:rPr lang="ru-RU" sz="2400" b="1" dirty="0">
                <a:latin typeface="Bookman Old Style" panose="02050604050505020204" pitchFamily="18" charset="0"/>
              </a:rPr>
              <a:t> </a:t>
            </a:r>
            <a:r>
              <a:rPr lang="ru-RU" sz="2400" b="1" dirty="0" err="1">
                <a:latin typeface="Bookman Old Style" panose="02050604050505020204" pitchFamily="18" charset="0"/>
              </a:rPr>
              <a:t>Error</a:t>
            </a:r>
            <a:r>
              <a:rPr lang="ru-RU" sz="2400" b="1" dirty="0">
                <a:latin typeface="Bookman Old Style" panose="02050604050505020204" pitchFamily="18" charset="0"/>
              </a:rPr>
              <a:t>. </a:t>
            </a:r>
            <a:r>
              <a:rPr lang="ru-RU" sz="2400" dirty="0">
                <a:latin typeface="Bookman Old Style" panose="02050604050505020204" pitchFamily="18" charset="0"/>
              </a:rPr>
              <a:t>Сервер не смог обработать запрос из-за внутренней ошибки. Например, в </a:t>
            </a:r>
            <a:r>
              <a:rPr lang="ru-RU" sz="2400" dirty="0" smtClean="0">
                <a:latin typeface="Bookman Old Style" panose="02050604050505020204" pitchFamily="18" charset="0"/>
              </a:rPr>
              <a:t>коде </a:t>
            </a:r>
            <a:r>
              <a:rPr lang="ru-RU" sz="2400" dirty="0">
                <a:latin typeface="Bookman Old Style" panose="02050604050505020204" pitchFamily="18" charset="0"/>
              </a:rPr>
              <a:t>есть проблемы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ru-RU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502 </a:t>
            </a:r>
            <a:r>
              <a:rPr lang="ru-RU" sz="2400" b="1" dirty="0" err="1">
                <a:latin typeface="Bookman Old Style" panose="02050604050505020204" pitchFamily="18" charset="0"/>
              </a:rPr>
              <a:t>Bad</a:t>
            </a:r>
            <a:r>
              <a:rPr lang="ru-RU" sz="2400" b="1" dirty="0">
                <a:latin typeface="Bookman Old Style" panose="02050604050505020204" pitchFamily="18" charset="0"/>
              </a:rPr>
              <a:t> </a:t>
            </a:r>
            <a:r>
              <a:rPr lang="ru-RU" sz="2400" b="1" dirty="0" err="1">
                <a:latin typeface="Bookman Old Style" panose="02050604050505020204" pitchFamily="18" charset="0"/>
              </a:rPr>
              <a:t>Gateway</a:t>
            </a:r>
            <a:r>
              <a:rPr lang="ru-RU" sz="2400" b="1" dirty="0">
                <a:latin typeface="Bookman Old Style" panose="02050604050505020204" pitchFamily="18" charset="0"/>
              </a:rPr>
              <a:t> и 504 </a:t>
            </a:r>
            <a:r>
              <a:rPr lang="ru-RU" sz="2400" b="1" dirty="0" err="1">
                <a:latin typeface="Bookman Old Style" panose="02050604050505020204" pitchFamily="18" charset="0"/>
              </a:rPr>
              <a:t>Gateway</a:t>
            </a:r>
            <a:r>
              <a:rPr lang="ru-RU" sz="2400" b="1" dirty="0">
                <a:latin typeface="Bookman Old Style" panose="02050604050505020204" pitchFamily="18" charset="0"/>
              </a:rPr>
              <a:t> </a:t>
            </a:r>
            <a:r>
              <a:rPr lang="ru-RU" sz="2400" b="1" dirty="0" err="1">
                <a:latin typeface="Bookman Old Style" panose="02050604050505020204" pitchFamily="18" charset="0"/>
              </a:rPr>
              <a:t>Time</a:t>
            </a:r>
            <a:r>
              <a:rPr lang="ru-RU" sz="2400" b="1" dirty="0">
                <a:latin typeface="Bookman Old Style" panose="02050604050505020204" pitchFamily="18" charset="0"/>
              </a:rPr>
              <a:t> </a:t>
            </a:r>
            <a:r>
              <a:rPr lang="ru-RU" sz="2400" b="1" dirty="0" err="1">
                <a:latin typeface="Bookman Old Style" panose="02050604050505020204" pitchFamily="18" charset="0"/>
              </a:rPr>
              <a:t>Out</a:t>
            </a:r>
            <a:r>
              <a:rPr lang="ru-RU" sz="2400" b="1" dirty="0">
                <a:latin typeface="Bookman Old Style" panose="02050604050505020204" pitchFamily="18" charset="0"/>
              </a:rPr>
              <a:t>. </a:t>
            </a:r>
            <a:r>
              <a:rPr lang="ru-RU" sz="2400" dirty="0">
                <a:latin typeface="Bookman Old Style" panose="02050604050505020204" pitchFamily="18" charset="0"/>
              </a:rPr>
              <a:t>Иногда сервер выступает в роли промежуточного узла. Если следующий узел вернёт ошибку, сервер в ответе укажет код состояния 502. Если не ответит за отведённое время, то 504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ru-RU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503 </a:t>
            </a:r>
            <a:r>
              <a:rPr lang="ru-RU" sz="2400" b="1" dirty="0" err="1">
                <a:latin typeface="Bookman Old Style" panose="02050604050505020204" pitchFamily="18" charset="0"/>
              </a:rPr>
              <a:t>Service</a:t>
            </a:r>
            <a:r>
              <a:rPr lang="ru-RU" sz="2400" b="1" dirty="0">
                <a:latin typeface="Bookman Old Style" panose="02050604050505020204" pitchFamily="18" charset="0"/>
              </a:rPr>
              <a:t> </a:t>
            </a:r>
            <a:r>
              <a:rPr lang="ru-RU" sz="2400" b="1" dirty="0" err="1">
                <a:latin typeface="Bookman Old Style" panose="02050604050505020204" pitchFamily="18" charset="0"/>
              </a:rPr>
              <a:t>Unavailable</a:t>
            </a:r>
            <a:r>
              <a:rPr lang="ru-RU" sz="2400" b="1" dirty="0">
                <a:latin typeface="Bookman Old Style" panose="02050604050505020204" pitchFamily="18" charset="0"/>
              </a:rPr>
              <a:t>. </a:t>
            </a:r>
            <a:r>
              <a:rPr lang="ru-RU" sz="2400" dirty="0">
                <a:latin typeface="Bookman Old Style" panose="02050604050505020204" pitchFamily="18" charset="0"/>
              </a:rPr>
              <a:t>Такой код состояния означает, что сейчас на сервере технические неполадки и он не может обработать запрос.</a:t>
            </a:r>
          </a:p>
        </p:txBody>
      </p:sp>
    </p:spTree>
    <p:extLst>
      <p:ext uri="{BB962C8B-B14F-4D97-AF65-F5344CB8AC3E}">
        <p14:creationId xmlns:p14="http://schemas.microsoft.com/office/powerpoint/2010/main" val="3177040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27701" y="872070"/>
            <a:ext cx="1173659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Кроме </a:t>
            </a:r>
            <a:r>
              <a:rPr lang="ru-RU" sz="2400" b="1" dirty="0">
                <a:latin typeface="Bookman Old Style" panose="02050604050505020204" pitchFamily="18" charset="0"/>
              </a:rPr>
              <a:t>GET-запросов</a:t>
            </a:r>
            <a:r>
              <a:rPr lang="ru-RU" sz="2400" dirty="0">
                <a:latin typeface="Bookman Old Style" panose="02050604050505020204" pitchFamily="18" charset="0"/>
              </a:rPr>
              <a:t> также широко применяются </a:t>
            </a:r>
            <a:r>
              <a:rPr lang="ru-RU" sz="2400" b="1" dirty="0">
                <a:latin typeface="Bookman Old Style" panose="02050604050505020204" pitchFamily="18" charset="0"/>
              </a:rPr>
              <a:t>POST-запросы</a:t>
            </a:r>
            <a:r>
              <a:rPr lang="ru-RU" sz="2400" dirty="0">
                <a:latin typeface="Bookman Old Style" panose="02050604050505020204" pitchFamily="18" charset="0"/>
              </a:rPr>
              <a:t>. Как правило, такие запросы отправляются с помощью форм на веб-странице. Но основные принципы передачи данных будут теми же, что и в GET-запросах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Для передачи </a:t>
            </a:r>
            <a:r>
              <a:rPr lang="ru-RU" sz="2400" b="1" dirty="0">
                <a:latin typeface="Bookman Old Style" panose="02050604050505020204" pitchFamily="18" charset="0"/>
              </a:rPr>
              <a:t>POST-запросов</a:t>
            </a:r>
            <a:r>
              <a:rPr lang="ru-RU" sz="2400" dirty="0">
                <a:latin typeface="Bookman Old Style" panose="02050604050505020204" pitchFamily="18" charset="0"/>
              </a:rPr>
              <a:t> определим в следующий контроллер с двумя методами:</a:t>
            </a:r>
          </a:p>
        </p:txBody>
      </p:sp>
      <p:sp>
        <p:nvSpPr>
          <p:cNvPr id="4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Передача данных через формы в запросе POST</a:t>
            </a:r>
          </a:p>
        </p:txBody>
      </p:sp>
    </p:spTree>
    <p:extLst>
      <p:ext uri="{BB962C8B-B14F-4D97-AF65-F5344CB8AC3E}">
        <p14:creationId xmlns:p14="http://schemas.microsoft.com/office/powerpoint/2010/main" val="554541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69643" y="0"/>
            <a:ext cx="12022357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HomeController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: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Controller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[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HttpGet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Task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Index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content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@"&lt;form method='post'&gt;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                &lt;label&gt;Name:&lt;/label&gt;&lt;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br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 /&gt;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                &lt;input name='name' /&gt;&lt;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br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 /&gt;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                &lt;label&gt;Age:&lt;/label&gt;&lt;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br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 /&gt;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                &lt;input type='number' name='age' /&gt;&lt;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br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 /&gt;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                &lt;input type='submit' value='Send' /&gt;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            &lt;/form&gt;"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Response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ContentType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"text/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html;charset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=utf-8"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Response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WriteAsync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content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}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[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HttpPost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Index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age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=&gt;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$"{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}: {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age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}"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  <a:endParaRPr lang="en-US" sz="2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6596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13185" y="232228"/>
            <a:ext cx="11736598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Первый метод </a:t>
            </a:r>
            <a:r>
              <a:rPr lang="ru-RU" sz="2400" dirty="0" err="1">
                <a:latin typeface="Bookman Old Style" panose="02050604050505020204" pitchFamily="18" charset="0"/>
              </a:rPr>
              <a:t>Index</a:t>
            </a:r>
            <a:r>
              <a:rPr lang="ru-RU" sz="2400" dirty="0">
                <a:latin typeface="Bookman Old Style" panose="02050604050505020204" pitchFamily="18" charset="0"/>
              </a:rPr>
              <a:t> имеет атрибут </a:t>
            </a:r>
            <a:r>
              <a:rPr lang="ru-RU" sz="2400" b="1" dirty="0">
                <a:latin typeface="Bookman Old Style" panose="02050604050505020204" pitchFamily="18" charset="0"/>
              </a:rPr>
              <a:t>[</a:t>
            </a:r>
            <a:r>
              <a:rPr lang="ru-RU" sz="2400" b="1" dirty="0" err="1">
                <a:latin typeface="Bookman Old Style" panose="02050604050505020204" pitchFamily="18" charset="0"/>
              </a:rPr>
              <a:t>HttpGet</a:t>
            </a:r>
            <a:r>
              <a:rPr lang="ru-RU" sz="2400" b="1" dirty="0">
                <a:latin typeface="Bookman Old Style" panose="02050604050505020204" pitchFamily="18" charset="0"/>
              </a:rPr>
              <a:t>]</a:t>
            </a:r>
            <a:r>
              <a:rPr lang="ru-RU" sz="2400" dirty="0">
                <a:latin typeface="Bookman Old Style" panose="02050604050505020204" pitchFamily="18" charset="0"/>
              </a:rPr>
              <a:t>, поэтому данный метод будет обрабатывать только запросы GET. Для упрощения примера в ответ метод будет возвращать </a:t>
            </a:r>
            <a:r>
              <a:rPr lang="ru-RU" sz="2400" dirty="0" err="1">
                <a:latin typeface="Bookman Old Style" panose="02050604050505020204" pitchFamily="18" charset="0"/>
              </a:rPr>
              <a:t>html</a:t>
            </a:r>
            <a:r>
              <a:rPr lang="ru-RU" sz="2400" dirty="0">
                <a:latin typeface="Bookman Old Style" panose="02050604050505020204" pitchFamily="18" charset="0"/>
              </a:rPr>
              <a:t>-код с формой ввода (хотя естественно, для формы </a:t>
            </a:r>
            <a:r>
              <a:rPr lang="ru-RU" sz="2400" dirty="0" err="1">
                <a:latin typeface="Bookman Old Style" panose="02050604050505020204" pitchFamily="18" charset="0"/>
              </a:rPr>
              <a:t>html</a:t>
            </a:r>
            <a:r>
              <a:rPr lang="ru-RU" sz="2400" dirty="0">
                <a:latin typeface="Bookman Old Style" panose="02050604050505020204" pitchFamily="18" charset="0"/>
              </a:rPr>
              <a:t> можно было бы определить отдельную </a:t>
            </a:r>
            <a:r>
              <a:rPr lang="ru-RU" sz="2400" dirty="0" err="1">
                <a:latin typeface="Bookman Old Style" panose="02050604050505020204" pitchFamily="18" charset="0"/>
              </a:rPr>
              <a:t>html</a:t>
            </a:r>
            <a:r>
              <a:rPr lang="ru-RU" sz="2400" dirty="0">
                <a:latin typeface="Bookman Old Style" panose="02050604050505020204" pitchFamily="18" charset="0"/>
              </a:rPr>
              <a:t>-страницу или представление</a:t>
            </a:r>
            <a:r>
              <a:rPr lang="ru-RU" sz="2400" dirty="0" smtClean="0">
                <a:latin typeface="Bookman Old Style" panose="02050604050505020204" pitchFamily="18" charset="0"/>
              </a:rPr>
              <a:t>)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b="0" dirty="0">
              <a:effectLst/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Эта форма содержит два поля ввода. Что важно, первое поле имеет имя "</a:t>
            </a:r>
            <a:r>
              <a:rPr lang="ru-RU" sz="2400" dirty="0" err="1">
                <a:latin typeface="Bookman Old Style" panose="02050604050505020204" pitchFamily="18" charset="0"/>
              </a:rPr>
              <a:t>name</a:t>
            </a:r>
            <a:r>
              <a:rPr lang="ru-RU" sz="2400" dirty="0">
                <a:latin typeface="Bookman Old Style" panose="02050604050505020204" pitchFamily="18" charset="0"/>
              </a:rPr>
              <a:t>", которое задается с помощью атрибута "</a:t>
            </a:r>
            <a:r>
              <a:rPr lang="ru-RU" sz="2400" dirty="0" err="1">
                <a:latin typeface="Bookman Old Style" panose="02050604050505020204" pitchFamily="18" charset="0"/>
              </a:rPr>
              <a:t>name</a:t>
            </a:r>
            <a:r>
              <a:rPr lang="ru-RU" sz="2400" dirty="0" smtClean="0">
                <a:latin typeface="Bookman Old Style" panose="02050604050505020204" pitchFamily="18" charset="0"/>
              </a:rPr>
              <a:t>":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b="0" dirty="0">
              <a:solidFill>
                <a:srgbClr val="3B3B3B"/>
              </a:solidFill>
              <a:effectLst/>
              <a:latin typeface="Bookman Old Style" panose="02050604050505020204" pitchFamily="18" charset="0"/>
            </a:endParaRPr>
          </a:p>
          <a:p>
            <a:pPr algn="ctr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input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'name'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/&gt;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pPr algn="just">
              <a:lnSpc>
                <a:spcPct val="150000"/>
              </a:lnSpc>
            </a:pPr>
            <a:endParaRPr lang="en-US" sz="2400" b="0" dirty="0">
              <a:solidFill>
                <a:srgbClr val="3B3B3B"/>
              </a:solidFill>
              <a:effectLst/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0221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2214" y="203201"/>
            <a:ext cx="11736598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Таким образом, при обращении к методу пользователь увидит в браузере форму ввода. При нажатии на кнопку </a:t>
            </a:r>
            <a:r>
              <a:rPr lang="ru-RU" sz="2400" dirty="0" err="1">
                <a:latin typeface="Bookman Old Style" panose="02050604050505020204" pitchFamily="18" charset="0"/>
              </a:rPr>
              <a:t>Send</a:t>
            </a:r>
            <a:r>
              <a:rPr lang="ru-RU" sz="2400" dirty="0">
                <a:latin typeface="Bookman Old Style" panose="02050604050505020204" pitchFamily="18" charset="0"/>
              </a:rPr>
              <a:t> введенные данные будут отправляться на сервер. Поскольку у элемента &lt;</a:t>
            </a:r>
            <a:r>
              <a:rPr lang="ru-RU" sz="2400" dirty="0" err="1">
                <a:latin typeface="Bookman Old Style" panose="02050604050505020204" pitchFamily="18" charset="0"/>
              </a:rPr>
              <a:t>form</a:t>
            </a:r>
            <a:r>
              <a:rPr lang="ru-RU" sz="2400" dirty="0">
                <a:latin typeface="Bookman Old Style" panose="02050604050505020204" pitchFamily="18" charset="0"/>
              </a:rPr>
              <a:t>&gt; не задан атрибут </a:t>
            </a:r>
            <a:r>
              <a:rPr lang="ru-RU" sz="2400" dirty="0" err="1">
                <a:latin typeface="Bookman Old Style" panose="02050604050505020204" pitchFamily="18" charset="0"/>
              </a:rPr>
              <a:t>action</a:t>
            </a:r>
            <a:r>
              <a:rPr lang="ru-RU" sz="2400" dirty="0">
                <a:latin typeface="Bookman Old Style" panose="02050604050505020204" pitchFamily="18" charset="0"/>
              </a:rPr>
              <a:t>, который устанавливает адрес, то введенные данные отправляются на тот же адрес (то есть по сути методу с тем же именем - методу </a:t>
            </a:r>
            <a:r>
              <a:rPr lang="ru-RU" sz="2400" dirty="0" err="1">
                <a:latin typeface="Bookman Old Style" panose="02050604050505020204" pitchFamily="18" charset="0"/>
              </a:rPr>
              <a:t>Index</a:t>
            </a:r>
            <a:r>
              <a:rPr lang="ru-RU" sz="2400" dirty="0">
                <a:latin typeface="Bookman Old Style" panose="02050604050505020204" pitchFamily="18" charset="0"/>
              </a:rPr>
              <a:t>). Но поскольку у формы установлен атрибут </a:t>
            </a:r>
            <a:r>
              <a:rPr lang="ru-RU" sz="2400" dirty="0" err="1">
                <a:latin typeface="Bookman Old Style" panose="02050604050505020204" pitchFamily="18" charset="0"/>
              </a:rPr>
              <a:t>method</a:t>
            </a:r>
            <a:r>
              <a:rPr lang="ru-RU" sz="2400" dirty="0">
                <a:latin typeface="Bookman Old Style" panose="02050604050505020204" pitchFamily="18" charset="0"/>
              </a:rPr>
              <a:t>='</a:t>
            </a:r>
            <a:r>
              <a:rPr lang="ru-RU" sz="2400" dirty="0" err="1">
                <a:latin typeface="Bookman Old Style" panose="02050604050505020204" pitchFamily="18" charset="0"/>
              </a:rPr>
              <a:t>post</a:t>
            </a:r>
            <a:r>
              <a:rPr lang="ru-RU" sz="2400" dirty="0">
                <a:latin typeface="Bookman Old Style" panose="02050604050505020204" pitchFamily="18" charset="0"/>
              </a:rPr>
              <a:t>', то данные будут отправлять в запросе типа POST. А запросы данного типа обрабатывает второй метод </a:t>
            </a:r>
            <a:r>
              <a:rPr lang="ru-RU" sz="2400" dirty="0" err="1">
                <a:latin typeface="Bookman Old Style" panose="02050604050505020204" pitchFamily="18" charset="0"/>
              </a:rPr>
              <a:t>Index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b="0" dirty="0">
              <a:solidFill>
                <a:srgbClr val="3B3B3B"/>
              </a:solidFill>
              <a:effectLst/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HttpPost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Index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age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=&gt;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$"{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}: {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age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}"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pPr algn="just">
              <a:lnSpc>
                <a:spcPct val="150000"/>
              </a:lnSpc>
            </a:pPr>
            <a:endParaRPr lang="en-US" sz="2400" b="0" dirty="0">
              <a:solidFill>
                <a:srgbClr val="3B3B3B"/>
              </a:solidFill>
              <a:effectLst/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091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69643" y="145143"/>
            <a:ext cx="11736598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Чтобы система могла связать параметры метода и данные формы, необходимо, чтобы атрибуты </a:t>
            </a:r>
            <a:r>
              <a:rPr lang="ru-RU" sz="2400" dirty="0" err="1">
                <a:latin typeface="Bookman Old Style" panose="02050604050505020204" pitchFamily="18" charset="0"/>
              </a:rPr>
              <a:t>name</a:t>
            </a:r>
            <a:r>
              <a:rPr lang="ru-RU" sz="2400" dirty="0">
                <a:latin typeface="Bookman Old Style" panose="02050604050505020204" pitchFamily="18" charset="0"/>
              </a:rPr>
              <a:t> у полей формы соответствовали названиям параметров. То есть в данном случае параметры метода </a:t>
            </a:r>
            <a:r>
              <a:rPr lang="ru-RU" sz="2400" dirty="0" err="1">
                <a:latin typeface="Bookman Old Style" panose="02050604050505020204" pitchFamily="18" charset="0"/>
              </a:rPr>
              <a:t>Index</a:t>
            </a:r>
            <a:r>
              <a:rPr lang="ru-RU" sz="2400" dirty="0">
                <a:latin typeface="Bookman Old Style" panose="02050604050505020204" pitchFamily="18" charset="0"/>
              </a:rPr>
              <a:t> называются так же, как и поля формы - </a:t>
            </a:r>
            <a:r>
              <a:rPr lang="ru-RU" sz="2400" dirty="0" err="1">
                <a:latin typeface="Bookman Old Style" panose="02050604050505020204" pitchFamily="18" charset="0"/>
              </a:rPr>
              <a:t>name</a:t>
            </a:r>
            <a:r>
              <a:rPr lang="ru-RU" sz="2400" dirty="0">
                <a:latin typeface="Bookman Old Style" panose="02050604050505020204" pitchFamily="18" charset="0"/>
              </a:rPr>
              <a:t> и </a:t>
            </a:r>
            <a:r>
              <a:rPr lang="ru-RU" sz="2400" dirty="0" err="1">
                <a:latin typeface="Bookman Old Style" panose="02050604050505020204" pitchFamily="18" charset="0"/>
              </a:rPr>
              <a:t>age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HttpPost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Index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age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=&gt;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$"{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}: {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age</a:t>
            </a:r>
            <a:r>
              <a:rPr lang="en-US" sz="2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}"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  <a:endParaRPr lang="en-US" sz="2400" b="0" dirty="0">
              <a:solidFill>
                <a:srgbClr val="3B3B3B"/>
              </a:solidFill>
              <a:effectLst/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2538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1417" y="23819"/>
            <a:ext cx="8190583" cy="6834181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372846" y="304800"/>
            <a:ext cx="300898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Результат работы программы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2420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16389" y="654356"/>
            <a:ext cx="1155789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Как и любой класс, контроллер может получать сервисы приложения через механизм </a:t>
            </a:r>
            <a:r>
              <a:rPr lang="ru-RU" sz="2400" b="1" dirty="0" err="1">
                <a:latin typeface="Bookman Old Style" panose="02050604050505020204" pitchFamily="18" charset="0"/>
              </a:rPr>
              <a:t>dependency</a:t>
            </a:r>
            <a:r>
              <a:rPr lang="ru-RU" sz="2400" b="1" dirty="0">
                <a:latin typeface="Bookman Old Style" panose="02050604050505020204" pitchFamily="18" charset="0"/>
              </a:rPr>
              <a:t> </a:t>
            </a:r>
            <a:r>
              <a:rPr lang="ru-RU" sz="2400" b="1" dirty="0" err="1">
                <a:latin typeface="Bookman Old Style" panose="02050604050505020204" pitchFamily="18" charset="0"/>
              </a:rPr>
              <a:t>injection</a:t>
            </a:r>
            <a:r>
              <a:rPr lang="ru-RU" sz="2400" dirty="0">
                <a:latin typeface="Bookman Old Style" panose="02050604050505020204" pitchFamily="18" charset="0"/>
              </a:rPr>
              <a:t>. В контроллере это можно делать следующими способами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  <a:endParaRPr lang="ru-RU" sz="2400" dirty="0">
              <a:latin typeface="Bookman Old Style" panose="020506040505050202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Bookman Old Style" panose="02050604050505020204" pitchFamily="18" charset="0"/>
              </a:rPr>
              <a:t>Через </a:t>
            </a:r>
            <a:r>
              <a:rPr lang="ru-RU" sz="2400" dirty="0" smtClean="0">
                <a:latin typeface="Bookman Old Style" panose="02050604050505020204" pitchFamily="18" charset="0"/>
              </a:rPr>
              <a:t>конструктор</a:t>
            </a:r>
            <a:endParaRPr lang="ru-RU" sz="2400" dirty="0">
              <a:latin typeface="Bookman Old Style" panose="020506040505050202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Bookman Old Style" panose="02050604050505020204" pitchFamily="18" charset="0"/>
              </a:rPr>
              <a:t>Через параметр метода, к которому применяется атрибут </a:t>
            </a:r>
            <a:r>
              <a:rPr lang="ru-RU" sz="2400" b="1" dirty="0" err="1" smtClean="0">
                <a:latin typeface="Bookman Old Style" panose="02050604050505020204" pitchFamily="18" charset="0"/>
              </a:rPr>
              <a:t>FromServices</a:t>
            </a:r>
            <a:endParaRPr lang="ru-RU" sz="2400" b="1" dirty="0">
              <a:latin typeface="Bookman Old Style" panose="020506040505050202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Bookman Old Style" panose="02050604050505020204" pitchFamily="18" charset="0"/>
              </a:rPr>
              <a:t>Через свойство </a:t>
            </a:r>
            <a:r>
              <a:rPr lang="ru-RU" sz="2400" b="1" dirty="0" err="1">
                <a:latin typeface="Bookman Old Style" panose="02050604050505020204" pitchFamily="18" charset="0"/>
              </a:rPr>
              <a:t>HttpContext.RequestServices</a:t>
            </a:r>
            <a:endParaRPr lang="en-US" sz="2400" b="1" dirty="0">
              <a:latin typeface="Bookman Old Style" panose="02050604050505020204" pitchFamily="18" charset="0"/>
            </a:endParaRPr>
          </a:p>
        </p:txBody>
      </p:sp>
      <p:sp>
        <p:nvSpPr>
          <p:cNvPr id="5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Передача зависимостей в контроллер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1834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17051" y="146356"/>
            <a:ext cx="11557897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В данном случае определен интерфейс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ITimeService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и его реализация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SimpleTimeService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. И в приложении происходит регистрация сервиса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ITimeService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endParaRPr lang="en-US" sz="2400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interface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267F99"/>
                </a:solidFill>
                <a:latin typeface="Consolas" panose="020B0609020204030204" pitchFamily="49" charset="0"/>
              </a:rPr>
              <a:t>ITimeService</a:t>
            </a:r>
            <a:endParaRPr lang="en-US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endParaRPr lang="en-US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Time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endParaRPr lang="en-US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267F99"/>
                </a:solidFill>
                <a:latin typeface="Consolas" panose="020B0609020204030204" pitchFamily="49" charset="0"/>
              </a:rPr>
              <a:t>SimpleTimeService</a:t>
            </a:r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: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267F99"/>
                </a:solidFill>
                <a:latin typeface="Consolas" panose="020B0609020204030204" pitchFamily="49" charset="0"/>
              </a:rPr>
              <a:t>ITimeService</a:t>
            </a:r>
            <a:endParaRPr lang="en-US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endParaRPr lang="en-US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Time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=&gt; </a:t>
            </a:r>
            <a:r>
              <a:rPr lang="en-US" sz="2400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DateTime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Now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ToString</a:t>
            </a:r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err="1" smtClean="0">
                <a:solidFill>
                  <a:srgbClr val="A31515"/>
                </a:solidFill>
                <a:latin typeface="Consolas" panose="020B0609020204030204" pitchFamily="49" charset="0"/>
              </a:rPr>
              <a:t>hh:mm:ss</a:t>
            </a:r>
            <a:r>
              <a:rPr lang="en-US" sz="2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);</a:t>
            </a:r>
            <a:endParaRPr lang="en-US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0269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17051" y="494699"/>
            <a:ext cx="11557897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builder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WebApplication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CreateBuilder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args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builder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Services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AddControllers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();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 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добавляем поддержку контроллеров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builder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Services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AddTransient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ITimeService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SimpleTimeService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&gt;();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добавляем сервис </a:t>
            </a:r>
            <a:r>
              <a:rPr lang="en-US" sz="2400" dirty="0" err="1">
                <a:solidFill>
                  <a:srgbClr val="008000"/>
                </a:solidFill>
                <a:latin typeface="Consolas" panose="020B0609020204030204" pitchFamily="49" charset="0"/>
              </a:rPr>
              <a:t>ITimeService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app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builder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Build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устанавливаем сопоставление маршрутов с контроллерами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app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MapControllerRoute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: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"default"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pattern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: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"{controller=Home}/{action=Index}/{id?}"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app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Run</a:t>
            </a:r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();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7676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68731" y="406654"/>
            <a:ext cx="11623854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err="1">
                <a:latin typeface="Bookman Old Style" panose="02050604050505020204" pitchFamily="18" charset="0"/>
              </a:rPr>
              <a:t>Razor</a:t>
            </a:r>
            <a:r>
              <a:rPr lang="ru-RU" sz="2400" b="1" dirty="0">
                <a:latin typeface="Bookman Old Style" panose="02050604050505020204" pitchFamily="18" charset="0"/>
              </a:rPr>
              <a:t> </a:t>
            </a:r>
            <a:r>
              <a:rPr lang="ru-RU" sz="2400" b="1" dirty="0" err="1">
                <a:latin typeface="Bookman Old Style" panose="02050604050505020204" pitchFamily="18" charset="0"/>
              </a:rPr>
              <a:t>Pages</a:t>
            </a:r>
            <a:r>
              <a:rPr lang="ru-RU" sz="2400" dirty="0">
                <a:latin typeface="Bookman Old Style" panose="02050604050505020204" pitchFamily="18" charset="0"/>
              </a:rPr>
              <a:t> представляет модель, при котором за </a:t>
            </a:r>
            <a:r>
              <a:rPr lang="ru-RU" sz="2400" dirty="0" err="1">
                <a:latin typeface="Bookman Old Style" panose="02050604050505020204" pitchFamily="18" charset="0"/>
              </a:rPr>
              <a:t>обаботку</a:t>
            </a:r>
            <a:r>
              <a:rPr lang="ru-RU" sz="2400" dirty="0">
                <a:latin typeface="Bookman Old Style" panose="02050604050505020204" pitchFamily="18" charset="0"/>
              </a:rPr>
              <a:t> запроса отвечают специальные сущности - страницы </a:t>
            </a:r>
            <a:r>
              <a:rPr lang="ru-RU" sz="2400" dirty="0" err="1">
                <a:latin typeface="Bookman Old Style" panose="02050604050505020204" pitchFamily="18" charset="0"/>
              </a:rPr>
              <a:t>Razor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ru-RU" sz="2400" dirty="0" err="1">
                <a:latin typeface="Bookman Old Style" panose="02050604050505020204" pitchFamily="18" charset="0"/>
              </a:rPr>
              <a:t>Pages</a:t>
            </a:r>
            <a:r>
              <a:rPr lang="ru-RU" sz="2400" dirty="0">
                <a:latin typeface="Bookman Old Style" panose="02050604050505020204" pitchFamily="18" charset="0"/>
              </a:rPr>
              <a:t>. Каждую отдельную такую сущность можно ассоциировать с отдельной веб-страницей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b="1" dirty="0" err="1">
                <a:latin typeface="Bookman Old Style" panose="02050604050505020204" pitchFamily="18" charset="0"/>
              </a:rPr>
              <a:t>Blazor</a:t>
            </a:r>
            <a:r>
              <a:rPr lang="ru-RU" sz="2400" dirty="0">
                <a:latin typeface="Bookman Old Style" panose="02050604050505020204" pitchFamily="18" charset="0"/>
              </a:rPr>
              <a:t> представляет </a:t>
            </a:r>
            <a:r>
              <a:rPr lang="ru-RU" sz="2400" dirty="0" err="1">
                <a:latin typeface="Bookman Old Style" panose="02050604050505020204" pitchFamily="18" charset="0"/>
              </a:rPr>
              <a:t>фреймворк</a:t>
            </a:r>
            <a:r>
              <a:rPr lang="ru-RU" sz="2400" dirty="0">
                <a:latin typeface="Bookman Old Style" panose="02050604050505020204" pitchFamily="18" charset="0"/>
              </a:rPr>
              <a:t>, который позволяет создавать интерактивные приложения как на стороне сервера, так и на стороне клиента и позволяет задействовать на уровне браузера низкоуровневый код </a:t>
            </a:r>
            <a:r>
              <a:rPr lang="ru-RU" sz="2400" dirty="0" err="1">
                <a:latin typeface="Bookman Old Style" panose="02050604050505020204" pitchFamily="18" charset="0"/>
              </a:rPr>
              <a:t>WebAssembly</a:t>
            </a:r>
            <a:r>
              <a:rPr lang="ru-RU" sz="2400" dirty="0">
                <a:latin typeface="Bookman Old Style" panose="020506040505050202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42588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17051" y="146356"/>
            <a:ext cx="1155789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Передача через </a:t>
            </a:r>
            <a:r>
              <a:rPr lang="ru-RU" sz="24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конструктор</a:t>
            </a:r>
            <a:endParaRPr lang="en-US" sz="2400" b="1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Когда приходит запрос к контроллеру, инфраструктура MVC вызывает провайдер сервисов для создания объекта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HomeController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. Провайдер сервисов проверят конструктор класса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HomeController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на наличие зависимостей. Затем создает объекты для всех используемых зависимостей и передает их в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конструкторо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HomeController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для создания объекта контроллера, который затем обрабатывает запрос.</a:t>
            </a:r>
            <a:endParaRPr lang="en-US" sz="2400" b="0" dirty="0">
              <a:solidFill>
                <a:srgbClr val="000000"/>
              </a:solidFill>
              <a:effectLst/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6949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17051" y="146356"/>
            <a:ext cx="11557897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Например, получим зависимость в конструкторе контроллера:</a:t>
            </a:r>
            <a:endParaRPr lang="en-US" sz="2400" dirty="0">
              <a:latin typeface="Bookman Old Style" panose="02050604050505020204" pitchFamily="18" charset="0"/>
            </a:endParaRPr>
          </a:p>
          <a:p>
            <a:endParaRPr lang="en-US" sz="2400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HomeController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: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Controller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readonly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ITimeService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22222"/>
                </a:solidFill>
                <a:latin typeface="Consolas" panose="020B0609020204030204" pitchFamily="49" charset="0"/>
              </a:rPr>
              <a:t>timeService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HomeController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ITimeService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timeServ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 err="1">
                <a:solidFill>
                  <a:srgbClr val="222222"/>
                </a:solidFill>
                <a:latin typeface="Consolas" panose="020B0609020204030204" pitchFamily="49" charset="0"/>
              </a:rPr>
              <a:t>timeService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timeServ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Index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()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=&gt; </a:t>
            </a:r>
            <a:r>
              <a:rPr lang="en-US" sz="2400" dirty="0" err="1">
                <a:solidFill>
                  <a:srgbClr val="222222"/>
                </a:solidFill>
                <a:latin typeface="Consolas" panose="020B0609020204030204" pitchFamily="49" charset="0"/>
              </a:rPr>
              <a:t>timeService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Time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0541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17051" y="146356"/>
            <a:ext cx="11557897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711200"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В данном случае процесс установки зависимостей будет выглядеть следующим образом:</a:t>
            </a:r>
          </a:p>
          <a:p>
            <a:pPr indent="711200" algn="just">
              <a:lnSpc>
                <a:spcPct val="150000"/>
              </a:lnSpc>
              <a:buFont typeface="+mj-lt"/>
              <a:buAutoNum type="arabicPeriod"/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Приложение получает запрос к методу контроллера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HomeController</a:t>
            </a: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indent="711200" algn="just">
              <a:lnSpc>
                <a:spcPct val="150000"/>
              </a:lnSpc>
              <a:buFont typeface="+mj-lt"/>
              <a:buAutoNum type="arabicPeriod"/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Фреймворк MVC обращается к провайдеру сервисов для создания объекта контроллера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HomeController</a:t>
            </a: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indent="711200" algn="just">
              <a:lnSpc>
                <a:spcPct val="150000"/>
              </a:lnSpc>
              <a:buFont typeface="+mj-lt"/>
              <a:buAutoNum type="arabicPeriod"/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Провайдер сервисов смотрит на конструктор класса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HomeController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и видит, что там имеется зависимость от интерфейса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ITimeService</a:t>
            </a: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indent="711200" algn="just">
              <a:lnSpc>
                <a:spcPct val="150000"/>
              </a:lnSpc>
              <a:buFont typeface="+mj-lt"/>
              <a:buAutoNum type="arabicPeriod"/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Провайдер сервисов среди зарегистрированных зависимостей ищет класс, который представляет реализацию интерфейса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ITimeService</a:t>
            </a: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indent="711200" algn="just">
              <a:lnSpc>
                <a:spcPct val="150000"/>
              </a:lnSpc>
              <a:buFont typeface="+mj-lt"/>
              <a:buAutoNum type="arabicPeriod"/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Если нужная зависимость найдена, то провайдер сервисов создает объект класса, который реализует интерфейс </a:t>
            </a:r>
            <a:r>
              <a:rPr lang="ru-RU" sz="2400" dirty="0" err="1" smtClean="0">
                <a:solidFill>
                  <a:srgbClr val="000000"/>
                </a:solidFill>
                <a:latin typeface="Bookman Old Style" panose="02050604050505020204" pitchFamily="18" charset="0"/>
              </a:rPr>
              <a:t>ITimeService</a:t>
            </a: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6566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17051" y="146356"/>
            <a:ext cx="1155789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50000"/>
              </a:lnSpc>
              <a:buFont typeface="+mj-lt"/>
              <a:buAutoNum type="arabicPeriod" startAt="6"/>
            </a:pP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Затем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провайдер сервисов создает объект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HomeController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, передавая в его конструктор ранее созданную реализацию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ITimeService</a:t>
            </a: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indent="711200" algn="just">
              <a:lnSpc>
                <a:spcPct val="150000"/>
              </a:lnSpc>
              <a:buFont typeface="+mj-lt"/>
              <a:buAutoNum type="arabicPeriod" startAt="6"/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В конце провайдер сервисов возвращает созданный объект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HomeController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инфраструктуре MVC, которая использует контроллер для обработки запроса</a:t>
            </a:r>
            <a:endParaRPr lang="ru-RU" sz="2400" b="0" i="0" dirty="0">
              <a:solidFill>
                <a:srgbClr val="000000"/>
              </a:solidFill>
              <a:effectLst/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1839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17051" y="146356"/>
            <a:ext cx="11557897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Передача зависимостей в методы. </a:t>
            </a:r>
            <a:r>
              <a:rPr lang="ru-RU" sz="2400" dirty="0" err="1" smtClean="0">
                <a:solidFill>
                  <a:srgbClr val="000000"/>
                </a:solidFill>
                <a:latin typeface="Bookman Old Style" panose="02050604050505020204" pitchFamily="18" charset="0"/>
              </a:rPr>
              <a:t>FromServices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b="0" i="0" dirty="0">
              <a:solidFill>
                <a:srgbClr val="000000"/>
              </a:solidFill>
              <a:effectLst/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Иногда зависимость используется только в одном методе. И в этом случае нет необходимости передавать ее в контроллер, поскольку она напрямую может быть внедрена в сам метод, который ее использует. Для передачи зависимости в метод применяется атрибут 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[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FromServices</a:t>
            </a:r>
            <a:r>
              <a:rPr lang="ru-RU" sz="24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]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b="0" i="0" dirty="0">
              <a:solidFill>
                <a:srgbClr val="000000"/>
              </a:solidFill>
              <a:effectLst/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Index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([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FromServices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]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ITimeService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timeService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timeService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Time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44917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Начало работы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84073" y="825754"/>
            <a:ext cx="1162385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Чтобы добавить в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Visual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Studio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поддержку проектов для ASP.NET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Core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, в программе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установки (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Visual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Studio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 Installer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)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среди рабочих нагрузок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нужно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выбрать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пункт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 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ASP.NET и разработка </a:t>
            </a:r>
            <a:r>
              <a:rPr lang="ru-RU" sz="24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веб-приложений.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419"/>
          <a:stretch/>
        </p:blipFill>
        <p:spPr>
          <a:xfrm>
            <a:off x="0" y="3208678"/>
            <a:ext cx="12192000" cy="3199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665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84073" y="165354"/>
            <a:ext cx="116238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Создадим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проект </a:t>
            </a:r>
            <a:r>
              <a:rPr lang="ru-RU" sz="24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ASP.NET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Core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b="1" dirty="0" err="1" smtClean="0">
                <a:solidFill>
                  <a:srgbClr val="000000"/>
                </a:solidFill>
                <a:latin typeface="Bookman Old Style" panose="02050604050505020204" pitchFamily="18" charset="0"/>
              </a:rPr>
              <a:t>Empty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8" t="7143" r="4574" b="13420"/>
          <a:stretch/>
        </p:blipFill>
        <p:spPr>
          <a:xfrm>
            <a:off x="1238250" y="804369"/>
            <a:ext cx="9715500" cy="6053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171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84073" y="165354"/>
            <a:ext cx="11623854" cy="5836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Структура проекта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875" y="777078"/>
            <a:ext cx="9620250" cy="6080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330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88702" y="165354"/>
            <a:ext cx="804077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Запуск проекта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При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запуске нам может отобразиться окно, где надо подтвердить доверие для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серфиката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SSL, а также его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установку.</a:t>
            </a:r>
            <a:endParaRPr lang="ru-RU" sz="2400" b="0" i="0" dirty="0">
              <a:solidFill>
                <a:srgbClr val="000000"/>
              </a:solidFill>
              <a:effectLst/>
              <a:latin typeface="Bookman Old Style" panose="020506040505050202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17999"/>
            <a:ext cx="6989583" cy="2559971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8701" y="1890580"/>
            <a:ext cx="4813300" cy="4967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450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16153</TotalTime>
  <Words>2031</Words>
  <Application>Microsoft Office PowerPoint</Application>
  <PresentationFormat>Широкоэкранный</PresentationFormat>
  <Paragraphs>326</Paragraphs>
  <Slides>54</Slides>
  <Notes>54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54</vt:i4>
      </vt:variant>
    </vt:vector>
  </HeadingPairs>
  <TitlesOfParts>
    <vt:vector size="61" baseType="lpstr">
      <vt:lpstr>Arial</vt:lpstr>
      <vt:lpstr>Bookman Old Style</vt:lpstr>
      <vt:lpstr>Calibri</vt:lpstr>
      <vt:lpstr>Calibri Light</vt:lpstr>
      <vt:lpstr>Consolas</vt:lpstr>
      <vt:lpstr>Times New Roman</vt:lpstr>
      <vt:lpstr>Тема Office</vt:lpstr>
      <vt:lpstr>4 семестр Лекция 3. ASP.NET Содержание лекции: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ПРОГРАММЫ ДЛЯ РАСЧЁТА ПРОДОЛЬНО-ПОПЕРЕЧНЫХ КОЛЕБАНИЙ СТВОЛА АРТИЛЛЕРИЙСКОГО ОРУДИЯ</dc:title>
  <dc:creator>vsufiy</dc:creator>
  <cp:lastModifiedBy>Daniil Kljukin</cp:lastModifiedBy>
  <cp:revision>977</cp:revision>
  <dcterms:modified xsi:type="dcterms:W3CDTF">2025-04-15T17:31:06Z</dcterms:modified>
</cp:coreProperties>
</file>