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sldIdLst>
    <p:sldId id="273" r:id="rId2"/>
    <p:sldId id="1159" r:id="rId3"/>
    <p:sldId id="1160" r:id="rId4"/>
    <p:sldId id="1161" r:id="rId5"/>
    <p:sldId id="1162" r:id="rId6"/>
    <p:sldId id="1163" r:id="rId7"/>
    <p:sldId id="1164" r:id="rId8"/>
    <p:sldId id="1165" r:id="rId9"/>
    <p:sldId id="1166" r:id="rId10"/>
    <p:sldId id="1167" r:id="rId11"/>
    <p:sldId id="1168" r:id="rId12"/>
    <p:sldId id="1169" r:id="rId13"/>
    <p:sldId id="1170" r:id="rId14"/>
    <p:sldId id="1171" r:id="rId15"/>
    <p:sldId id="1172" r:id="rId16"/>
    <p:sldId id="1173" r:id="rId17"/>
    <p:sldId id="1174" r:id="rId18"/>
    <p:sldId id="1175" r:id="rId19"/>
    <p:sldId id="1176" r:id="rId20"/>
    <p:sldId id="1177" r:id="rId21"/>
    <p:sldId id="1178" r:id="rId22"/>
    <p:sldId id="1179" r:id="rId23"/>
    <p:sldId id="1180" r:id="rId24"/>
    <p:sldId id="1181" r:id="rId25"/>
    <p:sldId id="1182" r:id="rId26"/>
    <p:sldId id="1185" r:id="rId27"/>
    <p:sldId id="1183" r:id="rId28"/>
    <p:sldId id="1186" r:id="rId29"/>
    <p:sldId id="1187" r:id="rId30"/>
    <p:sldId id="1188" r:id="rId31"/>
    <p:sldId id="1189" r:id="rId32"/>
    <p:sldId id="1190" r:id="rId33"/>
    <p:sldId id="1191" r:id="rId34"/>
    <p:sldId id="1192" r:id="rId35"/>
    <p:sldId id="1193" r:id="rId36"/>
    <p:sldId id="1194" r:id="rId37"/>
    <p:sldId id="1195" r:id="rId38"/>
    <p:sldId id="1196" r:id="rId39"/>
    <p:sldId id="1197" r:id="rId40"/>
    <p:sldId id="1198" r:id="rId41"/>
    <p:sldId id="1199" r:id="rId42"/>
    <p:sldId id="1200" r:id="rId43"/>
    <p:sldId id="1201" r:id="rId44"/>
    <p:sldId id="1202" r:id="rId45"/>
    <p:sldId id="1203" r:id="rId46"/>
    <p:sldId id="1204" r:id="rId47"/>
    <p:sldId id="1205" r:id="rId48"/>
    <p:sldId id="1206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83" d="100"/>
          <a:sy n="83" d="100"/>
        </p:scale>
        <p:origin x="114" y="318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21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3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6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6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82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87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0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71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3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84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7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35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02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29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1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8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07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88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62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38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1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91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98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84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5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18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7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26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705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1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51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11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1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560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06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44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797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746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63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32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3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6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5.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 на стороне сервера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 на стороне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клиента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 Framework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 применяется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ValidationMessageTagHelper</a:t>
            </a:r>
            <a:r>
              <a:rPr lang="ru-RU" sz="2400" dirty="0">
                <a:latin typeface="Bookman Old Style" panose="02050604050505020204" pitchFamily="18" charset="0"/>
              </a:rPr>
              <a:t>. Данный </a:t>
            </a:r>
            <a:r>
              <a:rPr lang="ru-RU" sz="2400" dirty="0" err="1">
                <a:latin typeface="Bookman Old Style" panose="02050604050505020204" pitchFamily="18" charset="0"/>
              </a:rPr>
              <a:t>tag</a:t>
            </a:r>
            <a:r>
              <a:rPr lang="ru-RU" sz="2400" dirty="0">
                <a:latin typeface="Bookman Old Style" panose="02050604050505020204" pitchFamily="18" charset="0"/>
              </a:rPr>
              <a:t>-хелпер определяется с помощью применения к элементу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span</a:t>
            </a:r>
            <a:r>
              <a:rPr lang="ru-RU" sz="2400" b="1" dirty="0">
                <a:latin typeface="Bookman Old Style" panose="02050604050505020204" pitchFamily="18" charset="0"/>
              </a:rPr>
              <a:t> &gt; </a:t>
            </a:r>
            <a:r>
              <a:rPr lang="ru-RU" sz="2400" dirty="0">
                <a:latin typeface="Bookman Old Style" panose="02050604050505020204" pitchFamily="18" charset="0"/>
              </a:rPr>
              <a:t>атрибута </a:t>
            </a:r>
            <a:r>
              <a:rPr lang="ru-RU" sz="2400" b="1" dirty="0" err="1">
                <a:latin typeface="Bookman Old Style" panose="02050604050505020204" pitchFamily="18" charset="0"/>
              </a:rPr>
              <a:t>asp-validation-for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имя_свойства_модели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span&gt;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Атрибут </a:t>
            </a:r>
            <a:r>
              <a:rPr lang="ru-RU" sz="2400" dirty="0" err="1">
                <a:latin typeface="Bookman Old Style" panose="02050604050505020204" pitchFamily="18" charset="0"/>
              </a:rPr>
              <a:t>asp-validation-for</a:t>
            </a:r>
            <a:r>
              <a:rPr lang="ru-RU" sz="2400" dirty="0">
                <a:latin typeface="Bookman Old Style" panose="02050604050505020204" pitchFamily="18" charset="0"/>
              </a:rPr>
              <a:t> в качестве значения принимает название свойства модели, для которого будет выводиться сообщение об ошибке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Соответственно для каждого поля ввода мы можем предусмотреть подобный хелпер для вывода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Например, форма для ввода значений для выше определенной модели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model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8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6260" y="308919"/>
            <a:ext cx="115419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3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 err="1" smtClean="0">
                <a:latin typeface="Bookman Old Style" panose="02050604050505020204" pitchFamily="18" charset="0"/>
              </a:rPr>
              <a:t>валидация</a:t>
            </a:r>
            <a:r>
              <a:rPr lang="ru-RU" sz="2400" dirty="0" smtClean="0">
                <a:latin typeface="Bookman Old Style" panose="02050604050505020204" pitchFamily="18" charset="0"/>
              </a:rPr>
              <a:t> работала нужно подключить скрипты внизу представления.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"https://ajax.aspnetcdn.com/ajax/jQuery/jquery-3.5.1.min.js"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jquery.validate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/1.17.0/jquery.validate.min.js"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"https://ajax.aspnetcdn.com/ajax/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jquery.validation.unobtrusive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/3.2.10/jquery.validate.unobtrusive.min.js"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6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86"/>
          <a:stretch/>
        </p:blipFill>
        <p:spPr>
          <a:xfrm>
            <a:off x="1896842" y="1841157"/>
            <a:ext cx="9473354" cy="37776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71816" y="1111248"/>
            <a:ext cx="9123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Результат работы программы при пустом вводе: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Стилизация сообщений об ошибках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Когда происходит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, то при отображении ошибок соответствующим полям присваиваются определенные классы </a:t>
            </a:r>
            <a:r>
              <a:rPr lang="ru-RU" sz="2400" dirty="0" err="1">
                <a:latin typeface="Bookman Old Style" panose="02050604050505020204" pitchFamily="18" charset="0"/>
              </a:rPr>
              <a:t>css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для блока ошибок, который генерируется хелпером </a:t>
            </a:r>
            <a:r>
              <a:rPr lang="ru-RU" sz="2400" dirty="0" err="1">
                <a:latin typeface="Bookman Old Style" panose="02050604050505020204" pitchFamily="18" charset="0"/>
              </a:rPr>
              <a:t>ValidationSummaryTagHelper</a:t>
            </a:r>
            <a:r>
              <a:rPr lang="ru-RU" sz="2400" dirty="0">
                <a:latin typeface="Bookman Old Style" panose="02050604050505020204" pitchFamily="18" charset="0"/>
              </a:rPr>
              <a:t>, 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validation-summary-errors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для элемента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span</a:t>
            </a:r>
            <a:r>
              <a:rPr lang="ru-RU" sz="2400" b="1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, который отображает ошибку для каждого отдельного </a:t>
            </a:r>
            <a:r>
              <a:rPr lang="ru-RU" sz="2400" dirty="0" smtClean="0">
                <a:latin typeface="Bookman Old Style" panose="02050604050505020204" pitchFamily="18" charset="0"/>
              </a:rPr>
              <a:t>поля, </a:t>
            </a:r>
            <a:r>
              <a:rPr lang="ru-RU" sz="2400" dirty="0">
                <a:latin typeface="Bookman Old Style" panose="02050604050505020204" pitchFamily="18" charset="0"/>
              </a:rPr>
              <a:t>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field-validation-error</a:t>
            </a:r>
            <a:r>
              <a:rPr lang="ru-RU" sz="2400" dirty="0">
                <a:latin typeface="Bookman Old Style" panose="02050604050505020204" pitchFamily="18" charset="0"/>
              </a:rPr>
              <a:t>. Если ошибок нет, то данный элемент имеет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field-validation-valid</a:t>
            </a:r>
            <a:r>
              <a:rPr lang="en-US" sz="2400" b="1" dirty="0" smtClean="0">
                <a:latin typeface="Bookman Old Style" panose="02050604050505020204" pitchFamily="18" charset="0"/>
              </a:rPr>
              <a:t>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для поля ввода при наличии ошибок устанавливается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input-validation-error</a:t>
            </a:r>
            <a:r>
              <a:rPr lang="ru-RU" sz="2400" dirty="0">
                <a:latin typeface="Bookman Old Style" panose="02050604050505020204" pitchFamily="18" charset="0"/>
              </a:rPr>
              <a:t>. Если ошибок нет, то устанавливается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valid</a:t>
            </a:r>
            <a:r>
              <a:rPr lang="en-US" sz="2400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41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Используя эти классы, мы можем настроить отображение сообщений. Например, изменим представление следующим образом:</a:t>
            </a:r>
          </a:p>
          <a:p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@model </a:t>
            </a:r>
            <a:r>
              <a:rPr lang="en-US" sz="2350" dirty="0" err="1">
                <a:solidFill>
                  <a:srgbClr val="3B3B3B"/>
                </a:solidFill>
                <a:latin typeface="Consolas" panose="020B0609020204030204" pitchFamily="49" charset="0"/>
              </a:rPr>
              <a:t>MvcApp.Models.Person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@</a:t>
            </a:r>
            <a:r>
              <a:rPr lang="en-US" sz="2350" dirty="0" err="1">
                <a:solidFill>
                  <a:srgbClr val="3B3B3B"/>
                </a:solidFill>
                <a:latin typeface="Consolas" panose="020B0609020204030204" pitchFamily="49" charset="0"/>
              </a:rPr>
              <a:t>addTagHelper</a:t>
            </a:r>
            <a:r>
              <a:rPr lang="en-US" sz="2350" dirty="0">
                <a:solidFill>
                  <a:srgbClr val="3B3B3B"/>
                </a:solidFill>
                <a:latin typeface="Consolas" panose="020B0609020204030204" pitchFamily="49" charset="0"/>
              </a:rPr>
              <a:t> *, </a:t>
            </a:r>
            <a:r>
              <a:rPr lang="en-US" sz="235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.field-validation-error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input.input</a:t>
            </a:r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-validation-error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input.valid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#16a085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.validation-summary-errors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350" dirty="0">
                <a:solidFill>
                  <a:srgbClr val="E50000"/>
                </a:solidFill>
                <a:latin typeface="Consolas" panose="020B0609020204030204" pitchFamily="49" charset="0"/>
              </a:rPr>
              <a:t>color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350" dirty="0">
                <a:solidFill>
                  <a:srgbClr val="0451A5"/>
                </a:solidFill>
                <a:latin typeface="Consolas" panose="020B0609020204030204" pitchFamily="49" charset="0"/>
              </a:rPr>
              <a:t>#b94a48</a:t>
            </a:r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350" dirty="0">
                <a:solidFill>
                  <a:srgbClr val="800000"/>
                </a:solidFill>
                <a:latin typeface="Consolas" panose="020B0609020204030204" pitchFamily="49" charset="0"/>
              </a:rPr>
              <a:t>&lt;/style</a:t>
            </a:r>
            <a:r>
              <a:rPr lang="en-US" sz="235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35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8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5351" y="247135"/>
            <a:ext cx="117759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tag</a:t>
            </a:r>
            <a:r>
              <a:rPr lang="ru-RU" sz="2400" dirty="0" smtClean="0">
                <a:latin typeface="Bookman Old Style" panose="02050604050505020204" pitchFamily="18" charset="0"/>
              </a:rPr>
              <a:t>-хелпер </a:t>
            </a:r>
            <a:r>
              <a:rPr lang="ru-RU" sz="2400" dirty="0">
                <a:latin typeface="Bookman Old Style" panose="02050604050505020204" pitchFamily="18" charset="0"/>
              </a:rPr>
              <a:t>- </a:t>
            </a:r>
            <a:r>
              <a:rPr lang="ru-RU" sz="2400" dirty="0" err="1">
                <a:latin typeface="Bookman Old Style" panose="02050604050505020204" pitchFamily="18" charset="0"/>
              </a:rPr>
              <a:t>ValidationSummaryTagHelper</a:t>
            </a:r>
            <a:r>
              <a:rPr lang="ru-RU" sz="2400" dirty="0">
                <a:latin typeface="Bookman Old Style" panose="02050604050505020204" pitchFamily="18" charset="0"/>
              </a:rPr>
              <a:t> применяется для отображения сводки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 Он применяется к элементу </a:t>
            </a:r>
            <a:r>
              <a:rPr lang="ru-RU" sz="2400" b="1" dirty="0">
                <a:latin typeface="Bookman Old Style" panose="02050604050505020204" pitchFamily="18" charset="0"/>
              </a:rPr>
              <a:t>&lt;</a:t>
            </a:r>
            <a:r>
              <a:rPr lang="ru-RU" sz="2400" b="1" dirty="0" err="1">
                <a:latin typeface="Bookman Old Style" panose="02050604050505020204" pitchFamily="18" charset="0"/>
              </a:rPr>
              <a:t>div</a:t>
            </a:r>
            <a:r>
              <a:rPr lang="ru-RU" sz="2400" b="1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в виде атрибута </a:t>
            </a:r>
            <a:r>
              <a:rPr lang="ru-RU" sz="2400" b="1" dirty="0" err="1">
                <a:latin typeface="Bookman Old Style" panose="02050604050505020204" pitchFamily="18" charset="0"/>
              </a:rPr>
              <a:t>asp-validation-summary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asp-validation-summary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ModelOnly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&gt;&lt;/div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None</a:t>
            </a:r>
            <a:r>
              <a:rPr lang="ru-RU" sz="2400" dirty="0">
                <a:latin typeface="Bookman Old Style" panose="02050604050505020204" pitchFamily="18" charset="0"/>
              </a:rPr>
              <a:t>: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не </a:t>
            </a:r>
            <a:r>
              <a:rPr lang="ru-RU" sz="2400" dirty="0" smtClean="0">
                <a:latin typeface="Bookman Old Style" panose="02050604050505020204" pitchFamily="18" charset="0"/>
              </a:rPr>
              <a:t>отображаются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ModelOnly</a:t>
            </a:r>
            <a:r>
              <a:rPr lang="ru-RU" sz="2400" dirty="0">
                <a:latin typeface="Bookman Old Style" panose="02050604050505020204" pitchFamily="18" charset="0"/>
              </a:rPr>
              <a:t>: отображаются только ошибка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уровня модели,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для отдельных свойств не </a:t>
            </a:r>
            <a:r>
              <a:rPr lang="ru-RU" sz="2400" dirty="0" smtClean="0">
                <a:latin typeface="Bookman Old Style" panose="02050604050505020204" pitchFamily="18" charset="0"/>
              </a:rPr>
              <a:t>отображаются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All</a:t>
            </a:r>
            <a:r>
              <a:rPr lang="ru-RU" sz="2400" dirty="0">
                <a:latin typeface="Bookman Old Style" panose="02050604050505020204" pitchFamily="18" charset="0"/>
              </a:rPr>
              <a:t>: отображаются все ошибки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0638" y="0"/>
            <a:ext cx="1177598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&lt;span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asp-validation-for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D3131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69308" y="518984"/>
            <a:ext cx="11775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Результат работы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308" y="980649"/>
            <a:ext cx="9025439" cy="50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модели на стороне сервера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Важную роль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играет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входных данных.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позволяет проверить входные данные на наличие неправильных, корректных значений и должным образом обработать эти значения.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модели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базируется на общем механизме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, который имеется в .NET, однако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добавляет некоторую дополнительную инфраструктуру, которая облегчает процесс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рассмотрения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возьмем самый простейший проект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по типу по типу </a:t>
            </a: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данными в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прекрасное ORM-решение, которое позволяет автоматически связать обычные классы языка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C#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 таблицами в базе данных.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поддерживает различные СУБД, но в данном случае мы будем работать с базами данных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MS SQL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работы 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вначале создадим новый проект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 шаблону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взаимодействия с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MS SQL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через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необходим пакет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Microsoft.EntityFrameworkCore.SqlServer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9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 умолчанию он отсутствует в проекте, поэтому его надо добавить, например, через пакетный менеджер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Nuget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9" y="1561713"/>
            <a:ext cx="101060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создадим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 в нее добавим новый класс, который назовем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имя пользователя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возраст пользователя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модель представляет те объекты, которые будут храниться в базе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взаимодействовать с базой данных через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нам нужен контекст данных - класс, унаследованный от класса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Microsoft.EntityFrameworkCore.DbContext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 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DbContextOptions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Database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EnsureCreated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базу данных при первом обращении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96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DbSet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представляет собой коллекцию объектов, которая сопоставляется с определенной таблицей в базе данных. При этом по умолчанию название свойства должно соответствовать множественному числу названию модели в соответствии с правилами английского языка. То есть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название класса модели представляет единственное число, 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множественное число.</a:t>
            </a:r>
            <a:endParaRPr lang="ru-RU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77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подключаться к базе данных, нам надо задать параметры подключения. Для этого изменим файл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appsettings.json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добавив в него определение строки подключения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ConnectionStrings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2400" dirty="0" smtClean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Server=(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localdb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\\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mssqllocaldb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Database=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usersdb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Trusted_Connection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=True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;"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остальное содержимое файла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2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110660"/>
            <a:ext cx="115419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мы будем использовать упрощенный движок базы данных </a:t>
            </a:r>
            <a:r>
              <a:rPr lang="ru-RU" sz="2400" b="1" dirty="0" err="1">
                <a:latin typeface="Bookman Old Style" panose="02050604050505020204" pitchFamily="18" charset="0"/>
              </a:rPr>
              <a:t>LocalDB</a:t>
            </a:r>
            <a:r>
              <a:rPr lang="ru-RU" sz="2400" dirty="0">
                <a:latin typeface="Bookman Old Style" panose="02050604050505020204" pitchFamily="18" charset="0"/>
              </a:rPr>
              <a:t>, который представляет легковесную версию </a:t>
            </a:r>
            <a:r>
              <a:rPr lang="ru-RU" sz="2400" b="1" dirty="0">
                <a:latin typeface="Bookman Old Style" panose="02050604050505020204" pitchFamily="18" charset="0"/>
              </a:rPr>
              <a:t>SQL </a:t>
            </a:r>
            <a:r>
              <a:rPr lang="ru-RU" sz="2400" b="1" dirty="0" err="1">
                <a:latin typeface="Bookman Old Style" panose="02050604050505020204" pitchFamily="18" charset="0"/>
              </a:rPr>
              <a:t>Server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Express</a:t>
            </a:r>
            <a:r>
              <a:rPr lang="ru-RU" sz="2400" dirty="0">
                <a:latin typeface="Bookman Old Style" panose="02050604050505020204" pitchFamily="18" charset="0"/>
              </a:rPr>
              <a:t>, предназначенную специально для разработки приложений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последним шагом в настройке проекта является изменение файла </a:t>
            </a:r>
            <a:r>
              <a:rPr lang="ru-RU" sz="2400" b="1" dirty="0" err="1">
                <a:latin typeface="Bookman Old Style" panose="02050604050505020204" pitchFamily="18" charset="0"/>
              </a:rPr>
              <a:t>Program.cs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EntityFrameworkCore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пространство имен класса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ApplicationContext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12692" y="390060"/>
            <a:ext cx="115419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строку подключения из файла конфигурации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connection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Configuration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GetConnectionString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DefaultConnection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контекст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сервиса в приложение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AddDbContext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UseSqlServer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connection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AddControllersWithViews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MapDefaultControllerRoute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18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контекста данных в контроллере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Поскольку выше в приложении контекст данных добавляется в виде сервиса, то в конструкторе контроллера мы можем получить переданный контекст данных. Например, пусть для хранения контроллеров в проекте определена папка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которой есть класс контроллера -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ApplicationContext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215900"/>
            <a:ext cx="11541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взаимодействия с базой данных в контроллере определяется переменная контекст данных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ApplicationContext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поскольку в приложении контекст данных добавляется в виде сервиса, то в конструкторе контроллера мы можем получить переданный контекст данных.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Вначале добавим в проект новую папку </a:t>
            </a:r>
            <a:r>
              <a:rPr lang="ru-RU" sz="2400" dirty="0" err="1">
                <a:latin typeface="Bookman Old Style" panose="02050604050505020204" pitchFamily="18" charset="0"/>
              </a:rPr>
              <a:t>Models</a:t>
            </a:r>
            <a:r>
              <a:rPr lang="ru-RU" sz="2400" dirty="0">
                <a:latin typeface="Bookman Old Style" panose="02050604050505020204" pitchFamily="18" charset="0"/>
              </a:rPr>
              <a:t> для моделей и определим в ней одну единственную модель - класс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каждое свойство модели помечено атрибутом </a:t>
            </a:r>
            <a:r>
              <a:rPr lang="ru-RU" sz="2400" b="1" dirty="0" err="1">
                <a:latin typeface="Bookman Old Style" panose="02050604050505020204" pitchFamily="18" charset="0"/>
              </a:rPr>
              <a:t>Required</a:t>
            </a:r>
            <a:r>
              <a:rPr lang="ru-RU" sz="2400" dirty="0">
                <a:latin typeface="Bookman Old Style" panose="02050604050505020204" pitchFamily="18" charset="0"/>
              </a:rPr>
              <a:t>, который находится в пространстве имен </a:t>
            </a:r>
            <a:r>
              <a:rPr lang="ru-RU" sz="2400" b="1" dirty="0" err="1">
                <a:latin typeface="Bookman Old Style" panose="02050604050505020204" pitchFamily="18" charset="0"/>
              </a:rPr>
              <a:t>System.ComponentModel.DataAnnotations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Данный </a:t>
            </a:r>
            <a:r>
              <a:rPr lang="ru-RU" sz="2400" dirty="0">
                <a:latin typeface="Bookman Old Style" panose="02050604050505020204" pitchFamily="18" charset="0"/>
              </a:rPr>
              <a:t>атрибут указывает, что этим свойствам необходимо обязательно передать некоторые значения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215900"/>
            <a:ext cx="115419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Вывод 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контроллере три метода, которые будут добавлять новый объект в базу данных и выводить из нее все объекты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ToListAsync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методе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() с помощью вызова </a:t>
            </a:r>
            <a:r>
              <a:rPr lang="ru-RU" sz="2400" dirty="0" err="1">
                <a:latin typeface="Bookman Old Style" panose="02050604050505020204" pitchFamily="18" charset="0"/>
              </a:rPr>
              <a:t>db.Users.ToListAsnc</a:t>
            </a:r>
            <a:r>
              <a:rPr lang="ru-RU" sz="2400" dirty="0">
                <a:latin typeface="Bookman Old Style" panose="02050604050505020204" pitchFamily="18" charset="0"/>
              </a:rPr>
              <a:t>() мы будем получать объекты из </a:t>
            </a:r>
            <a:r>
              <a:rPr lang="ru-RU" sz="2400" dirty="0" err="1">
                <a:latin typeface="Bookman Old Style" panose="02050604050505020204" pitchFamily="18" charset="0"/>
              </a:rPr>
              <a:t>бд</a:t>
            </a:r>
            <a:r>
              <a:rPr lang="ru-RU" sz="2400" dirty="0">
                <a:latin typeface="Bookman Old Style" panose="02050604050505020204" pitchFamily="18" charset="0"/>
              </a:rPr>
              <a:t>, создавать из них список и передавать в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6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Добавление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i="0" dirty="0" smtClean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А в 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Create</a:t>
            </a:r>
            <a:r>
              <a:rPr lang="ru-RU" sz="2400" b="1" dirty="0"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latin typeface="Bookman Old Style" panose="02050604050505020204" pitchFamily="18" charset="0"/>
              </a:rPr>
              <a:t>при помощи вызова </a:t>
            </a:r>
            <a:r>
              <a:rPr lang="ru-RU" sz="2400" b="1" dirty="0" err="1">
                <a:latin typeface="Bookman Old Style" panose="02050604050505020204" pitchFamily="18" charset="0"/>
              </a:rPr>
              <a:t>db.Users.Add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для данных из объекта 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формируется </a:t>
            </a:r>
            <a:r>
              <a:rPr lang="ru-RU" sz="2400" dirty="0" err="1">
                <a:latin typeface="Bookman Old Style" panose="02050604050505020204" pitchFamily="18" charset="0"/>
              </a:rPr>
              <a:t>sql</a:t>
            </a:r>
            <a:r>
              <a:rPr lang="ru-RU" sz="2400" dirty="0">
                <a:latin typeface="Bookman Old Style" panose="02050604050505020204" pitchFamily="18" charset="0"/>
              </a:rPr>
              <a:t>-выражение </a:t>
            </a:r>
            <a:r>
              <a:rPr lang="ru-RU" sz="2400" b="1" dirty="0">
                <a:latin typeface="Bookman Old Style" panose="02050604050505020204" pitchFamily="18" charset="0"/>
              </a:rPr>
              <a:t>INSERT</a:t>
            </a:r>
            <a:r>
              <a:rPr lang="ru-RU" sz="2400" dirty="0">
                <a:latin typeface="Bookman Old Style" panose="02050604050505020204" pitchFamily="18" charset="0"/>
              </a:rPr>
              <a:t>, а вызов </a:t>
            </a:r>
            <a:r>
              <a:rPr lang="ru-RU" sz="2400" b="1" dirty="0" err="1">
                <a:latin typeface="Bookman Old Style" panose="02050604050505020204" pitchFamily="18" charset="0"/>
              </a:rPr>
              <a:t>db.SaveChangesAsync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выполняет это выражение, тем самым добавляя данные в базу данных.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Далее для хранения представлений добавим в проект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нее -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Затем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добавим новое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Добавление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Отправить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Добавим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отвечать за вывод объектов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Список пользователей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"Create"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Добавить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a&gt;&lt;/p&gt;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"table"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2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9192" y="0"/>
            <a:ext cx="115419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также добавим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новое представление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_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ViewImports.cshtml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3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3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 err="1">
                <a:solidFill>
                  <a:srgbClr val="AF00DB"/>
                </a:solidFill>
                <a:latin typeface="Consolas" panose="020B0609020204030204" pitchFamily="49" charset="0"/>
              </a:rPr>
              <a:t>addTagHelper</a:t>
            </a:r>
            <a:r>
              <a:rPr lang="en-US" sz="3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*, </a:t>
            </a:r>
            <a:r>
              <a:rPr lang="en-US" sz="3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Microsoft.AspNetCore.Mvc.TagHelpers</a:t>
            </a:r>
            <a:endParaRPr lang="en-US" sz="32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13"/>
          <a:stretch/>
        </p:blipFill>
        <p:spPr>
          <a:xfrm>
            <a:off x="8339329" y="843195"/>
            <a:ext cx="3706368" cy="601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95263" y="361507"/>
            <a:ext cx="11541901" cy="585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Запустим приложение и обратимся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2" y="1222745"/>
            <a:ext cx="11834045" cy="363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8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50099" y="723014"/>
            <a:ext cx="11541901" cy="582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Введем в форму какие-либо данные и нажмем на копку:</a:t>
            </a:r>
            <a:endParaRPr lang="en-US" sz="32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793" y="1305546"/>
            <a:ext cx="8152512" cy="42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54190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Редактирование и удаление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добавим в него возможность редактирования и удаления данных.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Изменим </a:t>
            </a:r>
            <a:r>
              <a:rPr lang="ru-RU" sz="2400" dirty="0">
                <a:latin typeface="Bookman Old Style" panose="02050604050505020204" pitchFamily="18" charset="0"/>
              </a:rPr>
              <a:t>представление </a:t>
            </a:r>
            <a:r>
              <a:rPr lang="ru-RU" sz="2400" b="1" dirty="0" err="1">
                <a:latin typeface="Bookman Old Style" panose="02050604050505020204" pitchFamily="18" charset="0"/>
              </a:rPr>
              <a:t>Index.cshtml</a:t>
            </a:r>
            <a:r>
              <a:rPr lang="ru-RU" sz="2400" dirty="0">
                <a:latin typeface="Bookman Old Style" panose="02050604050505020204" pitchFamily="18" charset="0"/>
              </a:rPr>
              <a:t>, добавив в него ссылки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Список пользователей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Добавить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th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@//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Следующий слайд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tr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&lt;/table&gt;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Редактирование и удаление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Изменить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&lt;td&gt;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post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Удалить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&lt;/td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таблице кроме вывода имени и возраста каждого пользователя также предусмотрена ссылка на редактирование данных, а также форма с кнопкой на удаление данных. Теперь создадим для каждого действия методы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051" y="2245679"/>
            <a:ext cx="8067675" cy="42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6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Затем определим в проекте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для контроллеров приложения и в нее добавим контроллер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контроллере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действие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через которое мы будем добавлять на сервер объект модели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IsValid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-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Данные не прошли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валидацию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0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Удаление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создания инфраструктуры удаления добавим в контроллер следующий метод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		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2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78052" y="705177"/>
            <a:ext cx="1170892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принимает параметр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с помощью которого получаем удаляемый объект из БД и, если он существует, удаляем его с помощью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db.Users.Remove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(). Данный метод генерирует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sql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выполняется вызовом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db.SaveChangesAsync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данный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обрабатывает только запросы типа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Почему? Дело в том, что использование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-методов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безопасно. Например, нам могут прислать письмо с картинкой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http://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адрес_нашего_сайта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Home/Delete/1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0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http://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адрес_нашего_сайта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Home/Delete/1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при открытии письма на сервер будет отправлен </a:t>
            </a:r>
            <a:r>
              <a:rPr lang="ru-RU" sz="2400" b="1" dirty="0" err="1"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latin typeface="Bookman Old Style" panose="02050604050505020204" pitchFamily="18" charset="0"/>
              </a:rPr>
              <a:t>-запрос</a:t>
            </a:r>
            <a:r>
              <a:rPr lang="ru-RU" sz="2400" dirty="0">
                <a:latin typeface="Bookman Old Style" panose="02050604050505020204" pitchFamily="18" charset="0"/>
              </a:rPr>
              <a:t>. И если бы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обрабатывал бы </a:t>
            </a:r>
            <a:r>
              <a:rPr lang="ru-RU" sz="2400" b="1" dirty="0" err="1">
                <a:latin typeface="Bookman Old Style" panose="02050604050505020204" pitchFamily="18" charset="0"/>
              </a:rPr>
              <a:t>get</a:t>
            </a:r>
            <a:r>
              <a:rPr lang="ru-RU" sz="2400" b="1" dirty="0">
                <a:latin typeface="Bookman Old Style" panose="02050604050505020204" pitchFamily="18" charset="0"/>
              </a:rPr>
              <a:t>-запросы</a:t>
            </a:r>
            <a:r>
              <a:rPr lang="ru-RU" sz="2400" dirty="0">
                <a:latin typeface="Bookman Old Style" panose="02050604050505020204" pitchFamily="18" charset="0"/>
              </a:rPr>
              <a:t>, то объект с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=1 был бы удален из базы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Именно поэтому данный метод обрабатывает запросы </a:t>
            </a:r>
            <a:r>
              <a:rPr lang="ru-RU" sz="2400" b="1" dirty="0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, а для обращения к этому методу в представлении определена не просто ссылка, а форма с кнопкой, по нажатию на которую выполняется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post</a:t>
            </a:r>
            <a:r>
              <a:rPr lang="ru-RU" sz="2400" b="1" dirty="0">
                <a:latin typeface="Bookman Old Style" panose="02050604050505020204" pitchFamily="18" charset="0"/>
              </a:rPr>
              <a:t>-запрос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15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еще надо отметить, что в 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мы можем произвести небольшую оптимизацию. Иногда бывает важно узнать перед удалением, а есть ли такой объект в БД. Однако в данном случае мы получаем два запроса к </a:t>
            </a:r>
            <a:r>
              <a:rPr lang="ru-RU" sz="2400" dirty="0" err="1">
                <a:latin typeface="Bookman Old Style" panose="02050604050505020204" pitchFamily="18" charset="0"/>
              </a:rPr>
              <a:t>бд</a:t>
            </a:r>
            <a:r>
              <a:rPr lang="ru-RU" sz="2400" dirty="0">
                <a:latin typeface="Bookman Old Style" panose="02050604050505020204" pitchFamily="18" charset="0"/>
              </a:rPr>
              <a:t> - один на получение объекта и второй на его удаление. И мы можем оптимизировать метод 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Deleted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Entry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EntityState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Deleted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данном случае нам важен только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 объекта. Поэтому создаем новый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и устанавливаем у него состояние </a:t>
            </a:r>
            <a:r>
              <a:rPr lang="ru-RU" sz="2400" dirty="0" err="1">
                <a:latin typeface="Bookman Old Style" panose="02050604050505020204" pitchFamily="18" charset="0"/>
              </a:rPr>
              <a:t>Deleted</a:t>
            </a:r>
            <a:r>
              <a:rPr lang="ru-RU" sz="2400" dirty="0">
                <a:latin typeface="Bookman Old Style" panose="02050604050505020204" pitchFamily="18" charset="0"/>
              </a:rPr>
              <a:t>: </a:t>
            </a:r>
            <a:r>
              <a:rPr lang="ru-RU" sz="2400" dirty="0" err="1">
                <a:latin typeface="Bookman Old Style" panose="02050604050505020204" pitchFamily="18" charset="0"/>
              </a:rPr>
              <a:t>db.Entry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  <a:r>
              <a:rPr lang="ru-RU" sz="2400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ru-RU" sz="2400" dirty="0" err="1">
                <a:latin typeface="Bookman Old Style" panose="02050604050505020204" pitchFamily="18" charset="0"/>
              </a:rPr>
              <a:t>EntityState.Deleted</a:t>
            </a:r>
            <a:r>
              <a:rPr lang="ru-RU" sz="2400" dirty="0">
                <a:latin typeface="Bookman Old Style" panose="02050604050505020204" pitchFamily="18" charset="0"/>
              </a:rPr>
              <a:t>;. Это выражение опять же сгенерирует </a:t>
            </a:r>
            <a:r>
              <a:rPr lang="ru-RU" sz="2400" dirty="0" err="1">
                <a:latin typeface="Bookman Old Style" panose="02050604050505020204" pitchFamily="18" charset="0"/>
              </a:rPr>
              <a:t>sql</a:t>
            </a:r>
            <a:r>
              <a:rPr lang="ru-RU" sz="2400" dirty="0">
                <a:latin typeface="Bookman Old Style" panose="02050604050505020204" pitchFamily="18" charset="0"/>
              </a:rPr>
              <a:t>-выражение DELETE.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7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3B3B3B"/>
                </a:solidFill>
                <a:latin typeface="Bookman Old Style" panose="02050604050505020204" pitchFamily="18" charset="0"/>
              </a:rPr>
              <a:t>Редактирование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редактирования объекта добавим в контроллер следующую пару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методов: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FirstOrDefaultAsync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ru-RU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ru-RU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View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NotFound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3B3B3B"/>
                </a:solidFill>
                <a:latin typeface="Bookman Old Style" panose="02050604050505020204" pitchFamily="18" charset="0"/>
              </a:rPr>
              <a:t>Редактирование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IActionResult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Users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Update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SaveChangesAsync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RedirectToAction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"Index"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GET-версия</a:t>
            </a:r>
            <a:r>
              <a:rPr lang="ru-RU" sz="2400" dirty="0">
                <a:latin typeface="Bookman Old Style" panose="02050604050505020204" pitchFamily="18" charset="0"/>
              </a:rPr>
              <a:t>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Edit</a:t>
            </a:r>
            <a:r>
              <a:rPr lang="ru-RU" sz="2400" dirty="0">
                <a:latin typeface="Bookman Old Style" panose="02050604050505020204" pitchFamily="18" charset="0"/>
              </a:rPr>
              <a:t> возвращает форму с данными объекта, которые пользователь может отредактировать. А </a:t>
            </a:r>
            <a:r>
              <a:rPr lang="ru-RU" sz="2400" b="1" dirty="0" err="1">
                <a:latin typeface="Bookman Old Style" panose="02050604050505020204" pitchFamily="18" charset="0"/>
              </a:rPr>
              <a:t>post</a:t>
            </a:r>
            <a:r>
              <a:rPr lang="ru-RU" sz="2400" b="1" dirty="0">
                <a:latin typeface="Bookman Old Style" panose="02050604050505020204" pitchFamily="18" charset="0"/>
              </a:rPr>
              <a:t>-версия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Edit</a:t>
            </a:r>
            <a:r>
              <a:rPr lang="ru-RU" sz="2400" dirty="0">
                <a:latin typeface="Bookman Old Style" panose="02050604050505020204" pitchFamily="18" charset="0"/>
              </a:rPr>
              <a:t> получает отредактированные данные в виде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 и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db.Users.Update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user</a:t>
            </a:r>
            <a:r>
              <a:rPr lang="ru-RU" sz="2400" dirty="0">
                <a:latin typeface="Bookman Old Style" panose="02050604050505020204" pitchFamily="18" charset="0"/>
              </a:rPr>
              <a:t>) для этих данных будет генерироваться </a:t>
            </a:r>
            <a:r>
              <a:rPr lang="ru-RU" sz="2400" b="1" dirty="0" err="1">
                <a:latin typeface="Bookman Old Style" panose="02050604050505020204" pitchFamily="18" charset="0"/>
              </a:rPr>
              <a:t>sql</a:t>
            </a:r>
            <a:r>
              <a:rPr lang="ru-RU" sz="2400" b="1" dirty="0">
                <a:latin typeface="Bookman Old Style" panose="02050604050505020204" pitchFamily="18" charset="0"/>
              </a:rPr>
              <a:t>-выражение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UPDATE</a:t>
            </a:r>
            <a:r>
              <a:rPr lang="ru-RU" sz="2400" dirty="0">
                <a:latin typeface="Bookman Old Style" panose="02050604050505020204" pitchFamily="18" charset="0"/>
              </a:rPr>
              <a:t>, которое будет выполнено вызовом </a:t>
            </a:r>
            <a:r>
              <a:rPr lang="ru-RU" sz="2400" b="1" dirty="0" err="1">
                <a:latin typeface="Bookman Old Style" panose="02050604050505020204" pitchFamily="18" charset="0"/>
              </a:rPr>
              <a:t>db.SaveChangesAsync</a:t>
            </a:r>
            <a:r>
              <a:rPr lang="ru-RU" sz="2400" dirty="0">
                <a:latin typeface="Bookman Old Style" panose="02050604050505020204" pitchFamily="18" charset="0"/>
              </a:rPr>
              <a:t>()</a:t>
            </a:r>
            <a:endParaRPr lang="en-US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429" y="0"/>
            <a:ext cx="1170892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также добавим для этих методов в папку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Views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Edit.cshtml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@model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Models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Редактирование пользователя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h2&gt;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asp-action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edit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home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asp-route-id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Model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@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//След. слайд</a:t>
            </a:r>
          </a:p>
          <a:p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97329" y="0"/>
            <a:ext cx="1170892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Возраст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label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asp-for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Сохранить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ru-RU" sz="2400" dirty="0" smtClean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Установка атрибута </a:t>
            </a:r>
            <a:r>
              <a:rPr lang="ru-RU" sz="2400" dirty="0" err="1">
                <a:latin typeface="Bookman Old Style" panose="02050604050505020204" pitchFamily="18" charset="0"/>
              </a:rPr>
              <a:t>asp-route-id</a:t>
            </a:r>
            <a:r>
              <a:rPr lang="ru-RU" sz="2400" dirty="0">
                <a:latin typeface="Bookman Old Style" panose="02050604050505020204" pitchFamily="18" charset="0"/>
              </a:rPr>
              <a:t>="@</a:t>
            </a:r>
            <a:r>
              <a:rPr lang="ru-RU" sz="2400" dirty="0" err="1">
                <a:latin typeface="Bookman Old Style" panose="02050604050505020204" pitchFamily="18" charset="0"/>
              </a:rPr>
              <a:t>Model.Id</a:t>
            </a:r>
            <a:r>
              <a:rPr lang="ru-RU" sz="2400" dirty="0" smtClean="0">
                <a:latin typeface="Bookman Old Style" panose="02050604050505020204" pitchFamily="18" charset="0"/>
              </a:rPr>
              <a:t>" </a:t>
            </a:r>
            <a:r>
              <a:rPr lang="ru-RU" sz="2400" dirty="0">
                <a:latin typeface="Bookman Old Style" panose="02050604050505020204" pitchFamily="18" charset="0"/>
              </a:rPr>
              <a:t>позволяет при отправке данных вместе с ними также отправить и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Model.Id</a:t>
            </a:r>
            <a:r>
              <a:rPr lang="ru-RU" sz="2400" dirty="0">
                <a:latin typeface="Bookman Old Style" panose="02050604050505020204" pitchFamily="18" charset="0"/>
              </a:rPr>
              <a:t>. Без этого значения </a:t>
            </a:r>
            <a:r>
              <a:rPr lang="ru-RU" sz="2400" dirty="0" err="1">
                <a:latin typeface="Bookman Old Style" panose="02050604050505020204" pitchFamily="18" charset="0"/>
              </a:rPr>
              <a:t>Entity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 не сможет обновить соответствующую модель в базе данных.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9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будет обрабатывать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-запросы и будет отдавать пользователю представление с формой для добавления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-метод 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получает введенные данные в виде модели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 проверяет их корректность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стороне сервера, то есть в контроллере, осуществляется посредством помощью проверки свойства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ModelState.IsValid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сохраняет все значения, которые пользователь ввел для свойств модели, а также все ошибки, связанные с каждым свойством и с моделью в целом. Если в объекте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имеются какие-нибудь ошибки, то свойство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ModelState.IsValid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возвратит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для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проекте в папке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определим представление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Create.cshtml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которое будет содержать форму для ввода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&lt;div&gt;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"Send"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&lt;/div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en-US" sz="24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2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25049" y="0"/>
            <a:ext cx="11541901" cy="1140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запустим приложение и обратимся к методу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ничего не вводя в поля ввода, нажмем на кнопку отправки: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30" y="1140312"/>
            <a:ext cx="6967537" cy="54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0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на стороне клиента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5049" y="654357"/>
            <a:ext cx="11541901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на стороне сервера с помощью свойства </a:t>
            </a:r>
            <a:r>
              <a:rPr lang="ru-RU" sz="2400" dirty="0" err="1">
                <a:latin typeface="Bookman Old Style" panose="02050604050505020204" pitchFamily="18" charset="0"/>
              </a:rPr>
              <a:t>ModelState</a:t>
            </a:r>
            <a:r>
              <a:rPr lang="ru-RU" sz="2400" dirty="0">
                <a:latin typeface="Bookman Old Style" panose="02050604050505020204" pitchFamily="18" charset="0"/>
              </a:rPr>
              <a:t> в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можно применять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клиента, то есть на веб-странице.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Валидация</a:t>
            </a:r>
            <a:r>
              <a:rPr lang="ru-RU" sz="2400" dirty="0">
                <a:latin typeface="Bookman Old Style" panose="02050604050505020204" pitchFamily="18" charset="0"/>
              </a:rPr>
              <a:t> на стороне клиента позволяет уменьшить количество обращений к серверу и произвести все действия по проверке значений непосредственно при вводе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37406" y="0"/>
            <a:ext cx="115419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определения полей для вывода ошибок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валидации</a:t>
            </a:r>
            <a:r>
              <a:rPr lang="ru-RU" sz="2400" dirty="0">
                <a:latin typeface="Bookman Old Style" panose="02050604050505020204" pitchFamily="18" charset="0"/>
              </a:rPr>
              <a:t> применяются специальные хелперы. Рассмотрим их применение на примере следующей модели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указано имя"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 электронный адрес"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указан возраст"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16387</TotalTime>
  <Words>1371</Words>
  <Application>Microsoft Office PowerPoint</Application>
  <PresentationFormat>Широкоэкранный</PresentationFormat>
  <Paragraphs>468</Paragraphs>
  <Slides>48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6" baseType="lpstr">
      <vt:lpstr>-apple-system</vt:lpstr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4 семестр Лекция 5.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1007</cp:revision>
  <dcterms:modified xsi:type="dcterms:W3CDTF">2025-04-15T17:42:25Z</dcterms:modified>
</cp:coreProperties>
</file>