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2"/>
  </p:notesMasterIdLst>
  <p:sldIdLst>
    <p:sldId id="273" r:id="rId2"/>
    <p:sldId id="1147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1158" r:id="rId14"/>
    <p:sldId id="1159" r:id="rId15"/>
    <p:sldId id="1160" r:id="rId16"/>
    <p:sldId id="1161" r:id="rId17"/>
    <p:sldId id="1162" r:id="rId18"/>
    <p:sldId id="1163" r:id="rId19"/>
    <p:sldId id="1164" r:id="rId20"/>
    <p:sldId id="1165" r:id="rId21"/>
    <p:sldId id="1166" r:id="rId22"/>
    <p:sldId id="1167" r:id="rId23"/>
    <p:sldId id="1168" r:id="rId24"/>
    <p:sldId id="1169" r:id="rId25"/>
    <p:sldId id="1170" r:id="rId26"/>
    <p:sldId id="1171" r:id="rId27"/>
    <p:sldId id="1172" r:id="rId28"/>
    <p:sldId id="1173" r:id="rId29"/>
    <p:sldId id="1174" r:id="rId30"/>
    <p:sldId id="1175" r:id="rId31"/>
    <p:sldId id="1176" r:id="rId32"/>
    <p:sldId id="1177" r:id="rId33"/>
    <p:sldId id="1178" r:id="rId34"/>
    <p:sldId id="1179" r:id="rId35"/>
    <p:sldId id="1180" r:id="rId36"/>
    <p:sldId id="1181" r:id="rId37"/>
    <p:sldId id="1182" r:id="rId38"/>
    <p:sldId id="1185" r:id="rId39"/>
    <p:sldId id="1183" r:id="rId40"/>
    <p:sldId id="1186" r:id="rId41"/>
    <p:sldId id="1187" r:id="rId42"/>
    <p:sldId id="1188" r:id="rId43"/>
    <p:sldId id="1189" r:id="rId44"/>
    <p:sldId id="1190" r:id="rId45"/>
    <p:sldId id="1191" r:id="rId46"/>
    <p:sldId id="1192" r:id="rId47"/>
    <p:sldId id="1193" r:id="rId48"/>
    <p:sldId id="1194" r:id="rId49"/>
    <p:sldId id="1195" r:id="rId50"/>
    <p:sldId id="1196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4" r:id="rId59"/>
    <p:sldId id="1205" r:id="rId60"/>
    <p:sldId id="120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5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6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4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1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9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8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0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1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3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6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6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2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7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0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3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7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5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9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1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8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7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0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2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8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98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8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61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1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70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6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95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1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4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60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6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44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97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46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63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9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5.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 Framework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Запишем обработчик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post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Добавлен новый элемент: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endParaRPr lang="en-US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({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})"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нового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MvcApp.Models.Product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телефона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</a:t>
            </a:r>
            <a:r>
              <a:rPr lang="en-US" sz="2400" dirty="0" err="1" smtClean="0">
                <a:solidFill>
                  <a:srgbClr val="E50000"/>
                </a:solidFill>
                <a:latin typeface="Consolas" panose="020B0609020204030204" pitchFamily="49" charset="0"/>
              </a:rPr>
              <a:t>antiforgery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"true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На след. слайде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7655" y="117693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 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asp-items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ViewBag.Companies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&gt;&lt;/select&gt;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"Save"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8" y="568411"/>
            <a:ext cx="9824308" cy="54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сервера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Важную роль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играет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входных данных.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позволяет проверить входные данные на наличие неправильных, корректных значений и должным образом обработать эти значения.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модели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базируется на общем механизме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, который имеется в .NET, однако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добавляет некоторую дополнительную инфраструктуру, которая облегчает процесс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рассмотрения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возьмем самый простейший проект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по типу по типу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Вначале добавим в проект новую папку </a:t>
            </a:r>
            <a:r>
              <a:rPr lang="ru-RU" sz="2400" dirty="0" err="1"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latin typeface="Bookman Old Style" panose="02050604050505020204" pitchFamily="18" charset="0"/>
              </a:rPr>
              <a:t> для моделей и определим в ней одну единственную модель -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каждое свойство модели помечено атрибутом </a:t>
            </a:r>
            <a:r>
              <a:rPr lang="ru-RU" sz="2400" b="1" dirty="0" err="1">
                <a:latin typeface="Bookman Old Style" panose="02050604050505020204" pitchFamily="18" charset="0"/>
              </a:rPr>
              <a:t>Required</a:t>
            </a:r>
            <a:r>
              <a:rPr lang="ru-RU" sz="2400" dirty="0">
                <a:latin typeface="Bookman Old Style" panose="02050604050505020204" pitchFamily="18" charset="0"/>
              </a:rPr>
              <a:t>, который находится в пространстве имен </a:t>
            </a:r>
            <a:r>
              <a:rPr lang="ru-RU" sz="2400" b="1" dirty="0" err="1">
                <a:latin typeface="Bookman Old Style" panose="02050604050505020204" pitchFamily="18" charset="0"/>
              </a:rPr>
              <a:t>System.ComponentModel.DataAnnotations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latin typeface="Bookman Old Style" panose="02050604050505020204" pitchFamily="18" charset="0"/>
              </a:rPr>
              <a:t>атрибут указывает, что этим свойствам необходимо обязательно передать некоторые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Затем определим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для контроллеров приложения и в нее добавим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через которое мы будем добавлять на сервер объект модели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IsValid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-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Данные не прошли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валидацию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будет обрабатывать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-запросы и будет отдавать пользователю представление с формой для добавления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получает введенные данные в виде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проверяет их корректность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сервера, то есть в контроллере, осуществляется посредством помощью проверки свойства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сохраняет все значения, которые пользователь ввел для свойств модели, а также все ошибки, связанные с каждым свойством и с моделью в целом. Если в объекте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имеются какие-нибудь ошибки, то свойство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возвратит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для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проекте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определим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содержать форму для ввода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1140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ничего не вводя в поля ввода, нажмем на кнопку отправки: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30" y="1140312"/>
            <a:ext cx="6967537" cy="54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функциональность, предназначенную для генерации HTML-разметки.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применяются в представлениях и выглядят как обычные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 или атрибуты, однако при работе приложения они обрабатываются движком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 и в конечном счете преобразуются в стандартные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на стороне клиента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сервера с помощью свойства </a:t>
            </a:r>
            <a:r>
              <a:rPr lang="ru-RU" sz="2400" dirty="0" err="1"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latin typeface="Bookman Old Style" panose="02050604050505020204" pitchFamily="18" charset="0"/>
              </a:rPr>
              <a:t>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можно применять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клиента, то есть на веб-странице.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позволяет уменьшить количество обращений к серверу и произвести все действия по проверке значений непосредственно при вводе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определения полей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применяются специальные хелперы. Рассмотрим их применение на примере следующей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указано имя"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электронный адрес"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возраст"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применяется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ValidationMessageTagHelper</a:t>
            </a:r>
            <a:r>
              <a:rPr lang="ru-RU" sz="2400" dirty="0">
                <a:latin typeface="Bookman Old Style" panose="02050604050505020204" pitchFamily="18" charset="0"/>
              </a:rPr>
              <a:t>. Данный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 определяется с помощью применения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 &gt; </a:t>
            </a:r>
            <a:r>
              <a:rPr lang="ru-RU" sz="2400" dirty="0">
                <a:latin typeface="Bookman Old Style" panose="02050604050505020204" pitchFamily="18" charset="0"/>
              </a:rPr>
              <a:t>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имя_свойства_модели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span&gt;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>
                <a:latin typeface="Bookman Old Style" panose="02050604050505020204" pitchFamily="18" charset="0"/>
              </a:rPr>
              <a:t> в качестве значения принимает название свойства модели, для которого будет выводиться сообщение об ошибке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Соответственно для каждого поля ввода мы можем предусмотреть подобный хелпер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Например, форма для ввода значений для выше определенной модели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6260" y="308919"/>
            <a:ext cx="11541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валидация</a:t>
            </a:r>
            <a:r>
              <a:rPr lang="ru-RU" sz="2400" dirty="0" smtClean="0">
                <a:latin typeface="Bookman Old Style" panose="02050604050505020204" pitchFamily="18" charset="0"/>
              </a:rPr>
              <a:t> работала нужно подключить скрипты внизу представления.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"https://ajax.aspnetcdn.com/ajax/jQuery/jquery-3.5.1.min.js"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/1.17.0/jquery.validate.min.js"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jquery.validation.unobtrusive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/3.2.10/jquery.validate.unobtrusive.min.js"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6"/>
          <a:stretch/>
        </p:blipFill>
        <p:spPr>
          <a:xfrm>
            <a:off x="1896842" y="1841157"/>
            <a:ext cx="9473354" cy="37776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71816" y="1111248"/>
            <a:ext cx="9123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 при пустом вводе: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Стилизация сообщений об ошибках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Когда происходит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, то при отображении ошибок соответствующим полям присваиваются определенные классы </a:t>
            </a:r>
            <a:r>
              <a:rPr lang="ru-RU" sz="2400" dirty="0" err="1">
                <a:latin typeface="Bookman Old Style" panose="02050604050505020204" pitchFamily="18" charset="0"/>
              </a:rPr>
              <a:t>css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блока ошибок, который генерируется хелпером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,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validation-summary-errors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для элемента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, который отображает ошибку для каждого отдельного </a:t>
            </a:r>
            <a:r>
              <a:rPr lang="ru-RU" sz="2400" dirty="0" smtClean="0">
                <a:latin typeface="Bookman Old Style" panose="02050604050505020204" pitchFamily="18" charset="0"/>
              </a:rPr>
              <a:t>поля, </a:t>
            </a:r>
            <a:r>
              <a:rPr lang="ru-RU" sz="2400" dirty="0">
                <a:latin typeface="Bookman Old Style" panose="02050604050505020204" pitchFamily="18" charset="0"/>
              </a:rPr>
              <a:t>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field-validation-error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данный элемент имеет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field-validation-valid</a:t>
            </a:r>
            <a:r>
              <a:rPr lang="en-US" sz="2400" b="1" dirty="0" smtClean="0"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поля ввода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input-validation-error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устанавливается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</a:t>
            </a:r>
            <a:r>
              <a:rPr lang="en-US" sz="2400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Используя эти классы, мы можем настроить отображение сообщений. Например, изменим представление следующим образом:</a:t>
            </a: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35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.field-validation-error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input.input</a:t>
            </a:r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input.valid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#16a085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.validation-summary-errors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&lt;/style</a:t>
            </a:r>
            <a:r>
              <a:rPr lang="en-US" sz="235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351" y="247135"/>
            <a:ext cx="117759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tag</a:t>
            </a:r>
            <a:r>
              <a:rPr lang="ru-RU" sz="2400" dirty="0" smtClean="0">
                <a:latin typeface="Bookman Old Style" panose="02050604050505020204" pitchFamily="18" charset="0"/>
              </a:rPr>
              <a:t>-хелпер </a:t>
            </a:r>
            <a:r>
              <a:rPr lang="ru-RU" sz="2400" dirty="0">
                <a:latin typeface="Bookman Old Style" panose="02050604050505020204" pitchFamily="18" charset="0"/>
              </a:rPr>
              <a:t>-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для отображения сводки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Он применяется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div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в виде 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asp-validation-summary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ModelOnly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None</a:t>
            </a:r>
            <a:r>
              <a:rPr lang="ru-RU" sz="2400" dirty="0">
                <a:latin typeface="Bookman Old Style" panose="02050604050505020204" pitchFamily="18" charset="0"/>
              </a:rPr>
              <a:t>: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ModelOnly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только ошибка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уровня модели,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для отдельных свойств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все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8802" y="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проекте определим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поместим следующий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"Contacts page"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представлений этого контроллера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поместим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9308" y="518984"/>
            <a:ext cx="11775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Результат работы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980649"/>
            <a:ext cx="9025439" cy="50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данными в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прекрасное ORM-решение, которое позволяет автоматически связать обычные классы языка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 таблицами в базе данных.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поддерживает различные СУБД, но в данном случае мы будем работать с базами данных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работы 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вначале создадим новый проект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шаблону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 пакет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Microsoft.EntityFrameworkCore.SqlServer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 умолчанию он отсутствует в проекте, поэтому его надо добавить, например, через пакетный менеджер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Nuget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9" y="1561713"/>
            <a:ext cx="101060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в нее добавим новый класс,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имя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возраст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модель представляет те объекты, которые будут храниться в базе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взаимодействовать с базой данных через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нам нужен контекст данных - класс, унаследованный от класса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Microsoft.EntityFrameworkCore.DbContext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Database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EnsureCreated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базу данных при первом обращении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DbSet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собой коллекцию объектов, которая сопоставляется с определенной таблицей в базе данных. При этом по умолчанию название свойства должно соответствовать множественному числу названию модели в соответствии с правилами английского языка. То есть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название класса модели представляет единственное число, 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множественное число.</a:t>
            </a:r>
            <a:endParaRPr lang="ru-RU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подключаться к базе данных, нам надо задать параметры подключения. Для этого изменим файл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appsettings.json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добавив в него определение строки подключения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Server=(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Database=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usersdb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Trusted_Connection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=True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;"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остальное содержимое файла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мы будем использовать упрощенный движок базы данных </a:t>
            </a:r>
            <a:r>
              <a:rPr lang="ru-RU" sz="2400" b="1" dirty="0" err="1">
                <a:latin typeface="Bookman Old Style" panose="02050604050505020204" pitchFamily="18" charset="0"/>
              </a:rPr>
              <a:t>LocalDB</a:t>
            </a:r>
            <a:r>
              <a:rPr lang="ru-RU" sz="2400" dirty="0">
                <a:latin typeface="Bookman Old Style" panose="02050604050505020204" pitchFamily="18" charset="0"/>
              </a:rPr>
              <a:t>, который представляет легковесную версию </a:t>
            </a:r>
            <a:r>
              <a:rPr lang="ru-RU" sz="2400" b="1" dirty="0">
                <a:latin typeface="Bookman Old Style" panose="02050604050505020204" pitchFamily="18" charset="0"/>
              </a:rPr>
              <a:t>SQL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Express</a:t>
            </a:r>
            <a:r>
              <a:rPr lang="ru-RU" sz="2400" dirty="0">
                <a:latin typeface="Bookman Old Style" panose="02050604050505020204" pitchFamily="18" charset="0"/>
              </a:rPr>
              <a:t>, предназначенную специально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последним шагом в настройке проекта является изменение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EntityFrameworkCore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пространство имен класса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3900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строку подключения из файла конфигурации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Configuration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GetConnectionString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контекст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сервиса в приложение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AddDbContext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UseSqlServer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MapDefaultControllerRoute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 директивы указывает на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будут доступны в представлении, а второй параметр определяет библиотеку хелперов. В данном случае директива использует синтаксис подстановок - знак звездочки ("*") означает, что подключаются все хелперы из библиотеки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Microsoft.AspNetCore.Mvc.TagHelpers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Внешне данный хелпер напоминает обычную ссылку - стандартный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, однако это не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18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контекста данных в контроллере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Поскольку выше в приложении контекст данных добавляется в виде сервиса, то в конструкторе контроллера мы можем получить переданный контекст данных. Например, пусть для хранения контроллеров в проекте определена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которой есть класс контроллера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базой данных в контроллере определяется переменная контекст данных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ApplicationContext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поскольку в приложении контекст данных добавляется в виде сервиса, то в конструкторе контроллера мы можем получить переданный контекст данных.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Вывод 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контроллере три метода, которые будут добавлять новый объект в базу данных и выводить из нее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методе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() с помощью вызова </a:t>
            </a:r>
            <a:r>
              <a:rPr lang="ru-RU" sz="2400" dirty="0" err="1">
                <a:latin typeface="Bookman Old Style" panose="02050604050505020204" pitchFamily="18" charset="0"/>
              </a:rPr>
              <a:t>db.Users.ToListAsnc</a:t>
            </a:r>
            <a:r>
              <a:rPr lang="ru-RU" sz="2400" dirty="0">
                <a:latin typeface="Bookman Old Style" panose="02050604050505020204" pitchFamily="18" charset="0"/>
              </a:rPr>
              <a:t>() мы будем получать объекты из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, создавать из них список и передавать в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i="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Create</a:t>
            </a:r>
            <a:r>
              <a:rPr lang="ru-RU" sz="2400" b="1" dirty="0"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latin typeface="Bookman Old Style" panose="02050604050505020204" pitchFamily="18" charset="0"/>
              </a:rPr>
              <a:t>при помощи вызова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db.Users.Add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для данных из объекта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формируется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</a:t>
            </a:r>
            <a:r>
              <a:rPr lang="ru-RU" sz="2400" b="1" dirty="0"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latin typeface="Bookman Old Style" panose="02050604050505020204" pitchFamily="18" charset="0"/>
              </a:rPr>
              <a:t>, а вызов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выполняет это выражение, тем самым добавляя данные в базу данных.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для хранения представлений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нее -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Отправить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Добавим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отвечать за вывод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"table"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новое представление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3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addTagHelper</a:t>
            </a:r>
            <a:r>
              <a:rPr lang="en-US" sz="3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*, </a:t>
            </a:r>
            <a:r>
              <a:rPr lang="en-US" sz="3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13"/>
          <a:stretch/>
        </p:blipFill>
        <p:spPr>
          <a:xfrm>
            <a:off x="8339329" y="843195"/>
            <a:ext cx="3706368" cy="60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263" y="361507"/>
            <a:ext cx="11541901" cy="585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2" y="1222745"/>
            <a:ext cx="11834045" cy="36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0099" y="723014"/>
            <a:ext cx="11541901" cy="582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Введем в форму какие-либо данные и нажмем на копку: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3" y="1305546"/>
            <a:ext cx="8152512" cy="4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добавим в него возможность редактирования и удаления данных.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ru-RU" sz="2400" dirty="0">
                <a:latin typeface="Bookman Old Style" panose="02050604050505020204" pitchFamily="18" charset="0"/>
              </a:rPr>
              <a:t>представление </a:t>
            </a:r>
            <a:r>
              <a:rPr lang="ru-RU" sz="2400" b="1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, добавив в него ссылки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@//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Следующий слайд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7" y="0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 создает ссылку, для которой в качестве контроллера используется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качестве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Contact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итоге при запуске проекта </a:t>
            </a:r>
            <a:r>
              <a:rPr lang="ru-RU" sz="2400" dirty="0" err="1">
                <a:latin typeface="Bookman Old Style" panose="02050604050505020204" pitchFamily="18" charset="0"/>
              </a:rPr>
              <a:t>вместа</a:t>
            </a:r>
            <a:r>
              <a:rPr lang="ru-RU" sz="2400" dirty="0">
                <a:latin typeface="Bookman Old Style" panose="02050604050505020204" pitchFamily="18" charset="0"/>
              </a:rPr>
              <a:t> данного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-хелпера будет сформирована гиперссылка, по нажатию на которую запрос будет обрабатываться методом </a:t>
            </a:r>
            <a:r>
              <a:rPr lang="ru-RU" sz="2400" dirty="0" err="1">
                <a:latin typeface="Bookman Old Style" panose="02050604050505020204" pitchFamily="18" charset="0"/>
              </a:rPr>
              <a:t>Contacts</a:t>
            </a:r>
            <a:r>
              <a:rPr lang="ru-RU" sz="2400" dirty="0"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39"/>
          <a:stretch/>
        </p:blipFill>
        <p:spPr>
          <a:xfrm>
            <a:off x="1712798" y="4524315"/>
            <a:ext cx="8740571" cy="20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Изменить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Удалить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таблице кроме вывода имени и возраста каждого пользователя также предусмотрена ссылка на редактирование данных, а также форма с кнопкой на удаление данных. Теперь создадим для каждого действия методы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51" y="2245679"/>
            <a:ext cx="8067675" cy="42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инфраструктуры удаления добавим в контроллер следующий метод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8052" y="705177"/>
            <a:ext cx="1170892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принимает параметр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с помощью которого получаем удаляемый объект из БД и, если он существует, удаляем его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db.Users.Remove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 Данный метод генерирует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выполняется вызовом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данный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обрабатывает только запросы типа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Почему? Дело в том, что использование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-методов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безопасно. Например, нам могут прислать письмо с картинкой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при открытии письма на сервер будет отправлен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 И если бы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обрабатывал бы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-запросы</a:t>
            </a:r>
            <a:r>
              <a:rPr lang="ru-RU" sz="2400" dirty="0">
                <a:latin typeface="Bookman Old Style" panose="02050604050505020204" pitchFamily="18" charset="0"/>
              </a:rPr>
              <a:t>, то объект с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=1 был бы удален из базы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Именно поэтому данный метод обрабатывает запросы </a:t>
            </a: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, а для обращения к этому методу в представлении определена не просто ссылка, а форма с кнопкой, по нажатию на которую выполняется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еще надо отметить, что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мы можем произвести небольшую оптимизацию. Иногда бывает важно узнать перед удалением, а есть ли такой объект в БД. Однако в данном случае мы получаем два запроса к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 - один на получение объекта и второй на его удаление. И мы можем оптимизировать метод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нам важен только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 объекта. Поэтому создаем новый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устанавливаем у него состояние </a:t>
            </a:r>
            <a:r>
              <a:rPr lang="ru-RU" sz="2400" dirty="0" err="1">
                <a:latin typeface="Bookman Old Style" panose="02050604050505020204" pitchFamily="18" charset="0"/>
              </a:rPr>
              <a:t>Deleted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dirty="0" err="1">
                <a:latin typeface="Bookman Old Style" panose="02050604050505020204" pitchFamily="18" charset="0"/>
              </a:rPr>
              <a:t>db.Entry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ru-RU" sz="2400" dirty="0" err="1">
                <a:latin typeface="Bookman Old Style" panose="02050604050505020204" pitchFamily="18" charset="0"/>
              </a:rPr>
              <a:t>EntityState.Deleted</a:t>
            </a:r>
            <a:r>
              <a:rPr lang="ru-RU" sz="2400" dirty="0">
                <a:latin typeface="Bookman Old Style" panose="02050604050505020204" pitchFamily="18" charset="0"/>
              </a:rPr>
              <a:t>;. Это выражение опять же сгенерирует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DELETE.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редактирования объекта добавим в контроллер следующую пару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методов: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GET-версия</a:t>
            </a:r>
            <a:r>
              <a:rPr lang="ru-RU" sz="2400" dirty="0">
                <a:latin typeface="Bookman Old Style" panose="02050604050505020204" pitchFamily="18" charset="0"/>
              </a:rPr>
              <a:t>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возвращает форму с данными объекта, которые пользователь может отредактировать. А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-версия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получает отредактированные данные в виде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db.Users.Update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 для этих данных будет генерироваться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UPDATE</a:t>
            </a:r>
            <a:r>
              <a:rPr lang="ru-RU" sz="2400" dirty="0">
                <a:latin typeface="Bookman Old Style" panose="02050604050505020204" pitchFamily="18" charset="0"/>
              </a:rPr>
              <a:t>, которое будет выполнено вызовом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latin typeface="Bookman Old Style" panose="02050604050505020204" pitchFamily="18" charset="0"/>
              </a:rPr>
              <a:t>()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для этих методов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Edit.cshtml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Редактирование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//След. слайд</a:t>
            </a: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 @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 в представление были подключены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-хелперы. Но что, если нам надо подключить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в кучу представлений? Вместо того, чтобы прописывать директиву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@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 каждом отдельном представлении, мы можем подключить все хелперы разом. Для этого применяется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3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Сохранить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Установка атрибута </a:t>
            </a:r>
            <a:r>
              <a:rPr lang="ru-RU" sz="2400" dirty="0" err="1">
                <a:latin typeface="Bookman Old Style" panose="02050604050505020204" pitchFamily="18" charset="0"/>
              </a:rPr>
              <a:t>asp-route-id</a:t>
            </a:r>
            <a:r>
              <a:rPr lang="ru-RU" sz="2400" dirty="0">
                <a:latin typeface="Bookman Old Style" panose="02050604050505020204" pitchFamily="18" charset="0"/>
              </a:rPr>
              <a:t>="@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 smtClean="0">
                <a:latin typeface="Bookman Old Style" panose="02050604050505020204" pitchFamily="18" charset="0"/>
              </a:rPr>
              <a:t>" </a:t>
            </a:r>
            <a:r>
              <a:rPr lang="ru-RU" sz="2400" dirty="0">
                <a:latin typeface="Bookman Old Style" panose="02050604050505020204" pitchFamily="18" charset="0"/>
              </a:rPr>
              <a:t>позволяет при отправке данных вместе с ними также отправить и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>
                <a:latin typeface="Bookman Old Style" panose="02050604050505020204" pitchFamily="18" charset="0"/>
              </a:rPr>
              <a:t>. Без этого значения </a:t>
            </a:r>
            <a:r>
              <a:rPr lang="ru-RU" sz="2400" dirty="0" err="1"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 не сможет обновить соответствующую модель в базе данных.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73529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Итак, добавим в проект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файле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подключение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latin typeface="Consolas" panose="020B0609020204030204" pitchFamily="49" charset="0"/>
              </a:rPr>
              <a:t>Microsoft.AspNetCore.Mvc.TagHelpers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После этого из представления </a:t>
            </a:r>
            <a:r>
              <a:rPr lang="ru-RU" sz="2400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 можно удалить подключение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-хелперов и оставить только создание ссылки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19" y="1054679"/>
            <a:ext cx="4567881" cy="58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применение хелперов на примере следующих моделей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98854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нового объекта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"Samsung"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"Google"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ViewBag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SelectList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				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16379</TotalTime>
  <Words>1583</Words>
  <Application>Microsoft Office PowerPoint</Application>
  <PresentationFormat>Широкоэкранный</PresentationFormat>
  <Paragraphs>575</Paragraphs>
  <Slides>60</Slides>
  <Notes>60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8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5.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1004</cp:revision>
  <dcterms:modified xsi:type="dcterms:W3CDTF">2025-03-28T14:10:39Z</dcterms:modified>
</cp:coreProperties>
</file>