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9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235" r:id="rId19"/>
    <p:sldId id="1236" r:id="rId20"/>
    <p:sldId id="1164" r:id="rId21"/>
    <p:sldId id="1166" r:id="rId22"/>
    <p:sldId id="1167" r:id="rId23"/>
    <p:sldId id="1168" r:id="rId24"/>
    <p:sldId id="1169" r:id="rId25"/>
    <p:sldId id="1170" r:id="rId26"/>
    <p:sldId id="1230" r:id="rId27"/>
    <p:sldId id="1229" r:id="rId28"/>
    <p:sldId id="1231" r:id="rId29"/>
    <p:sldId id="1232" r:id="rId30"/>
    <p:sldId id="1233" r:id="rId31"/>
    <p:sldId id="1234" r:id="rId32"/>
    <p:sldId id="1171" r:id="rId33"/>
    <p:sldId id="1172" r:id="rId34"/>
    <p:sldId id="1174" r:id="rId35"/>
    <p:sldId id="1175" r:id="rId36"/>
    <p:sldId id="1176" r:id="rId37"/>
    <p:sldId id="1177" r:id="rId38"/>
    <p:sldId id="1178" r:id="rId39"/>
    <p:sldId id="1179" r:id="rId40"/>
    <p:sldId id="1181" r:id="rId41"/>
    <p:sldId id="1180" r:id="rId42"/>
    <p:sldId id="1182" r:id="rId43"/>
    <p:sldId id="1183" r:id="rId44"/>
    <p:sldId id="1207" r:id="rId45"/>
    <p:sldId id="1184" r:id="rId46"/>
    <p:sldId id="1208" r:id="rId47"/>
    <p:sldId id="1186" r:id="rId48"/>
    <p:sldId id="1187" r:id="rId49"/>
    <p:sldId id="1185" r:id="rId50"/>
    <p:sldId id="1188" r:id="rId51"/>
    <p:sldId id="1189" r:id="rId52"/>
    <p:sldId id="1190" r:id="rId53"/>
    <p:sldId id="1191" r:id="rId54"/>
    <p:sldId id="1192" r:id="rId55"/>
    <p:sldId id="1194" r:id="rId56"/>
    <p:sldId id="1193" r:id="rId57"/>
    <p:sldId id="1195" r:id="rId58"/>
    <p:sldId id="1196" r:id="rId59"/>
    <p:sldId id="1197" r:id="rId60"/>
    <p:sldId id="1198" r:id="rId61"/>
    <p:sldId id="1199" r:id="rId62"/>
    <p:sldId id="1200" r:id="rId63"/>
    <p:sldId id="1201" r:id="rId64"/>
    <p:sldId id="1202" r:id="rId65"/>
    <p:sldId id="1203" r:id="rId66"/>
    <p:sldId id="1205" r:id="rId67"/>
    <p:sldId id="1204" r:id="rId68"/>
    <p:sldId id="1206" r:id="rId69"/>
    <p:sldId id="1209" r:id="rId70"/>
    <p:sldId id="1210" r:id="rId71"/>
    <p:sldId id="1211" r:id="rId72"/>
    <p:sldId id="1212" r:id="rId73"/>
    <p:sldId id="1226" r:id="rId74"/>
    <p:sldId id="1227" r:id="rId75"/>
    <p:sldId id="1213" r:id="rId76"/>
    <p:sldId id="1214" r:id="rId77"/>
    <p:sldId id="1215" r:id="rId78"/>
    <p:sldId id="1216" r:id="rId79"/>
    <p:sldId id="1217" r:id="rId80"/>
    <p:sldId id="1220" r:id="rId81"/>
    <p:sldId id="1221" r:id="rId82"/>
    <p:sldId id="1222" r:id="rId83"/>
    <p:sldId id="1223" r:id="rId84"/>
    <p:sldId id="1224" r:id="rId85"/>
    <p:sldId id="1157" r:id="rId86"/>
    <p:sldId id="1228" r:id="rId87"/>
    <p:sldId id="1225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64" d="100"/>
          <a:sy n="64" d="100"/>
        </p:scale>
        <p:origin x="84" y="720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3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0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3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5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2 метода и ответим на вопрос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«Какой метод лучше спроектирован?»</a:t>
            </a: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Второй вариант </a:t>
            </a:r>
            <a:r>
              <a:rPr lang="ru-RU" sz="2400" dirty="0">
                <a:latin typeface="Bookman Old Style" panose="02050604050505020204" pitchFamily="18" charset="0"/>
              </a:rPr>
              <a:t>обеспечивает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гибкость </a:t>
            </a:r>
            <a:r>
              <a:rPr lang="ru-RU" sz="2400" b="1" dirty="0">
                <a:latin typeface="Bookman Old Style" panose="02050604050505020204" pitchFamily="18" charset="0"/>
              </a:rPr>
              <a:t>при изменении </a:t>
            </a:r>
            <a:r>
              <a:rPr lang="ru-RU" sz="2400" b="1" dirty="0" smtClean="0">
                <a:latin typeface="Bookman Old Style" panose="02050604050505020204" pitchFamily="18" charset="0"/>
              </a:rPr>
              <a:t>требований.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в будущем потребуется добавить новые поля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tags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priority</a:t>
            </a:r>
            <a:r>
              <a:rPr lang="ru-RU" sz="2400" dirty="0">
                <a:latin typeface="Bookman Old Style" panose="02050604050505020204" pitchFamily="18" charset="0"/>
              </a:rPr>
              <a:t>), в первом варианте придется менять сигнатуру метода, что может привести к поломке существующего кода. Во втором варианте достаточно просто добавить поле в </a:t>
            </a:r>
            <a:r>
              <a:rPr lang="ru-RU" sz="2400" dirty="0" err="1">
                <a:latin typeface="Bookman Old Style" panose="02050604050505020204" pitchFamily="18" charset="0"/>
              </a:rPr>
              <a:t>CreateNodeCommand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752011"/>
            <a:ext cx="7497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3395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46" y="0"/>
            <a:ext cx="11566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9265" y="374073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Принято разделять модели на 3 вида: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Domain Model (</a:t>
            </a:r>
            <a:r>
              <a:rPr lang="ru-RU" sz="2400" dirty="0">
                <a:latin typeface="Bookman Old Style" panose="02050604050505020204" pitchFamily="18" charset="0"/>
              </a:rPr>
              <a:t>Доменная модель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DTO (Data Transfer </a:t>
            </a:r>
            <a:r>
              <a:rPr lang="en-US" sz="2400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для передачи данных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небольших проектах без сложной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бизнес-логики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Entity</a:t>
            </a:r>
            <a:r>
              <a:rPr lang="ru-RU" sz="2400" dirty="0" smtClean="0">
                <a:latin typeface="Bookman Old Style" panose="02050604050505020204" pitchFamily="18" charset="0"/>
              </a:rPr>
              <a:t> модели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зачастую объединяются.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91" y="3341681"/>
            <a:ext cx="5047370" cy="32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err="1">
                <a:latin typeface="Bookman Old Style" panose="02050604050505020204" pitchFamily="18" charset="0"/>
              </a:rPr>
              <a:t>Domain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 (Доменная модель)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Что 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Ядро бизнес-логики приложения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Содержит правила,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и методы для работы с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Инкапсуляция (приватные поля, методы)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Бизнес-правила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Student.CanEnroll</a:t>
            </a:r>
            <a:r>
              <a:rPr lang="ru-RU" sz="2400" dirty="0">
                <a:latin typeface="Bookman Old Style" panose="020506040505050202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Независимость от инфраструктуры (БД, API)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2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данных для работы с базой (EF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реляционные </a:t>
            </a:r>
            <a:r>
              <a:rPr lang="ru-RU" sz="2400" dirty="0">
                <a:latin typeface="Bookman Old Style" panose="02050604050505020204" pitchFamily="18" charset="0"/>
              </a:rPr>
              <a:t>аннотации ([</a:t>
            </a:r>
            <a:r>
              <a:rPr lang="ru-RU" sz="2400" dirty="0" err="1">
                <a:latin typeface="Bookman Old Style" panose="02050604050505020204" pitchFamily="18" charset="0"/>
              </a:rPr>
              <a:t>Key</a:t>
            </a:r>
            <a:r>
              <a:rPr lang="ru-RU" sz="2400" dirty="0">
                <a:latin typeface="Bookman Old Style" panose="02050604050505020204" pitchFamily="18" charset="0"/>
              </a:rPr>
              <a:t>]) или </a:t>
            </a:r>
            <a:r>
              <a:rPr lang="ru-RU" sz="2400" dirty="0" err="1">
                <a:latin typeface="Bookman Old Style" panose="02050604050505020204" pitchFamily="18" charset="0"/>
              </a:rPr>
              <a:t>Fluent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API-конфигурации.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Публичные сеттеры (для </a:t>
            </a:r>
            <a:r>
              <a:rPr lang="en-US" sz="2400" dirty="0">
                <a:latin typeface="Bookman Old Style" panose="02050604050505020204" pitchFamily="18" charset="0"/>
              </a:rPr>
              <a:t>ORM)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Навигационные свойства (</a:t>
            </a:r>
            <a:r>
              <a:rPr lang="en-US" sz="2400" dirty="0" err="1">
                <a:latin typeface="Bookman Old Style" panose="02050604050505020204" pitchFamily="18" charset="0"/>
              </a:rPr>
              <a:t>ICollection</a:t>
            </a:r>
            <a:r>
              <a:rPr lang="en-US" sz="2400" dirty="0">
                <a:latin typeface="Bookman Old Style" panose="02050604050505020204" pitchFamily="18" charset="0"/>
              </a:rPr>
              <a:t>&lt;Grade&gt;)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Атрибуты БД ([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], [</a:t>
            </a:r>
            <a:r>
              <a:rPr lang="en-US" sz="2400" dirty="0" err="1">
                <a:latin typeface="Bookman Old Style" panose="02050604050505020204" pitchFamily="18" charset="0"/>
              </a:rPr>
              <a:t>ForeignKey</a:t>
            </a:r>
            <a:r>
              <a:rPr lang="en-US" sz="2400" dirty="0">
                <a:latin typeface="Bookman Old Style" panose="02050604050505020204" pitchFamily="18" charset="0"/>
              </a:rPr>
              <a:t>])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3. </a:t>
            </a:r>
            <a:r>
              <a:rPr lang="en-US" sz="2400" dirty="0">
                <a:latin typeface="Bookman Old Style" panose="02050604050505020204" pitchFamily="18" charset="0"/>
              </a:rPr>
              <a:t>DTO (Data Transfer Object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Объект для передачи данных между слоями (API ↔ </a:t>
            </a:r>
            <a:r>
              <a:rPr lang="ru-RU" sz="2400" dirty="0" err="1">
                <a:latin typeface="Bookman Old Style" panose="02050604050505020204" pitchFamily="18" charset="0"/>
              </a:rPr>
              <a:t>Frontend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Нет </a:t>
            </a:r>
            <a:r>
              <a:rPr lang="ru-RU" sz="2400" dirty="0">
                <a:latin typeface="Bookman Old Style" panose="02050604050505020204" pitchFamily="18" charset="0"/>
              </a:rPr>
              <a:t>логики — только данные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Плоская структура (без сложных связей)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Оптимизирован для клиента (только нужные поля)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</a:t>
            </a:r>
            <a:r>
              <a:rPr lang="ru-RU" sz="2400" dirty="0" err="1">
                <a:latin typeface="Bookman Old Style" panose="02050604050505020204" pitchFamily="18" charset="0"/>
              </a:rPr>
              <a:t>Сериализуем</a:t>
            </a:r>
            <a:r>
              <a:rPr lang="ru-RU" sz="2400" dirty="0">
                <a:latin typeface="Bookman Old Style" panose="02050604050505020204" pitchFamily="18" charset="0"/>
              </a:rPr>
              <a:t> в JSON/XML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872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Цепочка вызовов классов в жестком следовании чистой архитектуре: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Клиент отправляет запрос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CreateNoteRequest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в наш </a:t>
            </a:r>
            <a:r>
              <a:rPr lang="en-US" sz="2400" dirty="0" smtClean="0">
                <a:latin typeface="Bookman Old Style" panose="02050604050505020204" pitchFamily="18" charset="0"/>
              </a:rPr>
              <a:t>API.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принимает запрос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преобразует во внутренний контракт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CreateNoteCommand</a:t>
            </a:r>
            <a:r>
              <a:rPr lang="en-US" sz="2400" b="1" dirty="0" smtClean="0">
                <a:latin typeface="Bookman Old Style" panose="02050604050505020204" pitchFamily="18" charset="0"/>
              </a:rPr>
              <a:t> (DTO)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передает команду в нужный сервис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принимает команду, создает доменную 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передаёт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для сохранения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принимает доменную модель и создаёт модель БД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NoteEntity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Гибкость приложения достигается за счёт </a:t>
            </a:r>
            <a:r>
              <a:rPr lang="ru-RU" sz="2400" strike="sngStrike" dirty="0">
                <a:latin typeface="Bookman Old Style" panose="02050604050505020204" pitchFamily="18" charset="0"/>
              </a:rPr>
              <a:t>огромного количества одинаковых классов </a:t>
            </a:r>
            <a:r>
              <a:rPr lang="ru-RU" sz="2400" dirty="0">
                <a:latin typeface="Bookman Old Style" panose="02050604050505020204" pitchFamily="18" charset="0"/>
              </a:rPr>
              <a:t>разделения программы на слои и создания контрактов между этими слоями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Плюсы разделения: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Каждый класс живёт в своём слое,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Изменения в одном месте не вызывают “эффекта домино”,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Система становится как </a:t>
            </a:r>
            <a:r>
              <a:rPr lang="ru-RU" sz="2400" dirty="0" err="1" smtClean="0">
                <a:latin typeface="Bookman Old Style" panose="02050604050505020204" pitchFamily="18" charset="0"/>
              </a:rPr>
              <a:t>Lego</a:t>
            </a:r>
            <a:r>
              <a:rPr lang="ru-RU" sz="2400" dirty="0" smtClean="0">
                <a:latin typeface="Bookman Old Style" panose="02050604050505020204" pitchFamily="18" charset="0"/>
              </a:rPr>
              <a:t> — собирается из независимых блоков.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малых приложениях </a:t>
            </a:r>
            <a:r>
              <a:rPr lang="ru-RU" sz="2400" dirty="0">
                <a:latin typeface="Bookman Old Style" panose="02050604050505020204" pitchFamily="18" charset="0"/>
              </a:rPr>
              <a:t>с целью ускорения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b="1" dirty="0" smtClean="0">
                <a:latin typeface="Bookman Old Style" panose="02050604050505020204" pitchFamily="18" charset="0"/>
              </a:rPr>
              <a:t>Command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объединяются, также</a:t>
            </a:r>
            <a:r>
              <a:rPr lang="ru-RU" sz="2400" dirty="0">
                <a:latin typeface="Bookman Old Style" panose="02050604050505020204" pitchFamily="18" charset="0"/>
              </a:rPr>
              <a:t>, как и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ценой масштабируемости.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61" y="4132161"/>
            <a:ext cx="4315257" cy="24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6823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используются отдельные классы, которые называются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Entities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7814" y="3845075"/>
            <a:ext cx="12058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12" y="168280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Configure(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67" y="1799653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request.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Модели данных могут изменяться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мере реализации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функций, при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добавлении или изменении новых сущностей или свойств схемы базы данных должны быть соответствующим образом изменены для синхронизации с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приложением.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</a:t>
            </a: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Swagger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— это инструмент, который помогает разработчикам создавать, документировать и проверять API. 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Handling –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отлов и обработка ошибок запросов.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для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, реализующий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для автоматического сопоставления объектов между моделями.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Driven Design (DDD)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к проектированию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Взаимодействие с клиентом,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React JS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96" y="115500"/>
            <a:ext cx="873863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17546</TotalTime>
  <Words>3423</Words>
  <Application>Microsoft Office PowerPoint</Application>
  <PresentationFormat>Широкоэкранный</PresentationFormat>
  <Paragraphs>840</Paragraphs>
  <Slides>87</Slides>
  <Notes>87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5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4 семестр Лекция 6.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1077</cp:revision>
  <dcterms:modified xsi:type="dcterms:W3CDTF">2025-04-11T14:01:05Z</dcterms:modified>
</cp:coreProperties>
</file>